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 id="2147483694" r:id="rId4"/>
    <p:sldMasterId id="2147483711" r:id="rId5"/>
  </p:sldMasterIdLst>
  <p:notesMasterIdLst>
    <p:notesMasterId r:id="rId50"/>
  </p:notesMasterIdLst>
  <p:sldIdLst>
    <p:sldId id="339" r:id="rId6"/>
    <p:sldId id="340" r:id="rId7"/>
    <p:sldId id="375" r:id="rId8"/>
    <p:sldId id="376" r:id="rId9"/>
    <p:sldId id="341" r:id="rId10"/>
    <p:sldId id="348" r:id="rId11"/>
    <p:sldId id="349" r:id="rId12"/>
    <p:sldId id="350" r:id="rId13"/>
    <p:sldId id="351" r:id="rId14"/>
    <p:sldId id="354" r:id="rId15"/>
    <p:sldId id="304" r:id="rId16"/>
    <p:sldId id="310" r:id="rId17"/>
    <p:sldId id="316" r:id="rId18"/>
    <p:sldId id="314" r:id="rId19"/>
    <p:sldId id="318" r:id="rId20"/>
    <p:sldId id="323" r:id="rId21"/>
    <p:sldId id="324" r:id="rId22"/>
    <p:sldId id="325" r:id="rId23"/>
    <p:sldId id="326" r:id="rId24"/>
    <p:sldId id="327" r:id="rId25"/>
    <p:sldId id="328" r:id="rId26"/>
    <p:sldId id="382" r:id="rId27"/>
    <p:sldId id="383" r:id="rId28"/>
    <p:sldId id="385" r:id="rId29"/>
    <p:sldId id="378" r:id="rId30"/>
    <p:sldId id="386" r:id="rId31"/>
    <p:sldId id="387" r:id="rId32"/>
    <p:sldId id="388" r:id="rId33"/>
    <p:sldId id="384" r:id="rId34"/>
    <p:sldId id="332" r:id="rId35"/>
    <p:sldId id="371" r:id="rId36"/>
    <p:sldId id="372" r:id="rId37"/>
    <p:sldId id="373" r:id="rId38"/>
    <p:sldId id="374" r:id="rId39"/>
    <p:sldId id="365" r:id="rId40"/>
    <p:sldId id="334" r:id="rId41"/>
    <p:sldId id="335" r:id="rId42"/>
    <p:sldId id="337" r:id="rId43"/>
    <p:sldId id="274" r:id="rId44"/>
    <p:sldId id="342" r:id="rId45"/>
    <p:sldId id="343" r:id="rId46"/>
    <p:sldId id="345" r:id="rId47"/>
    <p:sldId id="347" r:id="rId48"/>
    <p:sldId id="389" r:id="rId4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07" autoAdjust="0"/>
  </p:normalViewPr>
  <p:slideViewPr>
    <p:cSldViewPr>
      <p:cViewPr varScale="1">
        <p:scale>
          <a:sx n="117" d="100"/>
          <a:sy n="117" d="100"/>
        </p:scale>
        <p:origin x="1356" y="114"/>
      </p:cViewPr>
      <p:guideLst>
        <p:guide orient="horz" pos="2160"/>
        <p:guide pos="2880"/>
      </p:guideLst>
    </p:cSldViewPr>
  </p:slideViewPr>
  <p:outlineViewPr>
    <p:cViewPr>
      <p:scale>
        <a:sx n="33" d="100"/>
        <a:sy n="33" d="100"/>
      </p:scale>
      <p:origin x="0" y="-6546"/>
    </p:cViewPr>
  </p:outlineViewPr>
  <p:notesTextViewPr>
    <p:cViewPr>
      <p:scale>
        <a:sx n="100" d="100"/>
        <a:sy n="100" d="100"/>
      </p:scale>
      <p:origin x="0" y="0"/>
    </p:cViewPr>
  </p:notesTextViewPr>
  <p:sorterViewPr>
    <p:cViewPr varScale="1">
      <p:scale>
        <a:sx n="100" d="100"/>
        <a:sy n="100" d="100"/>
      </p:scale>
      <p:origin x="0" y="-55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0BC23-9CA3-4B42-8FF4-AFAD8BDB3D7F}" type="datetimeFigureOut">
              <a:rPr lang="it-IT" smtClean="0"/>
              <a:t>12/10/2018</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08B970-79B7-43B2-AFC6-AFC54AFA5066}" type="slidenum">
              <a:rPr lang="it-IT" smtClean="0"/>
              <a:t>‹N›</a:t>
            </a:fld>
            <a:endParaRPr lang="it-IT"/>
          </a:p>
        </p:txBody>
      </p:sp>
    </p:spTree>
    <p:extLst>
      <p:ext uri="{BB962C8B-B14F-4D97-AF65-F5344CB8AC3E}">
        <p14:creationId xmlns:p14="http://schemas.microsoft.com/office/powerpoint/2010/main" val="3249822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8FFD8D7-A341-400B-9CDF-530690D7665C}" type="slidenum">
              <a:rPr lang="it-IT" smtClean="0"/>
              <a:t>1</a:t>
            </a:fld>
            <a:endParaRPr lang="it-IT"/>
          </a:p>
        </p:txBody>
      </p:sp>
    </p:spTree>
    <p:extLst>
      <p:ext uri="{BB962C8B-B14F-4D97-AF65-F5344CB8AC3E}">
        <p14:creationId xmlns:p14="http://schemas.microsoft.com/office/powerpoint/2010/main" val="2929135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24ED9B4-6E80-4CDE-AF01-92C2B3A95350}" type="slidenum">
              <a:rPr lang="it-IT" altLang="it-IT" sz="1200">
                <a:solidFill>
                  <a:srgbClr val="000000"/>
                </a:solidFill>
              </a:rPr>
              <a:pPr/>
              <a:t>26</a:t>
            </a:fld>
            <a:endParaRPr lang="it-IT" altLang="it-IT" sz="1200">
              <a:solidFill>
                <a:srgbClr val="000000"/>
              </a:solidFill>
            </a:endParaRPr>
          </a:p>
        </p:txBody>
      </p:sp>
      <p:sp>
        <p:nvSpPr>
          <p:cNvPr id="37891" name="Rectangle 2"/>
          <p:cNvSpPr>
            <a:spLocks noGrp="1" noRot="1" noChangeAspect="1" noChangeArrowheads="1" noTextEdit="1"/>
          </p:cNvSpPr>
          <p:nvPr>
            <p:ph type="sldImg"/>
          </p:nvPr>
        </p:nvSpPr>
        <p:spPr>
          <a:xfrm>
            <a:off x="1798638" y="685800"/>
            <a:ext cx="3275012" cy="2455863"/>
          </a:xfrm>
          <a:ln/>
        </p:spPr>
      </p:sp>
      <p:sp>
        <p:nvSpPr>
          <p:cNvPr id="37892" name="Rectangle 3"/>
          <p:cNvSpPr>
            <a:spLocks noGrp="1" noChangeArrowheads="1"/>
          </p:cNvSpPr>
          <p:nvPr>
            <p:ph type="body" idx="1"/>
          </p:nvPr>
        </p:nvSpPr>
        <p:spPr>
          <a:xfrm>
            <a:off x="914400" y="3346450"/>
            <a:ext cx="5029200" cy="4989513"/>
          </a:xfrm>
          <a:noFill/>
        </p:spPr>
        <p:txBody>
          <a:bodyPr/>
          <a:lstStyle/>
          <a:p>
            <a:pPr eaLnBrk="1" hangingPunct="1">
              <a:tabLst>
                <a:tab pos="228600" algn="l"/>
              </a:tabLst>
            </a:pPr>
            <a:r>
              <a:rPr lang="en-US" altLang="it-IT" b="1" smtClean="0"/>
              <a:t>Omega-3 FA and plaque stability: plaque characteristics</a:t>
            </a:r>
            <a:endParaRPr lang="en-US" altLang="it-IT" smtClean="0"/>
          </a:p>
          <a:p>
            <a:pPr eaLnBrk="1" hangingPunct="1">
              <a:tabLst>
                <a:tab pos="228600" algn="l"/>
              </a:tabLst>
            </a:pPr>
            <a:r>
              <a:rPr lang="en-US" altLang="it-IT" smtClean="0"/>
              <a:t>Immunohistochemical staining and measures of plaque morphology showed a substantial effect of omega-3 FA supplementation. More plaques were seen with a thick fibrous cap, rather than a thin inflamed cap, in the omega-3 FA group than in the placebo group. The changes in plaque morphology seen as a result of fish oil supplementation suggest a more stable plaque, which is less vulnerable to rupture. </a:t>
            </a:r>
          </a:p>
          <a:p>
            <a:pPr eaLnBrk="1" hangingPunct="1">
              <a:tabLst>
                <a:tab pos="228600" algn="l"/>
              </a:tabLst>
            </a:pPr>
            <a:endParaRPr lang="en-US" altLang="it-IT" smtClean="0"/>
          </a:p>
          <a:p>
            <a:pPr eaLnBrk="1" hangingPunct="1">
              <a:tabLst>
                <a:tab pos="228600" algn="l"/>
              </a:tabLst>
            </a:pPr>
            <a:r>
              <a:rPr lang="en-US" altLang="it-IT" i="1" smtClean="0"/>
              <a:t>Reference:</a:t>
            </a:r>
            <a:endParaRPr lang="en-US" altLang="it-IT" smtClean="0"/>
          </a:p>
          <a:p>
            <a:pPr eaLnBrk="1" hangingPunct="1">
              <a:tabLst>
                <a:tab pos="228600" algn="l"/>
              </a:tabLst>
            </a:pPr>
            <a:r>
              <a:rPr lang="en-US" altLang="it-IT" smtClean="0"/>
              <a:t>Thies F, Garry JM, Yaqoob P, et al. Association of n-3 polyunsaturated fatty acids with stability of atherosclerotic plaques: a randomised controlled trial. Lancet 2003;361:477-485.</a:t>
            </a:r>
          </a:p>
        </p:txBody>
      </p:sp>
    </p:spTree>
    <p:extLst>
      <p:ext uri="{BB962C8B-B14F-4D97-AF65-F5344CB8AC3E}">
        <p14:creationId xmlns:p14="http://schemas.microsoft.com/office/powerpoint/2010/main" val="3286882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2971B33-D045-4B52-81F5-A0E1AD14FA08}" type="slidenum">
              <a:rPr lang="it-IT" altLang="it-IT" sz="1200">
                <a:solidFill>
                  <a:srgbClr val="000000"/>
                </a:solidFill>
              </a:rPr>
              <a:pPr/>
              <a:t>27</a:t>
            </a:fld>
            <a:endParaRPr lang="it-IT" altLang="it-IT" sz="1200">
              <a:solidFill>
                <a:srgbClr val="000000"/>
              </a:solidFill>
            </a:endParaRPr>
          </a:p>
        </p:txBody>
      </p:sp>
      <p:sp>
        <p:nvSpPr>
          <p:cNvPr id="39939" name="Rectangle 2"/>
          <p:cNvSpPr>
            <a:spLocks noGrp="1" noRot="1" noChangeAspect="1" noChangeArrowheads="1" noTextEdit="1"/>
          </p:cNvSpPr>
          <p:nvPr>
            <p:ph type="sldImg"/>
          </p:nvPr>
        </p:nvSpPr>
        <p:spPr>
          <a:xfrm>
            <a:off x="1798638" y="685800"/>
            <a:ext cx="3275012" cy="2455863"/>
          </a:xfrm>
          <a:ln/>
        </p:spPr>
      </p:sp>
      <p:sp>
        <p:nvSpPr>
          <p:cNvPr id="39940" name="Rectangle 3"/>
          <p:cNvSpPr>
            <a:spLocks noGrp="1" noChangeArrowheads="1"/>
          </p:cNvSpPr>
          <p:nvPr>
            <p:ph type="body" idx="1"/>
          </p:nvPr>
        </p:nvSpPr>
        <p:spPr>
          <a:xfrm>
            <a:off x="914400" y="3346450"/>
            <a:ext cx="5029200" cy="4989513"/>
          </a:xfrm>
          <a:noFill/>
        </p:spPr>
        <p:txBody>
          <a:bodyPr/>
          <a:lstStyle/>
          <a:p>
            <a:pPr eaLnBrk="1" hangingPunct="1">
              <a:tabLst>
                <a:tab pos="228600" algn="l"/>
              </a:tabLst>
            </a:pPr>
            <a:r>
              <a:rPr lang="en-US" altLang="it-IT" b="1" smtClean="0"/>
              <a:t>Omega-3 FA and plaque stability: macrophage staining intensity</a:t>
            </a:r>
            <a:endParaRPr lang="en-US" altLang="it-IT" smtClean="0"/>
          </a:p>
          <a:p>
            <a:pPr eaLnBrk="1" hangingPunct="1">
              <a:tabLst>
                <a:tab pos="228600" algn="l"/>
              </a:tabLst>
            </a:pPr>
            <a:r>
              <a:rPr lang="en-US" altLang="it-IT" smtClean="0"/>
              <a:t>Plaque sections of patients randomized to fish oil were less heavily stained with anti-CD68, a macrophage marker, than those of patients in the control and sunflower oil groups (p&lt;0.0001 and p=0.0016, respectively).  Duration of fish oil treatment was negatively correlated with anti-CD68 staining intensity (r=–0.352; p=0.03). In all patients, plaques with a high infiltration of macrophages contained significantly less EPA and DHA than plaques with a moderate infiltration. </a:t>
            </a:r>
          </a:p>
          <a:p>
            <a:pPr eaLnBrk="1" hangingPunct="1">
              <a:tabLst>
                <a:tab pos="228600" algn="l"/>
              </a:tabLst>
            </a:pPr>
            <a:endParaRPr lang="en-US" altLang="it-IT" smtClean="0"/>
          </a:p>
          <a:p>
            <a:pPr eaLnBrk="1" hangingPunct="1">
              <a:tabLst>
                <a:tab pos="228600" algn="l"/>
              </a:tabLst>
            </a:pPr>
            <a:r>
              <a:rPr lang="en-US" altLang="it-IT" i="1" smtClean="0"/>
              <a:t>Reference:</a:t>
            </a:r>
            <a:endParaRPr lang="en-US" altLang="it-IT" smtClean="0"/>
          </a:p>
          <a:p>
            <a:pPr eaLnBrk="1" hangingPunct="1">
              <a:tabLst>
                <a:tab pos="228600" algn="l"/>
              </a:tabLst>
            </a:pPr>
            <a:r>
              <a:rPr lang="en-US" altLang="it-IT" smtClean="0"/>
              <a:t>Thies F, Garry JM, Yaqoob P, Rerkasem K, Williams J, Shearman CP, Gallagher PJ, Calder PC, Grimble RF. Association of n-3 polyunsaturated fatty acids with stability of atherosclerotic plaques: a randomised controlled trial. Lancet 2003;361:477-485.</a:t>
            </a:r>
          </a:p>
        </p:txBody>
      </p:sp>
    </p:spTree>
    <p:extLst>
      <p:ext uri="{BB962C8B-B14F-4D97-AF65-F5344CB8AC3E}">
        <p14:creationId xmlns:p14="http://schemas.microsoft.com/office/powerpoint/2010/main" val="3189150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274B293-2B12-44E1-A4F6-6C0EB314F5A5}" type="slidenum">
              <a:rPr lang="it-IT" altLang="it-IT" sz="1200">
                <a:solidFill>
                  <a:srgbClr val="000000"/>
                </a:solidFill>
              </a:rPr>
              <a:pPr/>
              <a:t>28</a:t>
            </a:fld>
            <a:endParaRPr lang="it-IT" altLang="it-IT" sz="1200">
              <a:solidFill>
                <a:srgbClr val="000000"/>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914400" y="4343400"/>
            <a:ext cx="5029200" cy="4114800"/>
          </a:xfrm>
          <a:noFill/>
        </p:spPr>
        <p:txBody>
          <a:bodyPr/>
          <a:lstStyle/>
          <a:p>
            <a:pPr eaLnBrk="1" hangingPunct="1"/>
            <a:endParaRPr lang="it-IT" altLang="it-IT" smtClean="0"/>
          </a:p>
        </p:txBody>
      </p:sp>
    </p:spTree>
    <p:extLst>
      <p:ext uri="{BB962C8B-B14F-4D97-AF65-F5344CB8AC3E}">
        <p14:creationId xmlns:p14="http://schemas.microsoft.com/office/powerpoint/2010/main" val="4234404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otes Placeholder 10">
            <a:extLst>
              <a:ext uri="{FF2B5EF4-FFF2-40B4-BE49-F238E27FC236}"/>
            </a:extLst>
          </p:cNvPr>
          <p:cNvSpPr>
            <a:spLocks noGrp="1"/>
          </p:cNvSpPr>
          <p:nvPr>
            <p:ph type="body" idx="1"/>
          </p:nvPr>
        </p:nvSpPr>
        <p:spPr>
          <a:xfrm>
            <a:off x="590077" y="4546263"/>
            <a:ext cx="5711935" cy="5856027"/>
          </a:xfrm>
        </p:spPr>
        <p:txBody>
          <a:bodyPr>
            <a:noAutofit/>
          </a:bodyPr>
          <a:lstStyle/>
          <a:p>
            <a:pPr eaLnBrk="1" fontAlgn="auto" hangingPunct="1">
              <a:spcBef>
                <a:spcPts val="0"/>
              </a:spcBef>
              <a:spcAft>
                <a:spcPts val="0"/>
              </a:spcAft>
              <a:defRPr/>
            </a:pPr>
            <a:r>
              <a:rPr lang="en-US" dirty="0"/>
              <a:t>Main Points</a:t>
            </a:r>
          </a:p>
          <a:p>
            <a:pPr lvl="1" eaLnBrk="1" fontAlgn="auto" hangingPunct="1">
              <a:spcBef>
                <a:spcPts val="0"/>
              </a:spcBef>
              <a:spcAft>
                <a:spcPts val="0"/>
              </a:spcAft>
              <a:defRPr/>
            </a:pPr>
            <a:r>
              <a:rPr lang="en-US" dirty="0"/>
              <a:t>The first therapeutic monoclonal antibodies consisted of 100% mouse protein; however, these antibodies were highly immunogenic, resulting in development of human antimurine antibodies, HAMAs.</a:t>
            </a:r>
            <a:r>
              <a:rPr lang="en-US" baseline="30000" dirty="0"/>
              <a:t>1,2</a:t>
            </a:r>
          </a:p>
          <a:p>
            <a:pPr lvl="1" eaLnBrk="1" fontAlgn="auto" hangingPunct="1">
              <a:spcBef>
                <a:spcPts val="0"/>
              </a:spcBef>
              <a:spcAft>
                <a:spcPts val="0"/>
              </a:spcAft>
              <a:defRPr/>
            </a:pPr>
            <a:r>
              <a:rPr lang="en-US" dirty="0"/>
              <a:t>Consequently, these antibodies demonstrated short elimination half-life, limiting efficacy in long-term and repeated administration.</a:t>
            </a:r>
            <a:r>
              <a:rPr lang="en-US" baseline="30000" dirty="0"/>
              <a:t>1</a:t>
            </a:r>
          </a:p>
          <a:p>
            <a:pPr lvl="1" eaLnBrk="1" fontAlgn="auto" hangingPunct="1">
              <a:spcBef>
                <a:spcPts val="0"/>
              </a:spcBef>
              <a:spcAft>
                <a:spcPts val="0"/>
              </a:spcAft>
              <a:defRPr/>
            </a:pPr>
            <a:r>
              <a:rPr lang="en-US" dirty="0"/>
              <a:t>Once this challenge was identified, investigators sought to develop recombinant DNA strategies, which would result in more humanized, less immunogenic, monoclonal antibodies.</a:t>
            </a:r>
            <a:r>
              <a:rPr lang="en-US" baseline="30000" dirty="0"/>
              <a:t>1,2</a:t>
            </a:r>
            <a:endParaRPr lang="en-US" b="1" baseline="30000" dirty="0"/>
          </a:p>
          <a:p>
            <a:pPr lvl="1" eaLnBrk="1" fontAlgn="auto" hangingPunct="1">
              <a:spcBef>
                <a:spcPts val="0"/>
              </a:spcBef>
              <a:spcAft>
                <a:spcPts val="0"/>
              </a:spcAft>
              <a:defRPr/>
            </a:pPr>
            <a:r>
              <a:rPr lang="en-US" b="1" dirty="0"/>
              <a:t>Background</a:t>
            </a:r>
          </a:p>
          <a:p>
            <a:pPr lvl="1" eaLnBrk="1" fontAlgn="auto" hangingPunct="1">
              <a:spcBef>
                <a:spcPts val="0"/>
              </a:spcBef>
              <a:spcAft>
                <a:spcPts val="0"/>
              </a:spcAft>
              <a:defRPr/>
            </a:pPr>
            <a:r>
              <a:rPr lang="en-US" dirty="0"/>
              <a:t>The initial modification was a chimeric antibody in which the antibody’s variable region had mouse sequences and the remaining sequences (approximately 65%) were human.</a:t>
            </a:r>
            <a:r>
              <a:rPr lang="en-US" baseline="30000" dirty="0"/>
              <a:t>2</a:t>
            </a:r>
          </a:p>
          <a:p>
            <a:pPr lvl="2" eaLnBrk="1" fontAlgn="auto" hangingPunct="1">
              <a:spcBef>
                <a:spcPts val="0"/>
              </a:spcBef>
              <a:spcAft>
                <a:spcPts val="0"/>
              </a:spcAft>
              <a:defRPr/>
            </a:pPr>
            <a:r>
              <a:rPr lang="en-US" dirty="0"/>
              <a:t>Chimeric MAbs have a decreased risk of immunogenicity compared with mouse antibodies; however, human antichimeric antibodies (HACAs) may occur.</a:t>
            </a:r>
            <a:r>
              <a:rPr lang="en-US" baseline="30000" dirty="0"/>
              <a:t>1</a:t>
            </a:r>
          </a:p>
          <a:p>
            <a:pPr lvl="1" eaLnBrk="1" fontAlgn="auto" hangingPunct="1">
              <a:spcBef>
                <a:spcPts val="0"/>
              </a:spcBef>
              <a:spcAft>
                <a:spcPts val="0"/>
              </a:spcAft>
              <a:defRPr/>
            </a:pPr>
            <a:r>
              <a:rPr lang="en-US" dirty="0"/>
              <a:t>The next phase of antibodies were considered more “humanized” (&gt; 90% human), with only the antigen-binding domain consisting of sequences derived from mouse protein. Human antihuman antibodies or HAHAs may be observed, but to a lesser extent than HAMAs or HACAs.</a:t>
            </a:r>
            <a:r>
              <a:rPr lang="en-US" baseline="30000" dirty="0"/>
              <a:t>1</a:t>
            </a:r>
          </a:p>
          <a:p>
            <a:pPr lvl="1" eaLnBrk="1" fontAlgn="auto" hangingPunct="1">
              <a:spcBef>
                <a:spcPts val="0"/>
              </a:spcBef>
              <a:spcAft>
                <a:spcPts val="0"/>
              </a:spcAft>
              <a:defRPr/>
            </a:pPr>
            <a:r>
              <a:rPr lang="en-US" dirty="0"/>
              <a:t>Most recently, investigators have developed a method for making fully human monoclonal antibodies from transgenic mice. Fully human monoclonal antibodies have the lowest potential for inducing antiantibody responses.</a:t>
            </a:r>
            <a:r>
              <a:rPr lang="en-US" baseline="30000" dirty="0"/>
              <a:t>1</a:t>
            </a:r>
          </a:p>
          <a:p>
            <a:pPr lvl="1" eaLnBrk="1" fontAlgn="auto" hangingPunct="1">
              <a:spcBef>
                <a:spcPts val="0"/>
              </a:spcBef>
              <a:spcAft>
                <a:spcPts val="0"/>
              </a:spcAft>
              <a:defRPr/>
            </a:pPr>
            <a:r>
              <a:rPr lang="en-US" dirty="0"/>
              <a:t>The nomenclature used to describe monoclonal antibodies helps identify their species source. Antibodies ending in</a:t>
            </a:r>
            <a:r>
              <a:rPr lang="en-US" baseline="30000" dirty="0"/>
              <a:t>3,4</a:t>
            </a:r>
          </a:p>
          <a:p>
            <a:pPr lvl="2" eaLnBrk="1" fontAlgn="auto" hangingPunct="1">
              <a:spcBef>
                <a:spcPts val="0"/>
              </a:spcBef>
              <a:spcAft>
                <a:spcPts val="0"/>
              </a:spcAft>
              <a:defRPr/>
            </a:pPr>
            <a:r>
              <a:rPr lang="en-US" dirty="0"/>
              <a:t>momab are mouse proteins</a:t>
            </a:r>
          </a:p>
          <a:p>
            <a:pPr lvl="2" eaLnBrk="1" fontAlgn="auto" hangingPunct="1">
              <a:spcBef>
                <a:spcPts val="0"/>
              </a:spcBef>
              <a:spcAft>
                <a:spcPts val="0"/>
              </a:spcAft>
              <a:defRPr/>
            </a:pPr>
            <a:r>
              <a:rPr lang="en-US" dirty="0"/>
              <a:t>ximab are chimeric antibodies</a:t>
            </a:r>
          </a:p>
          <a:p>
            <a:pPr lvl="2" eaLnBrk="1" fontAlgn="auto" hangingPunct="1">
              <a:spcBef>
                <a:spcPts val="0"/>
              </a:spcBef>
              <a:spcAft>
                <a:spcPts val="0"/>
              </a:spcAft>
              <a:defRPr/>
            </a:pPr>
            <a:r>
              <a:rPr lang="en-US" dirty="0"/>
              <a:t>zumab are humanized or fully human</a:t>
            </a:r>
          </a:p>
          <a:p>
            <a:pPr lvl="2" eaLnBrk="1" fontAlgn="auto" hangingPunct="1">
              <a:spcBef>
                <a:spcPts val="0"/>
              </a:spcBef>
              <a:spcAft>
                <a:spcPts val="0"/>
              </a:spcAft>
              <a:defRPr/>
            </a:pPr>
            <a:r>
              <a:rPr lang="en-US" dirty="0"/>
              <a:t>umab are fully human</a:t>
            </a:r>
          </a:p>
          <a:p>
            <a:pPr eaLnBrk="1" fontAlgn="auto" hangingPunct="1">
              <a:spcBef>
                <a:spcPts val="0"/>
              </a:spcBef>
              <a:spcAft>
                <a:spcPts val="0"/>
              </a:spcAft>
              <a:defRPr/>
            </a:pPr>
            <a:r>
              <a:rPr lang="en-US" dirty="0"/>
              <a:t>References</a:t>
            </a:r>
          </a:p>
          <a:p>
            <a:pPr marL="239002" indent="-239002" eaLnBrk="1" fontAlgn="auto" hangingPunct="1">
              <a:spcBef>
                <a:spcPts val="0"/>
              </a:spcBef>
              <a:spcAft>
                <a:spcPts val="0"/>
              </a:spcAft>
              <a:buFont typeface="+mj-lt"/>
              <a:buAutoNum type="arabicPeriod"/>
              <a:defRPr/>
            </a:pPr>
            <a:r>
              <a:rPr lang="en-US" dirty="0"/>
              <a:t>Weiner LM. Fully human therapeutic monoclonal antibodies. </a:t>
            </a:r>
            <a:r>
              <a:rPr lang="en-US" i="1" dirty="0"/>
              <a:t>J Immunother</a:t>
            </a:r>
            <a:r>
              <a:rPr lang="en-US" dirty="0"/>
              <a:t>. 2006;29:1-9.</a:t>
            </a:r>
          </a:p>
          <a:p>
            <a:pPr marL="239002" indent="-239002" eaLnBrk="1" fontAlgn="auto" hangingPunct="1">
              <a:spcBef>
                <a:spcPts val="0"/>
              </a:spcBef>
              <a:spcAft>
                <a:spcPts val="0"/>
              </a:spcAft>
              <a:buFont typeface="+mj-lt"/>
              <a:buAutoNum type="arabicPeriod"/>
              <a:defRPr/>
            </a:pPr>
            <a:r>
              <a:rPr lang="en-US" dirty="0"/>
              <a:t>Yang XD, Jia XC, Corvalan JR, Wang P, Davis CG. Development of ABX-EGF, a fully human anti-EGF receptor monoclonal antibody, for cancer therapy. </a:t>
            </a:r>
            <a:r>
              <a:rPr lang="en-US" i="1" dirty="0"/>
              <a:t>Crit Rev Onc Hematol</a:t>
            </a:r>
            <a:r>
              <a:rPr lang="en-US" dirty="0"/>
              <a:t>. 2001;38:17-23.</a:t>
            </a:r>
          </a:p>
          <a:p>
            <a:pPr marL="239002" indent="-239002" eaLnBrk="1" fontAlgn="auto" hangingPunct="1">
              <a:spcBef>
                <a:spcPts val="0"/>
              </a:spcBef>
              <a:spcAft>
                <a:spcPts val="0"/>
              </a:spcAft>
              <a:buFont typeface="+mj-lt"/>
              <a:buAutoNum type="arabicPeriod"/>
              <a:defRPr/>
            </a:pPr>
            <a:r>
              <a:rPr lang="en-US" dirty="0"/>
              <a:t>Lonberg N. Human antibodies from transgenic animals. </a:t>
            </a:r>
            <a:r>
              <a:rPr lang="en-US" i="1" dirty="0"/>
              <a:t>Nat Biotechnol</a:t>
            </a:r>
            <a:r>
              <a:rPr lang="en-US" dirty="0"/>
              <a:t>. 2005;23:1117-1125.</a:t>
            </a:r>
          </a:p>
          <a:p>
            <a:pPr marL="239002" indent="-239002" eaLnBrk="1" fontAlgn="auto" hangingPunct="1">
              <a:spcBef>
                <a:spcPts val="0"/>
              </a:spcBef>
              <a:spcAft>
                <a:spcPts val="0"/>
              </a:spcAft>
              <a:buFont typeface="+mj-lt"/>
              <a:buAutoNum type="arabicPeriod"/>
              <a:defRPr/>
            </a:pPr>
            <a:r>
              <a:rPr lang="en-US" dirty="0"/>
              <a:t>Gerber DE. Targeted therapies: a new generation of cancer treatments. </a:t>
            </a:r>
            <a:r>
              <a:rPr lang="en-US" i="1" dirty="0"/>
              <a:t>Am Fam Physician. </a:t>
            </a:r>
            <a:r>
              <a:rPr lang="en-US" dirty="0"/>
              <a:t>2008;77:311-319. </a:t>
            </a:r>
          </a:p>
          <a:p>
            <a:pPr marL="239002" indent="-239002" eaLnBrk="1" fontAlgn="auto" hangingPunct="1">
              <a:spcBef>
                <a:spcPts val="0"/>
              </a:spcBef>
              <a:spcAft>
                <a:spcPts val="0"/>
              </a:spcAft>
              <a:buFont typeface="+mj-lt"/>
              <a:buAutoNum type="arabicPeriod"/>
              <a:defRPr/>
            </a:pPr>
            <a:endParaRPr lang="en-US" dirty="0"/>
          </a:p>
        </p:txBody>
      </p:sp>
      <p:sp>
        <p:nvSpPr>
          <p:cNvPr id="17411" name="Slide Image Placeholder 4"/>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305292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8FFD8D7-A341-400B-9CDF-530690D7665C}" type="slidenum">
              <a:rPr lang="it-IT" smtClean="0"/>
              <a:t>40</a:t>
            </a:fld>
            <a:endParaRPr lang="it-IT"/>
          </a:p>
        </p:txBody>
      </p:sp>
    </p:spTree>
    <p:extLst>
      <p:ext uri="{BB962C8B-B14F-4D97-AF65-F5344CB8AC3E}">
        <p14:creationId xmlns:p14="http://schemas.microsoft.com/office/powerpoint/2010/main" val="2671487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8FFD8D7-A341-400B-9CDF-530690D7665C}" type="slidenum">
              <a:rPr lang="it-IT" smtClean="0"/>
              <a:t>41</a:t>
            </a:fld>
            <a:endParaRPr lang="it-IT"/>
          </a:p>
        </p:txBody>
      </p:sp>
    </p:spTree>
    <p:extLst>
      <p:ext uri="{BB962C8B-B14F-4D97-AF65-F5344CB8AC3E}">
        <p14:creationId xmlns:p14="http://schemas.microsoft.com/office/powerpoint/2010/main" val="3345186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8FFD8D7-A341-400B-9CDF-530690D7665C}" type="slidenum">
              <a:rPr lang="it-IT" smtClean="0"/>
              <a:t>42</a:t>
            </a:fld>
            <a:endParaRPr lang="it-IT"/>
          </a:p>
        </p:txBody>
      </p:sp>
    </p:spTree>
    <p:extLst>
      <p:ext uri="{BB962C8B-B14F-4D97-AF65-F5344CB8AC3E}">
        <p14:creationId xmlns:p14="http://schemas.microsoft.com/office/powerpoint/2010/main" val="1443710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8FFD8D7-A341-400B-9CDF-530690D7665C}" type="slidenum">
              <a:rPr lang="it-IT" smtClean="0"/>
              <a:t>43</a:t>
            </a:fld>
            <a:endParaRPr lang="it-IT"/>
          </a:p>
        </p:txBody>
      </p:sp>
    </p:spTree>
    <p:extLst>
      <p:ext uri="{BB962C8B-B14F-4D97-AF65-F5344CB8AC3E}">
        <p14:creationId xmlns:p14="http://schemas.microsoft.com/office/powerpoint/2010/main" val="1357799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8FFD8D7-A341-400B-9CDF-530690D7665C}" type="slidenum">
              <a:rPr lang="it-IT" smtClean="0"/>
              <a:t>2</a:t>
            </a:fld>
            <a:endParaRPr lang="it-IT"/>
          </a:p>
        </p:txBody>
      </p:sp>
    </p:spTree>
    <p:extLst>
      <p:ext uri="{BB962C8B-B14F-4D97-AF65-F5344CB8AC3E}">
        <p14:creationId xmlns:p14="http://schemas.microsoft.com/office/powerpoint/2010/main" val="829161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it-IT" altLang="it-IT" smtClean="0">
                <a:latin typeface="Arial" pitchFamily="34" charset="0"/>
              </a:rPr>
              <a:t>Prima meta-analisi del CTT</a:t>
            </a:r>
          </a:p>
        </p:txBody>
      </p:sp>
      <p:sp>
        <p:nvSpPr>
          <p:cNvPr id="11571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81254F15-AAB9-4355-A166-9697723BB722}" type="slidenum">
              <a:rPr lang="it-IT" altLang="it-IT" smtClean="0">
                <a:solidFill>
                  <a:srgbClr val="000000"/>
                </a:solidFill>
                <a:latin typeface="Arial" pitchFamily="34" charset="0"/>
                <a:cs typeface="Arial" pitchFamily="34" charset="0"/>
              </a:rPr>
              <a:pPr eaLnBrk="1" fontAlgn="base" hangingPunct="1">
                <a:spcBef>
                  <a:spcPct val="0"/>
                </a:spcBef>
                <a:spcAft>
                  <a:spcPct val="0"/>
                </a:spcAft>
              </a:pPr>
              <a:t>5</a:t>
            </a:fld>
            <a:endParaRPr lang="it-IT" altLang="it-IT"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09811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smtClean="0"/>
              <a:t>Riductaide colestèrol</a:t>
            </a:r>
          </a:p>
        </p:txBody>
      </p:sp>
      <p:sp>
        <p:nvSpPr>
          <p:cNvPr id="1024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fld id="{20E88689-75E6-4346-928F-C7176213E8DD}" type="slidenum">
              <a:rPr lang="it-IT" altLang="it-IT">
                <a:latin typeface="Calibri" pitchFamily="34" charset="0"/>
              </a:rPr>
              <a:pPr/>
              <a:t>6</a:t>
            </a:fld>
            <a:endParaRPr lang="it-IT" altLang="it-IT">
              <a:latin typeface="Calibri" pitchFamily="34" charset="0"/>
            </a:endParaRPr>
          </a:p>
        </p:txBody>
      </p:sp>
    </p:spTree>
    <p:extLst>
      <p:ext uri="{BB962C8B-B14F-4D97-AF65-F5344CB8AC3E}">
        <p14:creationId xmlns:p14="http://schemas.microsoft.com/office/powerpoint/2010/main" val="4290197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it-IT" smtClean="0"/>
              <a:t>Most CYP450 enzymes are </a:t>
            </a:r>
            <a:r>
              <a:rPr lang="en-GB" altLang="it-IT" smtClean="0">
                <a:solidFill>
                  <a:srgbClr val="FF0000"/>
                </a:solidFill>
              </a:rPr>
              <a:t>expresse</a:t>
            </a:r>
            <a:r>
              <a:rPr lang="en-GB" altLang="it-IT" smtClean="0"/>
              <a:t>d in the liver, but</a:t>
            </a:r>
          </a:p>
          <a:p>
            <a:pPr eaLnBrk="1" hangingPunct="1">
              <a:spcBef>
                <a:spcPct val="0"/>
              </a:spcBef>
            </a:pPr>
            <a:r>
              <a:rPr lang="en-GB" altLang="it-IT" smtClean="0"/>
              <a:t>some are also expressed in significant concentrations</a:t>
            </a:r>
          </a:p>
          <a:p>
            <a:pPr eaLnBrk="1" hangingPunct="1">
              <a:spcBef>
                <a:spcPct val="0"/>
              </a:spcBef>
            </a:pPr>
            <a:r>
              <a:rPr lang="en-GB" altLang="it-IT" smtClean="0"/>
              <a:t>in the gastrointestinal tract, kidney, and other sites. The</a:t>
            </a:r>
          </a:p>
          <a:p>
            <a:pPr eaLnBrk="1" hangingPunct="1">
              <a:spcBef>
                <a:spcPct val="0"/>
              </a:spcBef>
            </a:pPr>
            <a:r>
              <a:rPr lang="en-GB" altLang="it-IT" smtClean="0">
                <a:solidFill>
                  <a:srgbClr val="FF0000"/>
                </a:solidFill>
              </a:rPr>
              <a:t>main role </a:t>
            </a:r>
            <a:r>
              <a:rPr lang="en-GB" altLang="it-IT" smtClean="0"/>
              <a:t>of the CYP450 enzyme system in drug metabolism</a:t>
            </a:r>
          </a:p>
          <a:p>
            <a:pPr eaLnBrk="1" hangingPunct="1">
              <a:spcBef>
                <a:spcPct val="0"/>
              </a:spcBef>
            </a:pPr>
            <a:r>
              <a:rPr lang="en-GB" altLang="it-IT" smtClean="0"/>
              <a:t>is to detoxify ( ditosifai medications and to facilitate elimination</a:t>
            </a:r>
          </a:p>
          <a:p>
            <a:pPr eaLnBrk="1" hangingPunct="1">
              <a:spcBef>
                <a:spcPct val="0"/>
              </a:spcBef>
            </a:pPr>
            <a:r>
              <a:rPr lang="en-GB" altLang="it-IT" smtClean="0"/>
              <a:t>from the body, although toxic intermediates can</a:t>
            </a:r>
          </a:p>
          <a:p>
            <a:pPr eaLnBrk="1" hangingPunct="1">
              <a:spcBef>
                <a:spcPct val="0"/>
              </a:spcBef>
            </a:pPr>
            <a:r>
              <a:rPr lang="en-GB" altLang="it-IT" smtClean="0"/>
              <a:t>occasionally be created during this process. Most of the</a:t>
            </a:r>
          </a:p>
          <a:p>
            <a:pPr eaLnBrk="1" hangingPunct="1">
              <a:spcBef>
                <a:spcPct val="0"/>
              </a:spcBef>
            </a:pPr>
            <a:r>
              <a:rPr lang="en-GB" altLang="it-IT" smtClean="0"/>
              <a:t>CYP450-mediated reactions associated with drug metabolism</a:t>
            </a:r>
          </a:p>
          <a:p>
            <a:pPr eaLnBrk="1" hangingPunct="1">
              <a:spcBef>
                <a:spcPct val="0"/>
              </a:spcBef>
            </a:pPr>
            <a:r>
              <a:rPr lang="en-GB" altLang="it-IT" smtClean="0"/>
              <a:t>occur within hepatocytes. However, enzymes</a:t>
            </a:r>
          </a:p>
          <a:p>
            <a:pPr eaLnBrk="1" hangingPunct="1">
              <a:spcBef>
                <a:spcPct val="0"/>
              </a:spcBef>
            </a:pPr>
            <a:r>
              <a:rPr lang="en-GB" altLang="it-IT" smtClean="0"/>
              <a:t>present in the gastrointestinal tract can reduce oral bioavailability</a:t>
            </a:r>
          </a:p>
          <a:p>
            <a:pPr eaLnBrk="1" hangingPunct="1">
              <a:spcBef>
                <a:spcPct val="0"/>
              </a:spcBef>
            </a:pPr>
            <a:r>
              <a:rPr lang="en-GB" altLang="it-IT" smtClean="0"/>
              <a:t>of some medications by degrading substrates</a:t>
            </a:r>
          </a:p>
          <a:p>
            <a:pPr eaLnBrk="1" hangingPunct="1">
              <a:spcBef>
                <a:spcPct val="0"/>
              </a:spcBef>
            </a:pPr>
            <a:r>
              <a:rPr lang="en-GB" altLang="it-IT" smtClean="0"/>
              <a:t>before absorption into the bloodstream. Small subsets</a:t>
            </a:r>
          </a:p>
          <a:p>
            <a:pPr eaLnBrk="1" hangingPunct="1">
              <a:spcBef>
                <a:spcPct val="0"/>
              </a:spcBef>
            </a:pPr>
            <a:r>
              <a:rPr lang="en-GB" altLang="it-IT" smtClean="0"/>
              <a:t>of enzymes are involved in the metabolic conversion of</a:t>
            </a:r>
          </a:p>
          <a:p>
            <a:pPr eaLnBrk="1" hangingPunct="1">
              <a:spcBef>
                <a:spcPct val="0"/>
              </a:spcBef>
            </a:pPr>
            <a:r>
              <a:rPr lang="en-GB" altLang="it-IT" smtClean="0"/>
              <a:t>inert prodrugs to their bioactive forms. Although &gt;50 different</a:t>
            </a:r>
          </a:p>
          <a:p>
            <a:pPr eaLnBrk="1" hangingPunct="1">
              <a:spcBef>
                <a:spcPct val="0"/>
              </a:spcBef>
            </a:pPr>
            <a:r>
              <a:rPr lang="en-GB" altLang="it-IT" smtClean="0"/>
              <a:t>CYP450 enzymes have been isolated in humans,</a:t>
            </a:r>
          </a:p>
          <a:p>
            <a:pPr eaLnBrk="1" hangingPunct="1">
              <a:spcBef>
                <a:spcPct val="0"/>
              </a:spcBef>
            </a:pPr>
            <a:r>
              <a:rPr lang="en-GB" altLang="it-IT" smtClean="0"/>
              <a:t>only a select few (ie, CYP1A2, CYP2C9, CYP2C19, CYP2D6,</a:t>
            </a:r>
          </a:p>
          <a:p>
            <a:pPr eaLnBrk="1" hangingPunct="1">
              <a:spcBef>
                <a:spcPct val="0"/>
              </a:spcBef>
            </a:pPr>
            <a:r>
              <a:rPr lang="en-GB" altLang="it-IT" smtClean="0"/>
              <a:t>CYP3A4, and CYP3A5) are responsible for metabolizing</a:t>
            </a:r>
          </a:p>
          <a:p>
            <a:pPr eaLnBrk="1" hangingPunct="1">
              <a:spcBef>
                <a:spcPct val="0"/>
              </a:spcBef>
            </a:pPr>
            <a:r>
              <a:rPr lang="en-GB" altLang="it-IT" smtClean="0"/>
              <a:t>the majority of available medications.12 Of these,</a:t>
            </a:r>
          </a:p>
          <a:p>
            <a:pPr eaLnBrk="1" hangingPunct="1">
              <a:spcBef>
                <a:spcPct val="0"/>
              </a:spcBef>
            </a:pPr>
            <a:r>
              <a:rPr lang="en-GB" altLang="it-IT" smtClean="0"/>
              <a:t>CYP2C9, CYP2C19, and CYP3A4 play a substantial role</a:t>
            </a:r>
          </a:p>
          <a:p>
            <a:pPr eaLnBrk="1" hangingPunct="1">
              <a:spcBef>
                <a:spcPct val="0"/>
              </a:spcBef>
            </a:pPr>
            <a:r>
              <a:rPr lang="en-GB" altLang="it-IT" smtClean="0"/>
              <a:t>in statin metabolism, and CYP2C8 plays a minor role.</a:t>
            </a:r>
            <a:endParaRPr lang="it-IT" altLang="it-IT" smtClean="0"/>
          </a:p>
        </p:txBody>
      </p:sp>
      <p:sp>
        <p:nvSpPr>
          <p:cNvPr id="1229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fld id="{C42F6658-726A-4075-BC5A-1A996DA1C650}" type="slidenum">
              <a:rPr lang="it-IT" altLang="it-IT">
                <a:latin typeface="Calibri" pitchFamily="34" charset="0"/>
              </a:rPr>
              <a:pPr/>
              <a:t>7</a:t>
            </a:fld>
            <a:endParaRPr lang="it-IT" altLang="it-IT">
              <a:latin typeface="Calibri" pitchFamily="34" charset="0"/>
            </a:endParaRPr>
          </a:p>
        </p:txBody>
      </p:sp>
    </p:spTree>
    <p:extLst>
      <p:ext uri="{BB962C8B-B14F-4D97-AF65-F5344CB8AC3E}">
        <p14:creationId xmlns:p14="http://schemas.microsoft.com/office/powerpoint/2010/main" val="160962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it-IT" smtClean="0"/>
              <a:t>he most diverse pharmacokinetic parameter among statins is metabolism. In general, lipophilic statins require a greater degree of metabolism to convert the statin into hydrophilic (water soluble) salts and conjugates that are eliminated from the body.</a:t>
            </a:r>
            <a:endParaRPr lang="it-IT" altLang="it-IT" smtClean="0"/>
          </a:p>
        </p:txBody>
      </p:sp>
      <p:sp>
        <p:nvSpPr>
          <p:cNvPr id="1434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fld id="{C235B2AA-1FA2-4630-B5EB-ED8BC9BE58BF}" type="slidenum">
              <a:rPr lang="it-IT" altLang="it-IT">
                <a:latin typeface="Calibri" pitchFamily="34" charset="0"/>
              </a:rPr>
              <a:pPr/>
              <a:t>8</a:t>
            </a:fld>
            <a:endParaRPr lang="it-IT" altLang="it-IT">
              <a:latin typeface="Calibri" pitchFamily="34" charset="0"/>
            </a:endParaRPr>
          </a:p>
        </p:txBody>
      </p:sp>
    </p:spTree>
    <p:extLst>
      <p:ext uri="{BB962C8B-B14F-4D97-AF65-F5344CB8AC3E}">
        <p14:creationId xmlns:p14="http://schemas.microsoft.com/office/powerpoint/2010/main" val="3347551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p>
        </p:txBody>
      </p:sp>
      <p:sp>
        <p:nvSpPr>
          <p:cNvPr id="1638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fld id="{4F339812-4A11-4B56-B9A8-FC59B289801B}" type="slidenum">
              <a:rPr lang="it-IT" altLang="it-IT">
                <a:latin typeface="Calibri" pitchFamily="34" charset="0"/>
              </a:rPr>
              <a:pPr/>
              <a:t>9</a:t>
            </a:fld>
            <a:endParaRPr lang="it-IT" altLang="it-IT">
              <a:latin typeface="Calibri" pitchFamily="34" charset="0"/>
            </a:endParaRPr>
          </a:p>
        </p:txBody>
      </p:sp>
    </p:spTree>
    <p:extLst>
      <p:ext uri="{BB962C8B-B14F-4D97-AF65-F5344CB8AC3E}">
        <p14:creationId xmlns:p14="http://schemas.microsoft.com/office/powerpoint/2010/main" val="1190899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bwMode="auto">
          <a:xfrm>
            <a:off x="722313" y="896938"/>
            <a:ext cx="4465637"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Segnaposto note 2"/>
          <p:cNvSpPr>
            <a:spLocks noGrp="1"/>
          </p:cNvSpPr>
          <p:nvPr>
            <p:ph type="body" idx="1"/>
          </p:nvPr>
        </p:nvSpPr>
        <p:spPr>
          <a:xfrm>
            <a:off x="679768" y="4777195"/>
            <a:ext cx="5438140" cy="4651389"/>
          </a:xfrm>
        </p:spPr>
        <p:txBody>
          <a:bodyPr/>
          <a:lstStyle/>
          <a:p>
            <a:pPr eaLnBrk="1" fontAlgn="auto" hangingPunct="1">
              <a:spcBef>
                <a:spcPts val="0"/>
              </a:spcBef>
              <a:spcAft>
                <a:spcPts val="0"/>
              </a:spcAft>
              <a:defRPr/>
            </a:pPr>
            <a:r>
              <a:rPr lang="en-GB" b="1" dirty="0"/>
              <a:t>Because the use of statins is so widespread, it is useful for the clinician to understand</a:t>
            </a:r>
          </a:p>
          <a:p>
            <a:pPr eaLnBrk="1" fontAlgn="auto" hangingPunct="1">
              <a:spcBef>
                <a:spcPts val="0"/>
              </a:spcBef>
              <a:spcAft>
                <a:spcPts val="0"/>
              </a:spcAft>
              <a:defRPr/>
            </a:pPr>
            <a:r>
              <a:rPr lang="en-GB" b="1" dirty="0"/>
              <a:t>statin safety issues and the level of available evidence supporting the contention that</a:t>
            </a:r>
          </a:p>
          <a:p>
            <a:pPr eaLnBrk="1" fontAlgn="auto" hangingPunct="1">
              <a:spcBef>
                <a:spcPts val="0"/>
              </a:spcBef>
              <a:spcAft>
                <a:spcPts val="0"/>
              </a:spcAft>
              <a:defRPr/>
            </a:pPr>
            <a:r>
              <a:rPr lang="en-GB" b="1" dirty="0"/>
              <a:t>various adverse effects are caused by statins. This review presents an assessment of</a:t>
            </a:r>
          </a:p>
          <a:p>
            <a:pPr eaLnBrk="1" fontAlgn="auto" hangingPunct="1">
              <a:spcBef>
                <a:spcPts val="0"/>
              </a:spcBef>
              <a:spcAft>
                <a:spcPts val="0"/>
              </a:spcAft>
              <a:defRPr/>
            </a:pPr>
            <a:r>
              <a:rPr lang="it-IT" b="1" dirty="0" err="1"/>
              <a:t>statin</a:t>
            </a:r>
            <a:r>
              <a:rPr lang="it-IT" b="1" dirty="0"/>
              <a:t> </a:t>
            </a:r>
            <a:r>
              <a:rPr lang="it-IT" b="1" dirty="0" err="1"/>
              <a:t>safety</a:t>
            </a:r>
            <a:r>
              <a:rPr lang="it-IT" b="1" dirty="0"/>
              <a:t> b</a:t>
            </a:r>
            <a:r>
              <a:rPr lang="en-GB" dirty="0"/>
              <a:t>For example, pravastatin78 and rosuvastatin79</a:t>
            </a:r>
          </a:p>
          <a:p>
            <a:pPr eaLnBrk="1" fontAlgn="auto" hangingPunct="1">
              <a:spcBef>
                <a:spcPts val="0"/>
              </a:spcBef>
              <a:spcAft>
                <a:spcPts val="0"/>
              </a:spcAft>
              <a:defRPr/>
            </a:pPr>
            <a:r>
              <a:rPr lang="en-GB" dirty="0"/>
              <a:t>are not significantly metabolized through the cytochrome</a:t>
            </a:r>
          </a:p>
          <a:p>
            <a:pPr eaLnBrk="1" fontAlgn="auto" hangingPunct="1">
              <a:spcBef>
                <a:spcPts val="0"/>
              </a:spcBef>
              <a:spcAft>
                <a:spcPts val="0"/>
              </a:spcAft>
              <a:defRPr/>
            </a:pPr>
            <a:r>
              <a:rPr lang="it-IT" dirty="0"/>
              <a:t>P450 </a:t>
            </a:r>
            <a:r>
              <a:rPr lang="it-IT" dirty="0" err="1"/>
              <a:t>enzyme</a:t>
            </a:r>
            <a:r>
              <a:rPr lang="it-IT" dirty="0"/>
              <a:t> (CYP) system.</a:t>
            </a:r>
            <a:r>
              <a:rPr lang="en-GB" dirty="0"/>
              <a:t> DDIs involving the CYP450 enzyme system are generally classified as inhibition or induction interactions. </a:t>
            </a:r>
            <a:r>
              <a:rPr lang="en-GB" u="sng" dirty="0">
                <a:effectLst>
                  <a:outerShdw blurRad="38100" dist="38100" dir="2700000" algn="tl">
                    <a:srgbClr val="000000">
                      <a:alpha val="43137"/>
                    </a:srgbClr>
                  </a:outerShdw>
                </a:effectLst>
              </a:rPr>
              <a:t>Enzyme inhibition may occur as a result of direct competition by substrates for available b</a:t>
            </a:r>
            <a:r>
              <a:rPr lang="en-GB" dirty="0"/>
              <a:t>inding sites, reduced enzymatic activity, or both. The onset of enzyme inhibition usually occurs rapidly after the introduction of an interacting drug. Direct competition is the most common mechanism resulting in DDIs and often occurs when 1 drug has a higher binding affinity for the enzyme or is present in significantly greater concentrations than its competing substrate. In contrast, some drugs may bind irreversibly to the enzyme and prevent its participation in subsequent metabolic reactions. Regardless of the underlying mechanism</a:t>
            </a:r>
            <a:r>
              <a:rPr lang="en-GB" b="1" dirty="0"/>
              <a:t>, enzyme inhibition produces increased serum concentrations of 1 or both medications. In the case </a:t>
            </a:r>
            <a:r>
              <a:rPr lang="en-GB" dirty="0"/>
              <a:t>of statin DDIs, the result is most often an increase in statin serum concentrations.</a:t>
            </a:r>
          </a:p>
          <a:p>
            <a:pPr eaLnBrk="1" fontAlgn="auto" hangingPunct="1">
              <a:spcBef>
                <a:spcPts val="0"/>
              </a:spcBef>
              <a:spcAft>
                <a:spcPts val="0"/>
              </a:spcAft>
              <a:defRPr/>
            </a:pPr>
            <a:r>
              <a:rPr lang="en-GB" dirty="0" err="1"/>
              <a:t>Enzime</a:t>
            </a:r>
            <a:r>
              <a:rPr lang="en-GB" dirty="0"/>
              <a:t> induction occurs when a substrate </a:t>
            </a:r>
            <a:r>
              <a:rPr lang="en-GB" dirty="0" err="1"/>
              <a:t>enhancesthe</a:t>
            </a:r>
            <a:r>
              <a:rPr lang="en-GB" dirty="0"/>
              <a:t> activity od CIP450 involved in alternative pathways</a:t>
            </a:r>
            <a:endParaRPr lang="it-IT" dirty="0"/>
          </a:p>
        </p:txBody>
      </p:sp>
      <p:sp>
        <p:nvSpPr>
          <p:cNvPr id="2253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fld id="{42AE62C5-DE88-4828-9596-4F09DD123F7E}" type="slidenum">
              <a:rPr lang="it-IT" altLang="it-IT">
                <a:latin typeface="Calibri" pitchFamily="34" charset="0"/>
              </a:rPr>
              <a:pPr/>
              <a:t>10</a:t>
            </a:fld>
            <a:endParaRPr lang="it-IT" altLang="it-IT">
              <a:latin typeface="Calibri" pitchFamily="34" charset="0"/>
            </a:endParaRPr>
          </a:p>
        </p:txBody>
      </p:sp>
    </p:spTree>
    <p:extLst>
      <p:ext uri="{BB962C8B-B14F-4D97-AF65-F5344CB8AC3E}">
        <p14:creationId xmlns:p14="http://schemas.microsoft.com/office/powerpoint/2010/main" val="4089980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949075A-59CC-4F68-B448-C9791AFE6C6F}" type="slidenum">
              <a:rPr lang="it-IT" altLang="it-IT" sz="1200">
                <a:solidFill>
                  <a:srgbClr val="000000"/>
                </a:solidFill>
              </a:rPr>
              <a:pPr/>
              <a:t>24</a:t>
            </a:fld>
            <a:endParaRPr lang="it-IT" altLang="it-IT" sz="1200">
              <a:solidFill>
                <a:srgbClr val="000000"/>
              </a:solidFill>
            </a:endParaRPr>
          </a:p>
        </p:txBody>
      </p:sp>
      <p:sp>
        <p:nvSpPr>
          <p:cNvPr id="33795" name="Rectangle 2"/>
          <p:cNvSpPr>
            <a:spLocks noGrp="1" noRot="1" noChangeAspect="1" noChangeArrowheads="1" noTextEdit="1"/>
          </p:cNvSpPr>
          <p:nvPr>
            <p:ph type="sldImg"/>
          </p:nvPr>
        </p:nvSpPr>
        <p:spPr>
          <a:xfrm>
            <a:off x="1798638" y="411163"/>
            <a:ext cx="3275012" cy="2455862"/>
          </a:xfrm>
          <a:ln/>
        </p:spPr>
      </p:sp>
      <p:sp>
        <p:nvSpPr>
          <p:cNvPr id="33796" name="Rectangle 3"/>
          <p:cNvSpPr>
            <a:spLocks noGrp="1" noChangeArrowheads="1"/>
          </p:cNvSpPr>
          <p:nvPr>
            <p:ph type="body" idx="1"/>
          </p:nvPr>
        </p:nvSpPr>
        <p:spPr>
          <a:xfrm>
            <a:off x="314325" y="2946400"/>
            <a:ext cx="6230938" cy="4991100"/>
          </a:xfrm>
          <a:noFill/>
        </p:spPr>
        <p:txBody>
          <a:bodyPr/>
          <a:lstStyle/>
          <a:p>
            <a:pPr eaLnBrk="1" hangingPunct="1"/>
            <a:r>
              <a:rPr lang="en-US" altLang="it-IT" b="1" smtClean="0"/>
              <a:t>Omega-3 ethyl esters and lipid levels in patients with triglycerides &gt;500 mg/dL</a:t>
            </a:r>
            <a:endParaRPr lang="en-US" altLang="it-IT" smtClean="0"/>
          </a:p>
          <a:p>
            <a:pPr eaLnBrk="1" hangingPunct="1"/>
            <a:r>
              <a:rPr lang="en-US" altLang="it-IT" smtClean="0"/>
              <a:t>The results from the studies by Harris et al. and Pownall et al. were pooled for this analysis. Omega-3 acid ethyl esters significantly reduced triglyceride (TG) levels by a net (vs. placebo) of about 52% and total cholesterol by 8%. High-density lipoprotein cholesterol (HDL-C) increased by 9%, whereas low-density lipoprotein cholesterol (LDL-C) increased by about 40%. Non-HDL-C (a primary target of therapy in this patient population) decreased by a net of about 8% because the decrease in very low density lipoprotein cholesterol (VLDL-C) was greater (in absolute values) than the increase in LDL-C.</a:t>
            </a:r>
          </a:p>
          <a:p>
            <a:pPr eaLnBrk="1" hangingPunct="1"/>
            <a:r>
              <a:rPr lang="en-US" altLang="it-IT" smtClean="0"/>
              <a:t>	The reason for the decrease in VLDL is a combination of decreased hepatic secretion of TG-rich VLDL particles and increased intraluminal lipolysis of TG. The former is explored more thoroughly in the next slide. In this patient population, the normal conversion of VLDL to LDL is inhibited (which contributes to the severe elevation in TG). Treatment with omega-3 (and with fibrates) will correct this conversion defect, simultaneously lowering the TG level and increasing levels of the product of VLDL catabolism, LDL. Note that in these studies, baseline LDL-C was &lt;90 mg/dL. Hence, a 40% increase in LDL-C would translate into a final mean LDL-C of 126 mg/dL, still within the normal range.</a:t>
            </a:r>
          </a:p>
          <a:p>
            <a:pPr eaLnBrk="1" hangingPunct="1"/>
            <a:endParaRPr lang="en-US" altLang="it-IT" smtClean="0"/>
          </a:p>
          <a:p>
            <a:pPr eaLnBrk="1" hangingPunct="1"/>
            <a:r>
              <a:rPr lang="en-US" altLang="it-IT" i="1" smtClean="0"/>
              <a:t>References:</a:t>
            </a:r>
            <a:endParaRPr lang="en-US" altLang="it-IT" smtClean="0"/>
          </a:p>
          <a:p>
            <a:pPr eaLnBrk="1" hangingPunct="1"/>
            <a:r>
              <a:rPr lang="en-US" altLang="it-IT" smtClean="0"/>
              <a:t>Harris WS, Ginsberg HN, Arunakul N, Shachter NS, Windsor SL, Adams M, Berglund L, Osmundsen K. Safety and efficacy of Omacor in severe hypertriglyceridemia. J Cardiovasc Risk 1997;4:385-391.</a:t>
            </a:r>
          </a:p>
          <a:p>
            <a:pPr eaLnBrk="1" hangingPunct="1"/>
            <a:r>
              <a:rPr lang="en-US" altLang="it-IT" smtClean="0"/>
              <a:t>Pownall HJ, Brauchi D, Kilinç C, Osmundsen K, Pao Q, Payton-Ross C, Gotto AM Jr, Ballantyne CM. Correlation of serum triglyceride and its reduction by ω-3 fatty acids with lipid transfer activity and the neutral lipid compositions of high-density and low-density lipoproteins. Atherosclerosis 1999;143:285-297.</a:t>
            </a:r>
          </a:p>
        </p:txBody>
      </p:sp>
    </p:spTree>
    <p:extLst>
      <p:ext uri="{BB962C8B-B14F-4D97-AF65-F5344CB8AC3E}">
        <p14:creationId xmlns:p14="http://schemas.microsoft.com/office/powerpoint/2010/main" val="3540434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9E5BFF0-7D1D-4338-9836-01B6E045D47C}" type="datetimeFigureOut">
              <a:rPr lang="it-IT" smtClean="0"/>
              <a:t>12/10/2018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389CCC-3A5D-4D03-99C8-F56DF866A602}"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9E5BFF0-7D1D-4338-9836-01B6E045D47C}" type="datetimeFigureOut">
              <a:rPr lang="it-IT" smtClean="0"/>
              <a:t>12/10/2018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389CCC-3A5D-4D03-99C8-F56DF866A602}"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9E5BFF0-7D1D-4338-9836-01B6E045D47C}" type="datetimeFigureOut">
              <a:rPr lang="it-IT" smtClean="0"/>
              <a:t>12/10/2018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389CCC-3A5D-4D03-99C8-F56DF866A602}" type="slidenum">
              <a:rPr lang="it-IT" smtClean="0"/>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CA79C2-4D74-477E-81E1-A18DFD5D209F}"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089756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6F293B-66D0-4553-B8E5-1E8F3F2CF43B}"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726650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221BCA-6C35-4041-B887-B937CCB80AA3}"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719663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0360D2-64DD-4803-ACAC-5451884F1603}"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4069893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418F71E-71A0-4613-ADA1-AA4AFF416623}"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733550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1AF2E6F-071C-4EE8-9321-95855B9DFA1C}"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4118233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B006FB9-DE4F-4DC4-ABBE-91C91AB37F8D}"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2246044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3A0301-9103-459D-BF23-448F49F19E95}"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572625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9E5BFF0-7D1D-4338-9836-01B6E045D47C}" type="datetimeFigureOut">
              <a:rPr lang="it-IT" smtClean="0"/>
              <a:t>12/10/2018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389CCC-3A5D-4D03-99C8-F56DF866A602}" type="slidenum">
              <a:rPr lang="it-IT" smtClean="0"/>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2F58D1-FF56-4C05-B50B-BB802A99BBD9}"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675590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DF33AD-6BAD-49F0-8AC1-D21CF2BC553B}"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7794650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DC2B6E-4DA1-4D50-86CD-63431630EF15}"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6495953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dgm" preserve="1">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SmartArt 2"/>
          <p:cNvSpPr>
            <a:spLocks noGrp="1"/>
          </p:cNvSpPr>
          <p:nvPr>
            <p:ph type="dgm" idx="1"/>
          </p:nvPr>
        </p:nvSpPr>
        <p:spPr>
          <a:xfrm>
            <a:off x="685800" y="1981200"/>
            <a:ext cx="7772400" cy="4114800"/>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172004-CB99-4F6F-B09C-2281A0B4EC26}"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162423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685800" y="1981200"/>
            <a:ext cx="7772400" cy="4114800"/>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52A0D17-5653-4BF2-BA08-A5F8A604A5C7}"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7690198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685800" y="609600"/>
            <a:ext cx="7772400" cy="1143000"/>
          </a:xfrm>
        </p:spPr>
        <p:txBody>
          <a:bodyPr/>
          <a:lstStyle/>
          <a:p>
            <a:r>
              <a:rPr lang="it-IT" smtClean="0"/>
              <a:t>Fare clic per modificare lo stile del titolo</a:t>
            </a:r>
            <a:endParaRPr lang="it-IT"/>
          </a:p>
        </p:txBody>
      </p:sp>
      <p:sp>
        <p:nvSpPr>
          <p:cNvPr id="3" name="Segnaposto contenuto 2"/>
          <p:cNvSpPr>
            <a:spLocks noGrp="1"/>
          </p:cNvSpPr>
          <p:nvPr>
            <p:ph sz="quarter" idx="1"/>
          </p:nvPr>
        </p:nvSpPr>
        <p:spPr>
          <a:xfrm>
            <a:off x="685800" y="19812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9812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685800" y="41148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contenuto 5"/>
          <p:cNvSpPr>
            <a:spLocks noGrp="1"/>
          </p:cNvSpPr>
          <p:nvPr>
            <p:ph sz="quarter" idx="4"/>
          </p:nvPr>
        </p:nvSpPr>
        <p:spPr>
          <a:xfrm>
            <a:off x="4648200" y="41148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C47F382-CCAB-4646-B52E-5EF84D7E58C3}"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6398542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685800" y="1981200"/>
            <a:ext cx="7772400" cy="4114800"/>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F08084-4495-4E2C-B6FA-98216959D967}"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9396334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lipArtAndTx" preserve="1">
  <p:cSld name="Titolo, ClipArt e tes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immagine online 2"/>
          <p:cNvSpPr>
            <a:spLocks noGrp="1"/>
          </p:cNvSpPr>
          <p:nvPr>
            <p:ph type="clipArt" sz="half" idx="1"/>
          </p:nvPr>
        </p:nvSpPr>
        <p:spPr>
          <a:xfrm>
            <a:off x="685800" y="1981200"/>
            <a:ext cx="3810000" cy="4114800"/>
          </a:xfrm>
        </p:spPr>
        <p:txBody>
          <a:bodyPr/>
          <a:lstStyle/>
          <a:p>
            <a:pPr lvl="0"/>
            <a:endParaRPr lang="it-IT" noProof="0" smtClean="0"/>
          </a:p>
        </p:txBody>
      </p:sp>
      <p:sp>
        <p:nvSpPr>
          <p:cNvPr id="4" name="Segnaposto testo 3"/>
          <p:cNvSpPr>
            <a:spLocks noGrp="1"/>
          </p:cNvSpPr>
          <p:nvPr>
            <p:ph type="body" sz="half" idx="2"/>
          </p:nvPr>
        </p:nvSpPr>
        <p:spPr>
          <a:xfrm>
            <a:off x="46482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425C4F-7138-4A0E-8709-1CD9BE20D14B}"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1470493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CA79C2-4D74-477E-81E1-A18DFD5D209F}"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4112908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6F293B-66D0-4553-B8E5-1E8F3F2CF43B}"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08686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9E5BFF0-7D1D-4338-9836-01B6E045D47C}" type="datetimeFigureOut">
              <a:rPr lang="it-IT" smtClean="0"/>
              <a:t>12/10/2018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389CCC-3A5D-4D03-99C8-F56DF866A602}" type="slidenum">
              <a:rPr lang="it-IT" smtClean="0"/>
              <a:t>‹N›</a:t>
            </a:fld>
            <a:endParaRPr lang="it-IT"/>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221BCA-6C35-4041-B887-B937CCB80AA3}"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4803460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0360D2-64DD-4803-ACAC-5451884F1603}"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864191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418F71E-71A0-4613-ADA1-AA4AFF416623}"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689682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1AF2E6F-071C-4EE8-9321-95855B9DFA1C}"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8303661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B006FB9-DE4F-4DC4-ABBE-91C91AB37F8D}"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5788204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3A0301-9103-459D-BF23-448F49F19E95}"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5472778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2F58D1-FF56-4C05-B50B-BB802A99BBD9}"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628893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DF33AD-6BAD-49F0-8AC1-D21CF2BC553B}"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2360400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DC2B6E-4DA1-4D50-86CD-63431630EF15}"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1064093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dgm" preserve="1">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SmartArt 2"/>
          <p:cNvSpPr>
            <a:spLocks noGrp="1"/>
          </p:cNvSpPr>
          <p:nvPr>
            <p:ph type="dgm" idx="1"/>
          </p:nvPr>
        </p:nvSpPr>
        <p:spPr>
          <a:xfrm>
            <a:off x="685800" y="1981200"/>
            <a:ext cx="7772400" cy="4114800"/>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172004-CB99-4F6F-B09C-2281A0B4EC26}"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271903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9E5BFF0-7D1D-4338-9836-01B6E045D47C}" type="datetimeFigureOut">
              <a:rPr lang="it-IT" smtClean="0"/>
              <a:t>12/10/2018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7389CCC-3A5D-4D03-99C8-F56DF866A602}" type="slidenum">
              <a:rPr lang="it-IT" smtClean="0"/>
              <a:t>‹N›</a:t>
            </a:fld>
            <a:endParaRPr lang="it-IT"/>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685800" y="1981200"/>
            <a:ext cx="7772400" cy="4114800"/>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52A0D17-5653-4BF2-BA08-A5F8A604A5C7}"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9049720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fourObj" preserve="1">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685800" y="609600"/>
            <a:ext cx="7772400" cy="1143000"/>
          </a:xfrm>
        </p:spPr>
        <p:txBody>
          <a:bodyPr/>
          <a:lstStyle/>
          <a:p>
            <a:r>
              <a:rPr lang="it-IT" smtClean="0"/>
              <a:t>Fare clic per modificare lo stile del titolo</a:t>
            </a:r>
            <a:endParaRPr lang="it-IT"/>
          </a:p>
        </p:txBody>
      </p:sp>
      <p:sp>
        <p:nvSpPr>
          <p:cNvPr id="3" name="Segnaposto contenuto 2"/>
          <p:cNvSpPr>
            <a:spLocks noGrp="1"/>
          </p:cNvSpPr>
          <p:nvPr>
            <p:ph sz="quarter" idx="1"/>
          </p:nvPr>
        </p:nvSpPr>
        <p:spPr>
          <a:xfrm>
            <a:off x="685800" y="19812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9812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685800" y="41148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contenuto 5"/>
          <p:cNvSpPr>
            <a:spLocks noGrp="1"/>
          </p:cNvSpPr>
          <p:nvPr>
            <p:ph sz="quarter" idx="4"/>
          </p:nvPr>
        </p:nvSpPr>
        <p:spPr>
          <a:xfrm>
            <a:off x="4648200" y="41148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C47F382-CCAB-4646-B52E-5EF84D7E58C3}"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5899798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685800" y="1981200"/>
            <a:ext cx="7772400" cy="4114800"/>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F08084-4495-4E2C-B6FA-98216959D967}"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3649246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clipArtAndTx" preserve="1">
  <p:cSld name="Titolo, ClipArt e tes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immagine online 2"/>
          <p:cNvSpPr>
            <a:spLocks noGrp="1"/>
          </p:cNvSpPr>
          <p:nvPr>
            <p:ph type="clipArt" sz="half" idx="1"/>
          </p:nvPr>
        </p:nvSpPr>
        <p:spPr>
          <a:xfrm>
            <a:off x="685800" y="1981200"/>
            <a:ext cx="3810000" cy="4114800"/>
          </a:xfrm>
        </p:spPr>
        <p:txBody>
          <a:bodyPr/>
          <a:lstStyle/>
          <a:p>
            <a:pPr lvl="0"/>
            <a:endParaRPr lang="it-IT" noProof="0" smtClean="0"/>
          </a:p>
        </p:txBody>
      </p:sp>
      <p:sp>
        <p:nvSpPr>
          <p:cNvPr id="4" name="Segnaposto testo 3"/>
          <p:cNvSpPr>
            <a:spLocks noGrp="1"/>
          </p:cNvSpPr>
          <p:nvPr>
            <p:ph type="body" sz="half" idx="2"/>
          </p:nvPr>
        </p:nvSpPr>
        <p:spPr>
          <a:xfrm>
            <a:off x="46482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425C4F-7138-4A0E-8709-1CD9BE20D14B}"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8481962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CA79C2-4D74-477E-81E1-A18DFD5D209F}"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4146842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6F293B-66D0-4553-B8E5-1E8F3F2CF43B}"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4522778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221BCA-6C35-4041-B887-B937CCB80AA3}"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966526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0360D2-64DD-4803-ACAC-5451884F1603}"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3635030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418F71E-71A0-4613-ADA1-AA4AFF416623}"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960193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1AF2E6F-071C-4EE8-9321-95855B9DFA1C}"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637169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9E5BFF0-7D1D-4338-9836-01B6E045D47C}" type="datetimeFigureOut">
              <a:rPr lang="it-IT" smtClean="0"/>
              <a:t>12/10/2018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7389CCC-3A5D-4D03-99C8-F56DF866A602}" type="slidenum">
              <a:rPr lang="it-IT" smtClean="0"/>
              <a:t>‹N›</a:t>
            </a:fld>
            <a:endParaRPr lang="it-IT"/>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B006FB9-DE4F-4DC4-ABBE-91C91AB37F8D}"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795029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3A0301-9103-459D-BF23-448F49F19E95}"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4764840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2F58D1-FF56-4C05-B50B-BB802A99BBD9}"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9543624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DF33AD-6BAD-49F0-8AC1-D21CF2BC553B}"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3083850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DC2B6E-4DA1-4D50-86CD-63431630EF15}"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6124191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dgm" preserve="1">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SmartArt 2"/>
          <p:cNvSpPr>
            <a:spLocks noGrp="1"/>
          </p:cNvSpPr>
          <p:nvPr>
            <p:ph type="dgm" idx="1"/>
          </p:nvPr>
        </p:nvSpPr>
        <p:spPr>
          <a:xfrm>
            <a:off x="685800" y="1981200"/>
            <a:ext cx="7772400" cy="4114800"/>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172004-CB99-4F6F-B09C-2281A0B4EC26}"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1807990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685800" y="1981200"/>
            <a:ext cx="7772400" cy="4114800"/>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52A0D17-5653-4BF2-BA08-A5F8A604A5C7}"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2018947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fourObj" preserve="1">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685800" y="609600"/>
            <a:ext cx="7772400" cy="1143000"/>
          </a:xfrm>
        </p:spPr>
        <p:txBody>
          <a:bodyPr/>
          <a:lstStyle/>
          <a:p>
            <a:r>
              <a:rPr lang="it-IT" smtClean="0"/>
              <a:t>Fare clic per modificare lo stile del titolo</a:t>
            </a:r>
            <a:endParaRPr lang="it-IT"/>
          </a:p>
        </p:txBody>
      </p:sp>
      <p:sp>
        <p:nvSpPr>
          <p:cNvPr id="3" name="Segnaposto contenuto 2"/>
          <p:cNvSpPr>
            <a:spLocks noGrp="1"/>
          </p:cNvSpPr>
          <p:nvPr>
            <p:ph sz="quarter" idx="1"/>
          </p:nvPr>
        </p:nvSpPr>
        <p:spPr>
          <a:xfrm>
            <a:off x="685800" y="19812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9812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685800" y="41148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contenuto 5"/>
          <p:cNvSpPr>
            <a:spLocks noGrp="1"/>
          </p:cNvSpPr>
          <p:nvPr>
            <p:ph sz="quarter" idx="4"/>
          </p:nvPr>
        </p:nvSpPr>
        <p:spPr>
          <a:xfrm>
            <a:off x="4648200" y="41148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C47F382-CCAB-4646-B52E-5EF84D7E58C3}"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7892898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685800" y="1981200"/>
            <a:ext cx="7772400" cy="4114800"/>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F08084-4495-4E2C-B6FA-98216959D967}"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1324232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clipArtAndTx" preserve="1">
  <p:cSld name="Titolo, ClipArt e tes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immagine online 2"/>
          <p:cNvSpPr>
            <a:spLocks noGrp="1"/>
          </p:cNvSpPr>
          <p:nvPr>
            <p:ph type="clipArt" sz="half" idx="1"/>
          </p:nvPr>
        </p:nvSpPr>
        <p:spPr>
          <a:xfrm>
            <a:off x="685800" y="1981200"/>
            <a:ext cx="3810000" cy="4114800"/>
          </a:xfrm>
        </p:spPr>
        <p:txBody>
          <a:bodyPr/>
          <a:lstStyle/>
          <a:p>
            <a:pPr lvl="0"/>
            <a:endParaRPr lang="it-IT" noProof="0" smtClean="0"/>
          </a:p>
        </p:txBody>
      </p:sp>
      <p:sp>
        <p:nvSpPr>
          <p:cNvPr id="4" name="Segnaposto testo 3"/>
          <p:cNvSpPr>
            <a:spLocks noGrp="1"/>
          </p:cNvSpPr>
          <p:nvPr>
            <p:ph type="body" sz="half" idx="2"/>
          </p:nvPr>
        </p:nvSpPr>
        <p:spPr>
          <a:xfrm>
            <a:off x="46482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425C4F-7138-4A0E-8709-1CD9BE20D14B}"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06917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9E5BFF0-7D1D-4338-9836-01B6E045D47C}" type="datetimeFigureOut">
              <a:rPr lang="it-IT" smtClean="0"/>
              <a:t>12/10/2018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7389CCC-3A5D-4D03-99C8-F56DF866A602}" type="slidenum">
              <a:rPr lang="it-IT" smtClean="0"/>
              <a:t>‹N›</a:t>
            </a:fld>
            <a:endParaRPr lang="it-IT"/>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CA79C2-4D74-477E-81E1-A18DFD5D209F}"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3741713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6F293B-66D0-4553-B8E5-1E8F3F2CF43B}"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8042850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221BCA-6C35-4041-B887-B937CCB80AA3}"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3426980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0360D2-64DD-4803-ACAC-5451884F1603}"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1896866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418F71E-71A0-4613-ADA1-AA4AFF416623}"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2188173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1AF2E6F-071C-4EE8-9321-95855B9DFA1C}"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6945853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B006FB9-DE4F-4DC4-ABBE-91C91AB37F8D}"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1547606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3A0301-9103-459D-BF23-448F49F19E95}"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8201440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2F58D1-FF56-4C05-B50B-BB802A99BBD9}"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9477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DF33AD-6BAD-49F0-8AC1-D21CF2BC553B}"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4250755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9E5BFF0-7D1D-4338-9836-01B6E045D47C}" type="datetimeFigureOut">
              <a:rPr lang="it-IT" smtClean="0"/>
              <a:t>12/10/2018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7389CCC-3A5D-4D03-99C8-F56DF866A602}" type="slidenum">
              <a:rPr lang="it-IT" smtClean="0"/>
              <a:t>‹N›</a:t>
            </a:fld>
            <a:endParaRPr lang="it-IT"/>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DC2B6E-4DA1-4D50-86CD-63431630EF15}"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5127249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dgm" preserve="1">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SmartArt 2"/>
          <p:cNvSpPr>
            <a:spLocks noGrp="1"/>
          </p:cNvSpPr>
          <p:nvPr>
            <p:ph type="dgm" idx="1"/>
          </p:nvPr>
        </p:nvSpPr>
        <p:spPr>
          <a:xfrm>
            <a:off x="685800" y="1981200"/>
            <a:ext cx="7772400" cy="4114800"/>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172004-CB99-4F6F-B09C-2281A0B4EC26}"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6280712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685800" y="1981200"/>
            <a:ext cx="7772400" cy="4114800"/>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52A0D17-5653-4BF2-BA08-A5F8A604A5C7}"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4245366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fourObj" preserve="1">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685800" y="609600"/>
            <a:ext cx="7772400" cy="1143000"/>
          </a:xfrm>
        </p:spPr>
        <p:txBody>
          <a:bodyPr/>
          <a:lstStyle/>
          <a:p>
            <a:r>
              <a:rPr lang="it-IT" smtClean="0"/>
              <a:t>Fare clic per modificare lo stile del titolo</a:t>
            </a:r>
            <a:endParaRPr lang="it-IT"/>
          </a:p>
        </p:txBody>
      </p:sp>
      <p:sp>
        <p:nvSpPr>
          <p:cNvPr id="3" name="Segnaposto contenuto 2"/>
          <p:cNvSpPr>
            <a:spLocks noGrp="1"/>
          </p:cNvSpPr>
          <p:nvPr>
            <p:ph sz="quarter" idx="1"/>
          </p:nvPr>
        </p:nvSpPr>
        <p:spPr>
          <a:xfrm>
            <a:off x="685800" y="19812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9812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685800" y="41148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contenuto 5"/>
          <p:cNvSpPr>
            <a:spLocks noGrp="1"/>
          </p:cNvSpPr>
          <p:nvPr>
            <p:ph sz="quarter" idx="4"/>
          </p:nvPr>
        </p:nvSpPr>
        <p:spPr>
          <a:xfrm>
            <a:off x="4648200" y="41148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C47F382-CCAB-4646-B52E-5EF84D7E58C3}"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41722431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685800" y="1981200"/>
            <a:ext cx="7772400" cy="4114800"/>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F08084-4495-4E2C-B6FA-98216959D967}"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8103225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clipArtAndTx" preserve="1">
  <p:cSld name="Titolo, ClipArt e tes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immagine online 2"/>
          <p:cNvSpPr>
            <a:spLocks noGrp="1"/>
          </p:cNvSpPr>
          <p:nvPr>
            <p:ph type="clipArt" sz="half" idx="1"/>
          </p:nvPr>
        </p:nvSpPr>
        <p:spPr>
          <a:xfrm>
            <a:off x="685800" y="1981200"/>
            <a:ext cx="3810000" cy="4114800"/>
          </a:xfrm>
        </p:spPr>
        <p:txBody>
          <a:bodyPr/>
          <a:lstStyle/>
          <a:p>
            <a:pPr lvl="0"/>
            <a:endParaRPr lang="it-IT" noProof="0" smtClean="0"/>
          </a:p>
        </p:txBody>
      </p:sp>
      <p:sp>
        <p:nvSpPr>
          <p:cNvPr id="4" name="Segnaposto testo 3"/>
          <p:cNvSpPr>
            <a:spLocks noGrp="1"/>
          </p:cNvSpPr>
          <p:nvPr>
            <p:ph type="body" sz="half" idx="2"/>
          </p:nvPr>
        </p:nvSpPr>
        <p:spPr>
          <a:xfrm>
            <a:off x="46482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425C4F-7138-4A0E-8709-1CD9BE20D14B}"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468983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9E5BFF0-7D1D-4338-9836-01B6E045D47C}" type="datetimeFigureOut">
              <a:rPr lang="it-IT" smtClean="0"/>
              <a:t>12/10/2018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7389CCC-3A5D-4D03-99C8-F56DF866A602}"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9E5BFF0-7D1D-4338-9836-01B6E045D47C}" type="datetimeFigureOut">
              <a:rPr lang="it-IT" smtClean="0"/>
              <a:t>12/10/2018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7389CCC-3A5D-4D03-99C8-F56DF866A602}"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theme" Target="../theme/theme4.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theme" Target="../theme/theme5.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5BFF0-7D1D-4338-9836-01B6E045D47C}" type="datetimeFigureOut">
              <a:rPr lang="it-IT" smtClean="0"/>
              <a:t>12/10/2018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89CCC-3A5D-4D03-99C8-F56DF866A602}"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8185E"/>
            </a:gs>
            <a:gs pos="100000">
              <a:schemeClr val="accent2"/>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fontAlgn="base">
              <a:spcBef>
                <a:spcPct val="0"/>
              </a:spcBef>
              <a:spcAft>
                <a:spcPct val="0"/>
              </a:spcAft>
              <a:defRPr/>
            </a:pPr>
            <a:endParaRPr lang="it-IT" altLang="it-IT">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fontAlgn="base">
              <a:spcBef>
                <a:spcPct val="0"/>
              </a:spcBef>
              <a:spcAft>
                <a:spcPct val="0"/>
              </a:spcAft>
              <a:defRPr/>
            </a:pPr>
            <a:endParaRPr lang="it-IT" altLang="it-IT">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64B2AE38-90F0-4065-9EF1-2039E53FA50C}" type="slidenum">
              <a:rPr lang="it-IT" altLang="it-IT">
                <a:solidFill>
                  <a:srgbClr val="000000"/>
                </a:solidFill>
              </a:rPr>
              <a:pPr fontAlgn="base">
                <a:spcBef>
                  <a:spcPct val="0"/>
                </a:spcBef>
                <a:spcAft>
                  <a:spcPct val="0"/>
                </a:spcAft>
                <a:defRPr/>
              </a:pPr>
              <a:t>‹N›</a:t>
            </a:fld>
            <a:endParaRPr lang="it-IT" altLang="it-IT">
              <a:solidFill>
                <a:srgbClr val="000000"/>
              </a:solidFill>
            </a:endParaRPr>
          </a:p>
        </p:txBody>
      </p:sp>
    </p:spTree>
    <p:extLst>
      <p:ext uri="{BB962C8B-B14F-4D97-AF65-F5344CB8AC3E}">
        <p14:creationId xmlns:p14="http://schemas.microsoft.com/office/powerpoint/2010/main" val="1599259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8185E"/>
            </a:gs>
            <a:gs pos="100000">
              <a:schemeClr val="accent2"/>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fontAlgn="base">
              <a:spcBef>
                <a:spcPct val="0"/>
              </a:spcBef>
              <a:spcAft>
                <a:spcPct val="0"/>
              </a:spcAft>
              <a:defRPr/>
            </a:pPr>
            <a:endParaRPr lang="it-IT" altLang="it-IT">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fontAlgn="base">
              <a:spcBef>
                <a:spcPct val="0"/>
              </a:spcBef>
              <a:spcAft>
                <a:spcPct val="0"/>
              </a:spcAft>
              <a:defRPr/>
            </a:pPr>
            <a:endParaRPr lang="it-IT" altLang="it-IT">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64B2AE38-90F0-4065-9EF1-2039E53FA50C}" type="slidenum">
              <a:rPr lang="it-IT" altLang="it-IT">
                <a:solidFill>
                  <a:srgbClr val="000000"/>
                </a:solidFill>
              </a:rPr>
              <a:pPr fontAlgn="base">
                <a:spcBef>
                  <a:spcPct val="0"/>
                </a:spcBef>
                <a:spcAft>
                  <a:spcPct val="0"/>
                </a:spcAft>
                <a:defRPr/>
              </a:pPr>
              <a:t>‹N›</a:t>
            </a:fld>
            <a:endParaRPr lang="it-IT" altLang="it-IT">
              <a:solidFill>
                <a:srgbClr val="000000"/>
              </a:solidFill>
            </a:endParaRPr>
          </a:p>
        </p:txBody>
      </p:sp>
    </p:spTree>
    <p:extLst>
      <p:ext uri="{BB962C8B-B14F-4D97-AF65-F5344CB8AC3E}">
        <p14:creationId xmlns:p14="http://schemas.microsoft.com/office/powerpoint/2010/main" val="2877661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8185E"/>
            </a:gs>
            <a:gs pos="100000">
              <a:schemeClr val="accent2"/>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fontAlgn="base">
              <a:spcBef>
                <a:spcPct val="0"/>
              </a:spcBef>
              <a:spcAft>
                <a:spcPct val="0"/>
              </a:spcAft>
              <a:defRPr/>
            </a:pPr>
            <a:endParaRPr lang="it-IT" altLang="it-IT">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fontAlgn="base">
              <a:spcBef>
                <a:spcPct val="0"/>
              </a:spcBef>
              <a:spcAft>
                <a:spcPct val="0"/>
              </a:spcAft>
              <a:defRPr/>
            </a:pPr>
            <a:endParaRPr lang="it-IT" altLang="it-IT">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64B2AE38-90F0-4065-9EF1-2039E53FA50C}" type="slidenum">
              <a:rPr lang="it-IT" altLang="it-IT">
                <a:solidFill>
                  <a:srgbClr val="000000"/>
                </a:solidFill>
              </a:rPr>
              <a:pPr fontAlgn="base">
                <a:spcBef>
                  <a:spcPct val="0"/>
                </a:spcBef>
                <a:spcAft>
                  <a:spcPct val="0"/>
                </a:spcAft>
                <a:defRPr/>
              </a:pPr>
              <a:t>‹N›</a:t>
            </a:fld>
            <a:endParaRPr lang="it-IT" altLang="it-IT">
              <a:solidFill>
                <a:srgbClr val="000000"/>
              </a:solidFill>
            </a:endParaRPr>
          </a:p>
        </p:txBody>
      </p:sp>
    </p:spTree>
    <p:extLst>
      <p:ext uri="{BB962C8B-B14F-4D97-AF65-F5344CB8AC3E}">
        <p14:creationId xmlns:p14="http://schemas.microsoft.com/office/powerpoint/2010/main" val="32063345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8185E"/>
            </a:gs>
            <a:gs pos="100000">
              <a:schemeClr val="accent2"/>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fontAlgn="base">
              <a:spcBef>
                <a:spcPct val="0"/>
              </a:spcBef>
              <a:spcAft>
                <a:spcPct val="0"/>
              </a:spcAft>
              <a:defRPr/>
            </a:pPr>
            <a:endParaRPr lang="it-IT" altLang="it-IT">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fontAlgn="base">
              <a:spcBef>
                <a:spcPct val="0"/>
              </a:spcBef>
              <a:spcAft>
                <a:spcPct val="0"/>
              </a:spcAft>
              <a:defRPr/>
            </a:pPr>
            <a:endParaRPr lang="it-IT" altLang="it-IT">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64B2AE38-90F0-4065-9EF1-2039E53FA50C}" type="slidenum">
              <a:rPr lang="it-IT" altLang="it-IT">
                <a:solidFill>
                  <a:srgbClr val="000000"/>
                </a:solidFill>
              </a:rPr>
              <a:pPr fontAlgn="base">
                <a:spcBef>
                  <a:spcPct val="0"/>
                </a:spcBef>
                <a:spcAft>
                  <a:spcPct val="0"/>
                </a:spcAft>
                <a:defRPr/>
              </a:pPr>
              <a:t>‹N›</a:t>
            </a:fld>
            <a:endParaRPr lang="it-IT" altLang="it-IT">
              <a:solidFill>
                <a:srgbClr val="000000"/>
              </a:solidFill>
            </a:endParaRPr>
          </a:p>
        </p:txBody>
      </p:sp>
    </p:spTree>
    <p:extLst>
      <p:ext uri="{BB962C8B-B14F-4D97-AF65-F5344CB8AC3E}">
        <p14:creationId xmlns:p14="http://schemas.microsoft.com/office/powerpoint/2010/main" val="159699615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9.xml"/><Relationship Id="rId1" Type="http://schemas.openxmlformats.org/officeDocument/2006/relationships/vmlDrawing" Target="../drawings/vmlDrawing2.vml"/><Relationship Id="rId5" Type="http://schemas.openxmlformats.org/officeDocument/2006/relationships/image" Target="../media/image15.emf"/><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5.xml"/><Relationship Id="rId1" Type="http://schemas.openxmlformats.org/officeDocument/2006/relationships/vmlDrawing" Target="../drawings/vmlDrawing3.vml"/><Relationship Id="rId5" Type="http://schemas.openxmlformats.org/officeDocument/2006/relationships/image" Target="../media/image16.emf"/><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6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hyperlink" Target="https://www.google.it/url?sa=i&amp;rct=j&amp;q=&amp;esrc=s&amp;source=images&amp;cd=&amp;cad=rja&amp;uact=8&amp;ved=2ahUKEwiT5sSfnLrZAhWH1xQKHdqzBqQQjRx6BAgAEAY&amp;url=http://www.shirleyprice.co.uk/turmeric-curcuma-longa-5ml-11679-p.asp&amp;psig=AOvVaw0E3oyZP0gwwVCu_QOgkeWx&amp;ust=1519412884310245"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51520" y="116632"/>
            <a:ext cx="8564561" cy="2016224"/>
          </a:xfrm>
          <a:prstGeom prst="rect">
            <a:avLst/>
          </a:prstGeom>
          <a:solidFill>
            <a:schemeClr val="accent5"/>
          </a:soli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it-IT" sz="2400" b="1" dirty="0">
                <a:solidFill>
                  <a:schemeClr val="tx1"/>
                </a:solidFill>
              </a:rPr>
              <a:t>Incontri Pitagorici di Cardiologia 2018 </a:t>
            </a:r>
            <a:br>
              <a:rPr lang="it-IT" sz="2400" b="1" dirty="0">
                <a:solidFill>
                  <a:schemeClr val="tx1"/>
                </a:solidFill>
              </a:rPr>
            </a:br>
            <a:r>
              <a:rPr lang="it-IT" sz="2400" b="1" dirty="0">
                <a:solidFill>
                  <a:schemeClr val="tx1"/>
                </a:solidFill>
              </a:rPr>
              <a:t>XII Edizione</a:t>
            </a:r>
            <a:br>
              <a:rPr lang="it-IT" sz="2400" b="1" dirty="0">
                <a:solidFill>
                  <a:schemeClr val="tx1"/>
                </a:solidFill>
              </a:rPr>
            </a:br>
            <a:r>
              <a:rPr lang="it-IT" sz="2400" b="1" dirty="0">
                <a:solidFill>
                  <a:schemeClr val="tx1"/>
                </a:solidFill>
              </a:rPr>
              <a:t>Sala Meeting - Hotel Lido degli Scogli </a:t>
            </a:r>
            <a:br>
              <a:rPr lang="it-IT" sz="2400" b="1" dirty="0">
                <a:solidFill>
                  <a:schemeClr val="tx1"/>
                </a:solidFill>
              </a:rPr>
            </a:br>
            <a:r>
              <a:rPr lang="it-IT" sz="2400" b="1" dirty="0">
                <a:solidFill>
                  <a:schemeClr val="tx1"/>
                </a:solidFill>
              </a:rPr>
              <a:t>Crotone 12/13 ottobre 2018</a:t>
            </a:r>
            <a:br>
              <a:rPr lang="it-IT" sz="2400" b="1" dirty="0">
                <a:solidFill>
                  <a:schemeClr val="tx1"/>
                </a:solidFill>
              </a:rPr>
            </a:br>
            <a:endParaRPr lang="it-IT" sz="2400" b="1" dirty="0">
              <a:solidFill>
                <a:schemeClr val="tx1"/>
              </a:solidFill>
            </a:endParaRPr>
          </a:p>
        </p:txBody>
      </p:sp>
      <p:sp>
        <p:nvSpPr>
          <p:cNvPr id="7" name="Rettangolo 6"/>
          <p:cNvSpPr/>
          <p:nvPr/>
        </p:nvSpPr>
        <p:spPr>
          <a:xfrm>
            <a:off x="827584" y="4797152"/>
            <a:ext cx="7488832" cy="1656184"/>
          </a:xfrm>
          <a:prstGeom prst="rect">
            <a:avLst/>
          </a:prstGeom>
          <a:solidFill>
            <a:schemeClr val="accent5"/>
          </a:solidFill>
        </p:spPr>
        <p:style>
          <a:lnRef idx="0">
            <a:schemeClr val="accent3"/>
          </a:lnRef>
          <a:fillRef idx="3">
            <a:schemeClr val="accent3"/>
          </a:fillRef>
          <a:effectRef idx="3">
            <a:schemeClr val="accent3"/>
          </a:effectRef>
          <a:fontRef idx="minor">
            <a:schemeClr val="lt1"/>
          </a:fontRef>
        </p:style>
        <p:txBody>
          <a:bodyPr anchor="ctr"/>
          <a:lstStyle/>
          <a:p>
            <a:pPr algn="ctr" eaLnBrk="1" hangingPunct="1">
              <a:buFont typeface="Arial" panose="020B0604020202020204" pitchFamily="34" charset="0"/>
              <a:buNone/>
              <a:defRPr/>
            </a:pPr>
            <a:r>
              <a:rPr lang="it-IT" altLang="it-IT" sz="2400" b="1" dirty="0">
                <a:solidFill>
                  <a:schemeClr val="tx1"/>
                </a:solidFill>
                <a:cs typeface="Calibri" panose="020F0502020204030204" pitchFamily="34" charset="0"/>
              </a:rPr>
              <a:t>Vincenzo Amodeo</a:t>
            </a:r>
          </a:p>
          <a:p>
            <a:pPr algn="ctr" eaLnBrk="1" hangingPunct="1">
              <a:buFont typeface="Arial" panose="020B0604020202020204" pitchFamily="34" charset="0"/>
              <a:buNone/>
              <a:defRPr/>
            </a:pPr>
            <a:r>
              <a:rPr lang="it-IT" altLang="it-IT" sz="2400" b="1" dirty="0">
                <a:solidFill>
                  <a:schemeClr val="tx1"/>
                </a:solidFill>
                <a:cs typeface="Calibri" panose="020F0502020204030204" pitchFamily="34" charset="0"/>
              </a:rPr>
              <a:t>U.O.C. Cardiologia – UTIC - P.O. Santa Maria degli Ungheresi</a:t>
            </a:r>
          </a:p>
          <a:p>
            <a:pPr algn="ctr" eaLnBrk="1" hangingPunct="1">
              <a:buFont typeface="Arial" panose="020B0604020202020204" pitchFamily="34" charset="0"/>
              <a:buNone/>
              <a:defRPr/>
            </a:pPr>
            <a:r>
              <a:rPr lang="it-IT" altLang="it-IT" sz="2400" b="1" dirty="0">
                <a:solidFill>
                  <a:schemeClr val="tx1"/>
                </a:solidFill>
                <a:cs typeface="Calibri" panose="020F0502020204030204" pitchFamily="34" charset="0"/>
              </a:rPr>
              <a:t>Polistena - Reggio Calabria</a:t>
            </a:r>
          </a:p>
        </p:txBody>
      </p:sp>
      <p:sp>
        <p:nvSpPr>
          <p:cNvPr id="8" name="Rettangolo 7"/>
          <p:cNvSpPr/>
          <p:nvPr/>
        </p:nvSpPr>
        <p:spPr>
          <a:xfrm>
            <a:off x="539552" y="2636912"/>
            <a:ext cx="8136904" cy="1503784"/>
          </a:xfrm>
          <a:prstGeom prst="rect">
            <a:avLst/>
          </a:prstGeom>
          <a:solidFill>
            <a:schemeClr val="accent3">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endParaRPr lang="it-IT" sz="3200" b="1" dirty="0" smtClean="0">
              <a:solidFill>
                <a:srgbClr val="002060"/>
              </a:solidFill>
              <a:latin typeface="Comic Sans MS" panose="030F0702030302020204" pitchFamily="66" charset="0"/>
            </a:endParaRPr>
          </a:p>
          <a:p>
            <a:pPr lvl="0" algn="ctr"/>
            <a:r>
              <a:rPr lang="it-IT" sz="2400" b="1" dirty="0">
                <a:solidFill>
                  <a:schemeClr val="tx1"/>
                </a:solidFill>
              </a:rPr>
              <a:t>Dislipidemie e rischio cardiovascolare:</a:t>
            </a:r>
          </a:p>
          <a:p>
            <a:pPr lvl="0" algn="ctr"/>
            <a:r>
              <a:rPr lang="it-IT" sz="2400" b="1" dirty="0">
                <a:solidFill>
                  <a:schemeClr val="tx1"/>
                </a:solidFill>
              </a:rPr>
              <a:t>Ruolo delle statine, pufa-n3, inibitori del PCSK9 ed </a:t>
            </a:r>
          </a:p>
          <a:p>
            <a:pPr lvl="0" algn="ctr"/>
            <a:r>
              <a:rPr lang="it-IT" sz="2400" b="1" dirty="0">
                <a:solidFill>
                  <a:schemeClr val="tx1"/>
                </a:solidFill>
              </a:rPr>
              <a:t>i nutraceutici ?</a:t>
            </a:r>
          </a:p>
          <a:p>
            <a:pPr algn="ctr"/>
            <a:endParaRPr lang="it-IT" sz="32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084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lum bright="-10000" contrast="20000"/>
          </a:blip>
          <a:stretch>
            <a:fillRect/>
          </a:stretch>
        </p:blipFill>
        <p:spPr>
          <a:xfrm>
            <a:off x="5848350" y="2564904"/>
            <a:ext cx="3008313" cy="2971800"/>
          </a:xfrm>
          <a:prstGeom prst="rect">
            <a:avLst/>
          </a:prstGeom>
          <a:ln>
            <a:noFill/>
          </a:ln>
          <a:effectLst>
            <a:outerShdw blurRad="292100" dist="139700" dir="2700000" algn="tl" rotWithShape="0">
              <a:srgbClr val="333333">
                <a:alpha val="65000"/>
              </a:srgbClr>
            </a:outerShdw>
          </a:effectLst>
        </p:spPr>
      </p:pic>
      <p:sp>
        <p:nvSpPr>
          <p:cNvPr id="21509" name="CasellaDiTesto 5"/>
          <p:cNvSpPr txBox="1">
            <a:spLocks noChangeArrowheads="1"/>
          </p:cNvSpPr>
          <p:nvPr/>
        </p:nvSpPr>
        <p:spPr bwMode="auto">
          <a:xfrm>
            <a:off x="2203450" y="6502400"/>
            <a:ext cx="32035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itchFamily="18" charset="2"/>
              <a:buChar char=""/>
              <a:defRPr sz="2000">
                <a:solidFill>
                  <a:schemeClr val="tx1"/>
                </a:solidFill>
                <a:latin typeface="Century Gothic" pitchFamily="34" charset="0"/>
              </a:defRPr>
            </a:lvl1pPr>
            <a:lvl2pPr marL="742950" indent="-285750">
              <a:spcBef>
                <a:spcPts val="1000"/>
              </a:spcBef>
              <a:buClr>
                <a:srgbClr val="8AD0D6"/>
              </a:buClr>
              <a:buSzPct val="80000"/>
              <a:buFont typeface="Wingdings 3" pitchFamily="18" charset="2"/>
              <a:buChar char=""/>
              <a:defRPr>
                <a:solidFill>
                  <a:schemeClr val="tx1"/>
                </a:solidFill>
                <a:latin typeface="Century Gothic" pitchFamily="34" charset="0"/>
              </a:defRPr>
            </a:lvl2pPr>
            <a:lvl3pPr marL="1143000" indent="-228600">
              <a:spcBef>
                <a:spcPts val="1000"/>
              </a:spcBef>
              <a:buClr>
                <a:srgbClr val="8AD0D6"/>
              </a:buClr>
              <a:buSzPct val="80000"/>
              <a:buFont typeface="Wingdings 3" pitchFamily="18" charset="2"/>
              <a:buChar char=""/>
              <a:defRPr sz="1600">
                <a:solidFill>
                  <a:schemeClr val="tx1"/>
                </a:solidFill>
                <a:latin typeface="Century Gothic" pitchFamily="34" charset="0"/>
              </a:defRPr>
            </a:lvl3pPr>
            <a:lvl4pPr marL="1600200" indent="-228600">
              <a:spcBef>
                <a:spcPts val="1000"/>
              </a:spcBef>
              <a:buClr>
                <a:srgbClr val="8AD0D6"/>
              </a:buClr>
              <a:buSzPct val="80000"/>
              <a:buFont typeface="Wingdings 3" pitchFamily="18" charset="2"/>
              <a:buChar char=""/>
              <a:defRPr sz="1400">
                <a:solidFill>
                  <a:schemeClr val="tx1"/>
                </a:solidFill>
                <a:latin typeface="Century Gothic" pitchFamily="34" charset="0"/>
              </a:defRPr>
            </a:lvl4pPr>
            <a:lvl5pPr marL="2057400" indent="-228600">
              <a:spcBef>
                <a:spcPts val="1000"/>
              </a:spcBef>
              <a:buClr>
                <a:srgbClr val="8AD0D6"/>
              </a:buClr>
              <a:buSzPct val="80000"/>
              <a:buFont typeface="Wingdings 3" pitchFamily="18" charset="2"/>
              <a:buChar char=""/>
              <a:defRPr sz="1400">
                <a:solidFill>
                  <a:schemeClr val="tx1"/>
                </a:solidFill>
                <a:latin typeface="Century Gothic" pitchFamily="34" charset="0"/>
              </a:defRPr>
            </a:lvl5pPr>
            <a:lvl6pPr marL="2514600" indent="-228600" defTabSz="4572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6pPr>
            <a:lvl7pPr marL="2971800" indent="-228600" defTabSz="4572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7pPr>
            <a:lvl8pPr marL="3429000" indent="-228600" defTabSz="4572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8pPr>
            <a:lvl9pPr marL="3886200" indent="-228600" defTabSz="4572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9pPr>
          </a:lstStyle>
          <a:p>
            <a:pPr algn="r" eaLnBrk="1" hangingPunct="1">
              <a:spcBef>
                <a:spcPct val="0"/>
              </a:spcBef>
              <a:buClrTx/>
              <a:buSzTx/>
              <a:buFontTx/>
              <a:buNone/>
            </a:pPr>
            <a:r>
              <a:rPr lang="it-IT" altLang="it-IT" sz="1100"/>
              <a:t>Wiggins S. Circolation 2016</a:t>
            </a:r>
          </a:p>
        </p:txBody>
      </p:sp>
      <p:sp>
        <p:nvSpPr>
          <p:cNvPr id="6" name="Rettangolo 5"/>
          <p:cNvSpPr/>
          <p:nvPr/>
        </p:nvSpPr>
        <p:spPr>
          <a:xfrm>
            <a:off x="539552" y="116632"/>
            <a:ext cx="8136903" cy="1584176"/>
          </a:xfrm>
          <a:prstGeom prst="rect">
            <a:avLst/>
          </a:prstGeom>
          <a:solidFill>
            <a:schemeClr val="accent5"/>
          </a:solidFill>
        </p:spPr>
        <p:style>
          <a:lnRef idx="0">
            <a:schemeClr val="accent3"/>
          </a:lnRef>
          <a:fillRef idx="3">
            <a:schemeClr val="accent3"/>
          </a:fillRef>
          <a:effectRef idx="3">
            <a:schemeClr val="accent3"/>
          </a:effectRef>
          <a:fontRef idx="minor">
            <a:schemeClr val="lt1"/>
          </a:fontRef>
        </p:style>
        <p:txBody>
          <a:bodyPr anchor="ctr"/>
          <a:lstStyle/>
          <a:p>
            <a:pPr algn="ctr">
              <a:spcBef>
                <a:spcPct val="0"/>
              </a:spcBef>
            </a:pPr>
            <a:r>
              <a:rPr lang="it-IT" altLang="it-IT" sz="2400" b="1" dirty="0">
                <a:solidFill>
                  <a:schemeClr val="tx1"/>
                </a:solidFill>
                <a:latin typeface="Calibri" pitchFamily="34" charset="0"/>
                <a:cs typeface="Times New Roman" pitchFamily="18" charset="0"/>
              </a:rPr>
              <a:t>I DDI farmacocinetici più comuni che coinvolgono le statine sono quelli mediati dal sistema enzimatico del citocromo P-450 (CYP450) e dalla glicoproteina di permeabilità (P-</a:t>
            </a:r>
            <a:r>
              <a:rPr lang="it-IT" altLang="it-IT" sz="2400" b="1" dirty="0" err="1">
                <a:solidFill>
                  <a:schemeClr val="tx1"/>
                </a:solidFill>
                <a:latin typeface="Calibri" pitchFamily="34" charset="0"/>
                <a:cs typeface="Times New Roman" pitchFamily="18" charset="0"/>
              </a:rPr>
              <a:t>gp</a:t>
            </a:r>
            <a:r>
              <a:rPr lang="it-IT" altLang="it-IT" sz="2400" b="1" dirty="0">
                <a:solidFill>
                  <a:schemeClr val="tx1"/>
                </a:solidFill>
                <a:latin typeface="Calibri" pitchFamily="34" charset="0"/>
                <a:cs typeface="Times New Roman" pitchFamily="18" charset="0"/>
              </a:rPr>
              <a:t>)</a:t>
            </a:r>
          </a:p>
          <a:p>
            <a:pPr algn="ctr">
              <a:spcBef>
                <a:spcPct val="0"/>
              </a:spcBef>
              <a:buClrTx/>
              <a:buSzTx/>
              <a:buNone/>
            </a:pPr>
            <a:endParaRPr lang="en-GB" altLang="it-IT" sz="2400" b="1" dirty="0">
              <a:solidFill>
                <a:schemeClr val="tx1"/>
              </a:solidFill>
              <a:latin typeface="Calibri" pitchFamily="34" charset="0"/>
              <a:cs typeface="Times New Roman" pitchFamily="18" charset="0"/>
            </a:endParaRPr>
          </a:p>
        </p:txBody>
      </p:sp>
      <p:sp>
        <p:nvSpPr>
          <p:cNvPr id="7" name="Rettangolo 6"/>
          <p:cNvSpPr/>
          <p:nvPr/>
        </p:nvSpPr>
        <p:spPr>
          <a:xfrm>
            <a:off x="179512" y="2348880"/>
            <a:ext cx="5227513" cy="3384376"/>
          </a:xfrm>
          <a:prstGeom prst="rect">
            <a:avLst/>
          </a:prstGeom>
          <a:solidFill>
            <a:schemeClr val="accent3">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endParaRPr lang="it-IT" sz="3200" b="1" dirty="0" smtClean="0">
              <a:solidFill>
                <a:srgbClr val="002060"/>
              </a:solidFill>
              <a:latin typeface="Comic Sans MS" panose="030F0702030302020204" pitchFamily="66" charset="0"/>
            </a:endParaRPr>
          </a:p>
          <a:p>
            <a:pPr>
              <a:spcBef>
                <a:spcPct val="0"/>
              </a:spcBef>
              <a:buClrTx/>
              <a:buSzTx/>
              <a:buNone/>
            </a:pPr>
            <a:r>
              <a:rPr lang="it-IT" altLang="it-IT" sz="2400" b="1" dirty="0">
                <a:solidFill>
                  <a:schemeClr val="tx1"/>
                </a:solidFill>
                <a:latin typeface="Calibri" pitchFamily="34" charset="0"/>
                <a:cs typeface="Times New Roman" pitchFamily="18" charset="0"/>
              </a:rPr>
              <a:t>I DDI che coinvolgono il sistema enzimatico CYP450 sono generalmente classificati come interazioni di inibizione o induzione</a:t>
            </a:r>
          </a:p>
          <a:p>
            <a:pPr>
              <a:spcBef>
                <a:spcPct val="0"/>
              </a:spcBef>
              <a:buClrTx/>
              <a:buSzTx/>
              <a:buNone/>
            </a:pPr>
            <a:endParaRPr lang="it-IT" altLang="it-IT" sz="2400" b="1" dirty="0">
              <a:solidFill>
                <a:schemeClr val="tx1"/>
              </a:solidFill>
              <a:latin typeface="Calibri" pitchFamily="34" charset="0"/>
              <a:cs typeface="Times New Roman" pitchFamily="18" charset="0"/>
            </a:endParaRPr>
          </a:p>
          <a:p>
            <a:pPr>
              <a:spcBef>
                <a:spcPct val="0"/>
              </a:spcBef>
              <a:buClrTx/>
              <a:buSzTx/>
              <a:buNone/>
            </a:pPr>
            <a:r>
              <a:rPr lang="it-IT" altLang="it-IT" sz="2400" b="1" dirty="0">
                <a:solidFill>
                  <a:schemeClr val="tx1"/>
                </a:solidFill>
                <a:latin typeface="Calibri" pitchFamily="34" charset="0"/>
                <a:cs typeface="Times New Roman" pitchFamily="18" charset="0"/>
              </a:rPr>
              <a:t> Il risultato è più spesso un aumento delle concentrazioni sieriche delle statine.</a:t>
            </a:r>
          </a:p>
          <a:p>
            <a:pPr marL="457200" indent="-457200">
              <a:buFont typeface="Arial" panose="020B0604020202020204" pitchFamily="34" charset="0"/>
              <a:buChar char="•"/>
              <a:defRPr/>
            </a:pPr>
            <a:endParaRPr lang="it-IT" sz="2400" b="1" dirty="0">
              <a:solidFill>
                <a:schemeClr val="tx1"/>
              </a:solidFill>
              <a:latin typeface="Calibri" pitchFamily="34" charset="0"/>
              <a:cs typeface="Times New Roman" pitchFamily="18" charset="0"/>
            </a:endParaRPr>
          </a:p>
          <a:p>
            <a:pPr algn="ctr"/>
            <a:endParaRPr lang="it-IT" sz="32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680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539552" y="116632"/>
            <a:ext cx="8136903" cy="1080120"/>
          </a:xfrm>
          <a:prstGeom prst="rect">
            <a:avLst/>
          </a:prstGeom>
          <a:solidFill>
            <a:schemeClr val="accent5"/>
          </a:solidFill>
        </p:spPr>
        <p:style>
          <a:lnRef idx="0">
            <a:schemeClr val="accent3"/>
          </a:lnRef>
          <a:fillRef idx="3">
            <a:schemeClr val="accent3"/>
          </a:fillRef>
          <a:effectRef idx="3">
            <a:schemeClr val="accent3"/>
          </a:effectRef>
          <a:fontRef idx="minor">
            <a:schemeClr val="lt1"/>
          </a:fontRef>
        </p:style>
        <p:txBody>
          <a:bodyPr anchor="ctr"/>
          <a:lstStyle/>
          <a:p>
            <a:pPr algn="ctr">
              <a:spcBef>
                <a:spcPct val="0"/>
              </a:spcBef>
            </a:pPr>
            <a:r>
              <a:rPr lang="it-IT" sz="2800" b="1" dirty="0">
                <a:solidFill>
                  <a:schemeClr val="tx1"/>
                </a:solidFill>
                <a:latin typeface="Calibri" panose="020F0502020204030204" pitchFamily="34" charset="0"/>
                <a:cs typeface="Calibri" panose="020F0502020204030204" pitchFamily="34" charset="0"/>
              </a:rPr>
              <a:t>Criticità nella gestione delle terapie ipolipemizzanti</a:t>
            </a:r>
            <a:r>
              <a:rPr lang="it-IT" sz="2800" b="1" dirty="0">
                <a:solidFill>
                  <a:schemeClr val="tx1"/>
                </a:solidFill>
                <a:latin typeface="Comic Sans MS" panose="030F0702030302020204" pitchFamily="66" charset="0"/>
              </a:rPr>
              <a:t/>
            </a:r>
            <a:br>
              <a:rPr lang="it-IT" sz="2800" b="1" dirty="0">
                <a:solidFill>
                  <a:schemeClr val="tx1"/>
                </a:solidFill>
                <a:latin typeface="Comic Sans MS" panose="030F0702030302020204" pitchFamily="66" charset="0"/>
              </a:rPr>
            </a:br>
            <a:endParaRPr lang="en-GB" altLang="it-IT" sz="2800" b="1" dirty="0">
              <a:solidFill>
                <a:schemeClr val="tx1"/>
              </a:solidFill>
              <a:latin typeface="Calibri" pitchFamily="34" charset="0"/>
              <a:cs typeface="Times New Roman" pitchFamily="18" charset="0"/>
            </a:endParaRPr>
          </a:p>
        </p:txBody>
      </p:sp>
      <p:sp>
        <p:nvSpPr>
          <p:cNvPr id="7" name="Rettangolo 6"/>
          <p:cNvSpPr/>
          <p:nvPr/>
        </p:nvSpPr>
        <p:spPr>
          <a:xfrm>
            <a:off x="251520" y="1484784"/>
            <a:ext cx="8712968" cy="5112568"/>
          </a:xfrm>
          <a:prstGeom prst="rect">
            <a:avLst/>
          </a:prstGeom>
          <a:solidFill>
            <a:schemeClr val="accent3">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endParaRPr lang="it-IT" sz="3200" b="1" dirty="0" smtClean="0">
              <a:solidFill>
                <a:srgbClr val="002060"/>
              </a:solidFill>
              <a:latin typeface="Comic Sans MS" panose="030F0702030302020204" pitchFamily="66" charset="0"/>
            </a:endParaRPr>
          </a:p>
          <a:p>
            <a:pPr marL="342900" lvl="0" indent="-342900">
              <a:spcBef>
                <a:spcPct val="20000"/>
              </a:spcBef>
              <a:buFont typeface="Arial" pitchFamily="34" charset="0"/>
              <a:buChar char="•"/>
            </a:pPr>
            <a:r>
              <a:rPr lang="it-IT" sz="2400" b="1" dirty="0">
                <a:solidFill>
                  <a:srgbClr val="C00000"/>
                </a:solidFill>
                <a:latin typeface="Calibri" panose="020F0502020204030204" pitchFamily="34" charset="0"/>
                <a:cs typeface="Calibri" panose="020F0502020204030204" pitchFamily="34" charset="0"/>
              </a:rPr>
              <a:t>L’efficacia dei farmaci per il colesterolo ed i raggiungimento del target di cura</a:t>
            </a:r>
          </a:p>
          <a:p>
            <a:pPr marL="342900" lvl="0" indent="-342900">
              <a:spcBef>
                <a:spcPct val="20000"/>
              </a:spcBef>
              <a:buFont typeface="Arial" pitchFamily="34" charset="0"/>
              <a:buChar char="•"/>
            </a:pPr>
            <a:r>
              <a:rPr lang="it-IT" sz="2400" b="1" dirty="0">
                <a:solidFill>
                  <a:prstClr val="black"/>
                </a:solidFill>
                <a:latin typeface="Calibri" panose="020F0502020204030204" pitchFamily="34" charset="0"/>
                <a:cs typeface="Calibri" panose="020F0502020204030204" pitchFamily="34" charset="0"/>
              </a:rPr>
              <a:t>L’aderenza terapeutica: definizione e strategie di intervento</a:t>
            </a:r>
          </a:p>
          <a:p>
            <a:pPr marL="342900" lvl="0" indent="-342900">
              <a:spcBef>
                <a:spcPct val="20000"/>
              </a:spcBef>
              <a:buFont typeface="Arial" pitchFamily="34" charset="0"/>
              <a:buChar char="•"/>
            </a:pPr>
            <a:r>
              <a:rPr lang="it-IT" sz="2400" b="1" dirty="0">
                <a:solidFill>
                  <a:prstClr val="black"/>
                </a:solidFill>
                <a:latin typeface="Calibri" panose="020F0502020204030204" pitchFamily="34" charset="0"/>
                <a:cs typeface="Calibri" panose="020F0502020204030204" pitchFamily="34" charset="0"/>
              </a:rPr>
              <a:t>L’intolleranza alle statine</a:t>
            </a:r>
          </a:p>
          <a:p>
            <a:pPr marL="342900" lvl="0" indent="-342900">
              <a:spcBef>
                <a:spcPct val="20000"/>
              </a:spcBef>
              <a:buFont typeface="Arial" pitchFamily="34" charset="0"/>
              <a:buChar char="•"/>
            </a:pPr>
            <a:r>
              <a:rPr lang="it-IT" sz="2400" b="1" dirty="0">
                <a:solidFill>
                  <a:prstClr val="black"/>
                </a:solidFill>
                <a:latin typeface="Calibri" panose="020F0502020204030204" pitchFamily="34" charset="0"/>
                <a:cs typeface="Calibri" panose="020F0502020204030204" pitchFamily="34" charset="0"/>
              </a:rPr>
              <a:t>Le conseguenze della mancata aderenza alla terapia ipolipemizzante</a:t>
            </a:r>
          </a:p>
          <a:p>
            <a:pPr>
              <a:defRPr/>
            </a:pPr>
            <a:endParaRPr lang="it-IT" sz="2400" b="1" dirty="0">
              <a:solidFill>
                <a:schemeClr val="tx1"/>
              </a:solidFill>
              <a:latin typeface="Calibri" pitchFamily="34" charset="0"/>
              <a:cs typeface="Times New Roman" pitchFamily="18" charset="0"/>
            </a:endParaRPr>
          </a:p>
          <a:p>
            <a:pPr algn="ctr"/>
            <a:endParaRPr lang="it-IT" sz="32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270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o 4"/>
          <p:cNvGrpSpPr/>
          <p:nvPr/>
        </p:nvGrpSpPr>
        <p:grpSpPr>
          <a:xfrm>
            <a:off x="539552" y="1831405"/>
            <a:ext cx="7992888" cy="3829843"/>
            <a:chOff x="1014735" y="1639888"/>
            <a:chExt cx="7957815" cy="4021137"/>
          </a:xfrm>
        </p:grpSpPr>
        <p:sp>
          <p:nvSpPr>
            <p:cNvPr id="6" name="Rectangle 4"/>
            <p:cNvSpPr>
              <a:spLocks noChangeArrowheads="1"/>
            </p:cNvSpPr>
            <p:nvPr/>
          </p:nvSpPr>
          <p:spPr bwMode="auto">
            <a:xfrm>
              <a:off x="1166813" y="4840288"/>
              <a:ext cx="2120900" cy="808037"/>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ct val="20000"/>
                </a:spcAft>
                <a:buClr>
                  <a:srgbClr val="F49100"/>
                </a:buClr>
                <a:buFont typeface="Wingdings" panose="05000000000000000000" pitchFamily="2" charset="2"/>
                <a:buChar char="l"/>
                <a:defRPr sz="2400">
                  <a:solidFill>
                    <a:schemeClr val="tx1"/>
                  </a:solidFill>
                  <a:latin typeface="Verdana" panose="020B0604030504040204" pitchFamily="34" charset="0"/>
                </a:defRPr>
              </a:lvl1pPr>
              <a:lvl2pPr marL="742950" indent="-285750">
                <a:spcBef>
                  <a:spcPct val="20000"/>
                </a:spcBef>
                <a:spcAft>
                  <a:spcPct val="20000"/>
                </a:spcAft>
                <a:buClr>
                  <a:srgbClr val="F49100"/>
                </a:buClr>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spcAft>
                  <a:spcPct val="20000"/>
                </a:spcAft>
                <a:buClr>
                  <a:srgbClr val="F49100"/>
                </a:buClr>
                <a:buChar char="•"/>
                <a:defRPr sz="2400">
                  <a:solidFill>
                    <a:schemeClr val="tx1"/>
                  </a:solidFill>
                  <a:latin typeface="Verdana" panose="020B0604030504040204" pitchFamily="34" charset="0"/>
                </a:defRPr>
              </a:lvl3pPr>
              <a:lvl4pPr marL="1600200" indent="-228600">
                <a:spcBef>
                  <a:spcPct val="20000"/>
                </a:spcBef>
                <a:spcAft>
                  <a:spcPct val="20000"/>
                </a:spcAft>
                <a:buClr>
                  <a:srgbClr val="F49100"/>
                </a:buClr>
                <a:buFont typeface="Times New Roman" panose="02020603050405020304" pitchFamily="18" charset="0"/>
                <a:buChar char="–"/>
                <a:defRPr sz="2000">
                  <a:solidFill>
                    <a:schemeClr val="tx1"/>
                  </a:solidFill>
                  <a:latin typeface="Verdana" panose="020B0604030504040204" pitchFamily="34" charset="0"/>
                </a:defRPr>
              </a:lvl4pPr>
              <a:lvl5pPr marL="2057400" indent="-22860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5pPr>
              <a:lvl6pPr marL="25146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6pPr>
              <a:lvl7pPr marL="29718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7pPr>
              <a:lvl8pPr marL="34290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8pPr>
              <a:lvl9pPr marL="38862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t-IT" altLang="it-IT" sz="3600" b="0" i="0" u="none" strike="noStrike" kern="0" cap="none" spc="0" normalizeH="0" baseline="0" noProof="0" smtClean="0">
                <a:ln>
                  <a:noFill/>
                </a:ln>
                <a:solidFill>
                  <a:srgbClr val="FFFFFF"/>
                </a:solidFill>
                <a:effectLst/>
                <a:uLnTx/>
                <a:uFillTx/>
                <a:latin typeface="Times New Roman" panose="02020603050405020304" pitchFamily="18" charset="0"/>
              </a:endParaRPr>
            </a:p>
          </p:txBody>
        </p:sp>
        <p:sp>
          <p:nvSpPr>
            <p:cNvPr id="7" name="Rectangle 5"/>
            <p:cNvSpPr>
              <a:spLocks noChangeArrowheads="1"/>
            </p:cNvSpPr>
            <p:nvPr/>
          </p:nvSpPr>
          <p:spPr bwMode="auto">
            <a:xfrm>
              <a:off x="3287713" y="4840288"/>
              <a:ext cx="479425" cy="808037"/>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ct val="20000"/>
                </a:spcAft>
                <a:buClr>
                  <a:srgbClr val="F49100"/>
                </a:buClr>
                <a:buFont typeface="Wingdings" panose="05000000000000000000" pitchFamily="2" charset="2"/>
                <a:buChar char="l"/>
                <a:defRPr sz="2400">
                  <a:solidFill>
                    <a:schemeClr val="tx1"/>
                  </a:solidFill>
                  <a:latin typeface="Verdana" panose="020B0604030504040204" pitchFamily="34" charset="0"/>
                </a:defRPr>
              </a:lvl1pPr>
              <a:lvl2pPr marL="742950" indent="-285750">
                <a:spcBef>
                  <a:spcPct val="20000"/>
                </a:spcBef>
                <a:spcAft>
                  <a:spcPct val="20000"/>
                </a:spcAft>
                <a:buClr>
                  <a:srgbClr val="F49100"/>
                </a:buClr>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spcAft>
                  <a:spcPct val="20000"/>
                </a:spcAft>
                <a:buClr>
                  <a:srgbClr val="F49100"/>
                </a:buClr>
                <a:buChar char="•"/>
                <a:defRPr sz="2400">
                  <a:solidFill>
                    <a:schemeClr val="tx1"/>
                  </a:solidFill>
                  <a:latin typeface="Verdana" panose="020B0604030504040204" pitchFamily="34" charset="0"/>
                </a:defRPr>
              </a:lvl3pPr>
              <a:lvl4pPr marL="1600200" indent="-228600">
                <a:spcBef>
                  <a:spcPct val="20000"/>
                </a:spcBef>
                <a:spcAft>
                  <a:spcPct val="20000"/>
                </a:spcAft>
                <a:buClr>
                  <a:srgbClr val="F49100"/>
                </a:buClr>
                <a:buFont typeface="Times New Roman" panose="02020603050405020304" pitchFamily="18" charset="0"/>
                <a:buChar char="–"/>
                <a:defRPr sz="2000">
                  <a:solidFill>
                    <a:schemeClr val="tx1"/>
                  </a:solidFill>
                  <a:latin typeface="Verdana" panose="020B0604030504040204" pitchFamily="34" charset="0"/>
                </a:defRPr>
              </a:lvl4pPr>
              <a:lvl5pPr marL="2057400" indent="-22860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5pPr>
              <a:lvl6pPr marL="25146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6pPr>
              <a:lvl7pPr marL="29718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7pPr>
              <a:lvl8pPr marL="34290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8pPr>
              <a:lvl9pPr marL="38862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t-IT" altLang="it-IT" sz="3600" b="0" i="0" u="none" strike="noStrike" kern="0" cap="none" spc="0" normalizeH="0" baseline="0" noProof="0" smtClean="0">
                <a:ln>
                  <a:noFill/>
                </a:ln>
                <a:solidFill>
                  <a:srgbClr val="FFFFFF"/>
                </a:solidFill>
                <a:effectLst/>
                <a:uLnTx/>
                <a:uFillTx/>
                <a:latin typeface="Times New Roman" panose="02020603050405020304" pitchFamily="18" charset="0"/>
              </a:endParaRPr>
            </a:p>
          </p:txBody>
        </p:sp>
        <p:sp>
          <p:nvSpPr>
            <p:cNvPr id="8" name="Rectangle 6"/>
            <p:cNvSpPr>
              <a:spLocks noChangeArrowheads="1"/>
            </p:cNvSpPr>
            <p:nvPr/>
          </p:nvSpPr>
          <p:spPr bwMode="auto">
            <a:xfrm>
              <a:off x="3771900" y="4840288"/>
              <a:ext cx="561975" cy="808037"/>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ct val="20000"/>
                </a:spcAft>
                <a:buClr>
                  <a:srgbClr val="F49100"/>
                </a:buClr>
                <a:buFont typeface="Wingdings" panose="05000000000000000000" pitchFamily="2" charset="2"/>
                <a:buChar char="l"/>
                <a:defRPr sz="2400">
                  <a:solidFill>
                    <a:schemeClr val="tx1"/>
                  </a:solidFill>
                  <a:latin typeface="Verdana" panose="020B0604030504040204" pitchFamily="34" charset="0"/>
                </a:defRPr>
              </a:lvl1pPr>
              <a:lvl2pPr marL="742950" indent="-285750">
                <a:spcBef>
                  <a:spcPct val="20000"/>
                </a:spcBef>
                <a:spcAft>
                  <a:spcPct val="20000"/>
                </a:spcAft>
                <a:buClr>
                  <a:srgbClr val="F49100"/>
                </a:buClr>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spcAft>
                  <a:spcPct val="20000"/>
                </a:spcAft>
                <a:buClr>
                  <a:srgbClr val="F49100"/>
                </a:buClr>
                <a:buChar char="•"/>
                <a:defRPr sz="2400">
                  <a:solidFill>
                    <a:schemeClr val="tx1"/>
                  </a:solidFill>
                  <a:latin typeface="Verdana" panose="020B0604030504040204" pitchFamily="34" charset="0"/>
                </a:defRPr>
              </a:lvl3pPr>
              <a:lvl4pPr marL="1600200" indent="-228600">
                <a:spcBef>
                  <a:spcPct val="20000"/>
                </a:spcBef>
                <a:spcAft>
                  <a:spcPct val="20000"/>
                </a:spcAft>
                <a:buClr>
                  <a:srgbClr val="F49100"/>
                </a:buClr>
                <a:buFont typeface="Times New Roman" panose="02020603050405020304" pitchFamily="18" charset="0"/>
                <a:buChar char="–"/>
                <a:defRPr sz="2000">
                  <a:solidFill>
                    <a:schemeClr val="tx1"/>
                  </a:solidFill>
                  <a:latin typeface="Verdana" panose="020B0604030504040204" pitchFamily="34" charset="0"/>
                </a:defRPr>
              </a:lvl4pPr>
              <a:lvl5pPr marL="2057400" indent="-22860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5pPr>
              <a:lvl6pPr marL="25146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6pPr>
              <a:lvl7pPr marL="29718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7pPr>
              <a:lvl8pPr marL="34290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8pPr>
              <a:lvl9pPr marL="38862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t-IT" altLang="it-IT" sz="3600" b="0" i="0" u="none" strike="noStrike" kern="0" cap="none" spc="0" normalizeH="0" baseline="0" noProof="0" smtClean="0">
                <a:ln>
                  <a:noFill/>
                </a:ln>
                <a:solidFill>
                  <a:srgbClr val="FFFFFF"/>
                </a:solidFill>
                <a:effectLst/>
                <a:uLnTx/>
                <a:uFillTx/>
                <a:latin typeface="Times New Roman" panose="02020603050405020304" pitchFamily="18" charset="0"/>
              </a:endParaRPr>
            </a:p>
          </p:txBody>
        </p:sp>
        <p:sp>
          <p:nvSpPr>
            <p:cNvPr id="9" name="Rectangle 7"/>
            <p:cNvSpPr>
              <a:spLocks noChangeArrowheads="1"/>
            </p:cNvSpPr>
            <p:nvPr/>
          </p:nvSpPr>
          <p:spPr bwMode="auto">
            <a:xfrm>
              <a:off x="1168400" y="3925888"/>
              <a:ext cx="3081338" cy="806450"/>
            </a:xfrm>
            <a:prstGeom prst="rect">
              <a:avLst/>
            </a:prstGeom>
            <a:solidFill>
              <a:srgbClr val="F7E4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ct val="20000"/>
                </a:spcAft>
                <a:buClr>
                  <a:srgbClr val="F49100"/>
                </a:buClr>
                <a:buFont typeface="Wingdings" panose="05000000000000000000" pitchFamily="2" charset="2"/>
                <a:buChar char="l"/>
                <a:defRPr sz="2400">
                  <a:solidFill>
                    <a:schemeClr val="tx1"/>
                  </a:solidFill>
                  <a:latin typeface="Verdana" panose="020B0604030504040204" pitchFamily="34" charset="0"/>
                </a:defRPr>
              </a:lvl1pPr>
              <a:lvl2pPr marL="742950" indent="-285750">
                <a:spcBef>
                  <a:spcPct val="20000"/>
                </a:spcBef>
                <a:spcAft>
                  <a:spcPct val="20000"/>
                </a:spcAft>
                <a:buClr>
                  <a:srgbClr val="F49100"/>
                </a:buClr>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spcAft>
                  <a:spcPct val="20000"/>
                </a:spcAft>
                <a:buClr>
                  <a:srgbClr val="F49100"/>
                </a:buClr>
                <a:buChar char="•"/>
                <a:defRPr sz="2400">
                  <a:solidFill>
                    <a:schemeClr val="tx1"/>
                  </a:solidFill>
                  <a:latin typeface="Verdana" panose="020B0604030504040204" pitchFamily="34" charset="0"/>
                </a:defRPr>
              </a:lvl3pPr>
              <a:lvl4pPr marL="1600200" indent="-228600">
                <a:spcBef>
                  <a:spcPct val="20000"/>
                </a:spcBef>
                <a:spcAft>
                  <a:spcPct val="20000"/>
                </a:spcAft>
                <a:buClr>
                  <a:srgbClr val="F49100"/>
                </a:buClr>
                <a:buFont typeface="Times New Roman" panose="02020603050405020304" pitchFamily="18" charset="0"/>
                <a:buChar char="–"/>
                <a:defRPr sz="2000">
                  <a:solidFill>
                    <a:schemeClr val="tx1"/>
                  </a:solidFill>
                  <a:latin typeface="Verdana" panose="020B0604030504040204" pitchFamily="34" charset="0"/>
                </a:defRPr>
              </a:lvl4pPr>
              <a:lvl5pPr marL="2057400" indent="-22860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5pPr>
              <a:lvl6pPr marL="25146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6pPr>
              <a:lvl7pPr marL="29718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7pPr>
              <a:lvl8pPr marL="34290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8pPr>
              <a:lvl9pPr marL="38862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t-IT" altLang="it-IT" sz="3600" b="0" i="0" u="none" strike="noStrike" kern="0" cap="none" spc="0" normalizeH="0" baseline="0" noProof="0" smtClean="0">
                <a:ln>
                  <a:noFill/>
                </a:ln>
                <a:solidFill>
                  <a:srgbClr val="FFFFFF"/>
                </a:solidFill>
                <a:effectLst/>
                <a:uLnTx/>
                <a:uFillTx/>
                <a:latin typeface="Times New Roman" panose="02020603050405020304" pitchFamily="18" charset="0"/>
              </a:endParaRPr>
            </a:p>
          </p:txBody>
        </p:sp>
        <p:sp>
          <p:nvSpPr>
            <p:cNvPr id="10" name="Rectangle 8"/>
            <p:cNvSpPr>
              <a:spLocks noChangeArrowheads="1"/>
            </p:cNvSpPr>
            <p:nvPr/>
          </p:nvSpPr>
          <p:spPr bwMode="auto">
            <a:xfrm>
              <a:off x="4224338" y="3925888"/>
              <a:ext cx="706437" cy="806450"/>
            </a:xfrm>
            <a:prstGeom prst="rect">
              <a:avLst/>
            </a:prstGeom>
            <a:solidFill>
              <a:srgbClr val="F7E4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ct val="20000"/>
                </a:spcAft>
                <a:buClr>
                  <a:srgbClr val="F49100"/>
                </a:buClr>
                <a:buFont typeface="Wingdings" panose="05000000000000000000" pitchFamily="2" charset="2"/>
                <a:buChar char="l"/>
                <a:defRPr sz="2400">
                  <a:solidFill>
                    <a:schemeClr val="tx1"/>
                  </a:solidFill>
                  <a:latin typeface="Verdana" panose="020B0604030504040204" pitchFamily="34" charset="0"/>
                </a:defRPr>
              </a:lvl1pPr>
              <a:lvl2pPr marL="742950" indent="-285750">
                <a:spcBef>
                  <a:spcPct val="20000"/>
                </a:spcBef>
                <a:spcAft>
                  <a:spcPct val="20000"/>
                </a:spcAft>
                <a:buClr>
                  <a:srgbClr val="F49100"/>
                </a:buClr>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spcAft>
                  <a:spcPct val="20000"/>
                </a:spcAft>
                <a:buClr>
                  <a:srgbClr val="F49100"/>
                </a:buClr>
                <a:buChar char="•"/>
                <a:defRPr sz="2400">
                  <a:solidFill>
                    <a:schemeClr val="tx1"/>
                  </a:solidFill>
                  <a:latin typeface="Verdana" panose="020B0604030504040204" pitchFamily="34" charset="0"/>
                </a:defRPr>
              </a:lvl3pPr>
              <a:lvl4pPr marL="1600200" indent="-228600">
                <a:spcBef>
                  <a:spcPct val="20000"/>
                </a:spcBef>
                <a:spcAft>
                  <a:spcPct val="20000"/>
                </a:spcAft>
                <a:buClr>
                  <a:srgbClr val="F49100"/>
                </a:buClr>
                <a:buFont typeface="Times New Roman" panose="02020603050405020304" pitchFamily="18" charset="0"/>
                <a:buChar char="–"/>
                <a:defRPr sz="2000">
                  <a:solidFill>
                    <a:schemeClr val="tx1"/>
                  </a:solidFill>
                  <a:latin typeface="Verdana" panose="020B0604030504040204" pitchFamily="34" charset="0"/>
                </a:defRPr>
              </a:lvl4pPr>
              <a:lvl5pPr marL="2057400" indent="-22860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5pPr>
              <a:lvl6pPr marL="25146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6pPr>
              <a:lvl7pPr marL="29718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7pPr>
              <a:lvl8pPr marL="34290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8pPr>
              <a:lvl9pPr marL="38862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t-IT" altLang="it-IT" sz="3600" b="0" i="0" u="none" strike="noStrike" kern="0" cap="none" spc="0" normalizeH="0" baseline="0" noProof="0" smtClean="0">
                <a:ln>
                  <a:noFill/>
                </a:ln>
                <a:solidFill>
                  <a:srgbClr val="FFFFFF"/>
                </a:solidFill>
                <a:effectLst/>
                <a:uLnTx/>
                <a:uFillTx/>
                <a:latin typeface="Times New Roman" panose="02020603050405020304" pitchFamily="18" charset="0"/>
              </a:endParaRPr>
            </a:p>
          </p:txBody>
        </p:sp>
        <p:sp>
          <p:nvSpPr>
            <p:cNvPr id="11" name="Rectangle 9"/>
            <p:cNvSpPr>
              <a:spLocks noChangeArrowheads="1"/>
            </p:cNvSpPr>
            <p:nvPr/>
          </p:nvSpPr>
          <p:spPr bwMode="auto">
            <a:xfrm>
              <a:off x="4929188" y="3925888"/>
              <a:ext cx="454025" cy="806450"/>
            </a:xfrm>
            <a:prstGeom prst="rect">
              <a:avLst/>
            </a:prstGeom>
            <a:solidFill>
              <a:srgbClr val="F7E4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ct val="20000"/>
                </a:spcAft>
                <a:buClr>
                  <a:srgbClr val="F49100"/>
                </a:buClr>
                <a:buFont typeface="Wingdings" panose="05000000000000000000" pitchFamily="2" charset="2"/>
                <a:buChar char="l"/>
                <a:defRPr sz="2400">
                  <a:solidFill>
                    <a:schemeClr val="tx1"/>
                  </a:solidFill>
                  <a:latin typeface="Verdana" panose="020B0604030504040204" pitchFamily="34" charset="0"/>
                </a:defRPr>
              </a:lvl1pPr>
              <a:lvl2pPr marL="742950" indent="-285750">
                <a:spcBef>
                  <a:spcPct val="20000"/>
                </a:spcBef>
                <a:spcAft>
                  <a:spcPct val="20000"/>
                </a:spcAft>
                <a:buClr>
                  <a:srgbClr val="F49100"/>
                </a:buClr>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spcAft>
                  <a:spcPct val="20000"/>
                </a:spcAft>
                <a:buClr>
                  <a:srgbClr val="F49100"/>
                </a:buClr>
                <a:buChar char="•"/>
                <a:defRPr sz="2400">
                  <a:solidFill>
                    <a:schemeClr val="tx1"/>
                  </a:solidFill>
                  <a:latin typeface="Verdana" panose="020B0604030504040204" pitchFamily="34" charset="0"/>
                </a:defRPr>
              </a:lvl3pPr>
              <a:lvl4pPr marL="1600200" indent="-228600">
                <a:spcBef>
                  <a:spcPct val="20000"/>
                </a:spcBef>
                <a:spcAft>
                  <a:spcPct val="20000"/>
                </a:spcAft>
                <a:buClr>
                  <a:srgbClr val="F49100"/>
                </a:buClr>
                <a:buFont typeface="Times New Roman" panose="02020603050405020304" pitchFamily="18" charset="0"/>
                <a:buChar char="–"/>
                <a:defRPr sz="2000">
                  <a:solidFill>
                    <a:schemeClr val="tx1"/>
                  </a:solidFill>
                  <a:latin typeface="Verdana" panose="020B0604030504040204" pitchFamily="34" charset="0"/>
                </a:defRPr>
              </a:lvl4pPr>
              <a:lvl5pPr marL="2057400" indent="-22860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5pPr>
              <a:lvl6pPr marL="25146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6pPr>
              <a:lvl7pPr marL="29718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7pPr>
              <a:lvl8pPr marL="34290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8pPr>
              <a:lvl9pPr marL="38862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t-IT" altLang="it-IT" sz="3600" b="0" i="0" u="none" strike="noStrike" kern="0" cap="none" spc="0" normalizeH="0" baseline="0" noProof="0" smtClean="0">
                <a:ln>
                  <a:noFill/>
                </a:ln>
                <a:solidFill>
                  <a:srgbClr val="FFFFFF"/>
                </a:solidFill>
                <a:effectLst/>
                <a:uLnTx/>
                <a:uFillTx/>
                <a:latin typeface="Times New Roman" panose="02020603050405020304" pitchFamily="18" charset="0"/>
              </a:endParaRPr>
            </a:p>
          </p:txBody>
        </p:sp>
        <p:sp>
          <p:nvSpPr>
            <p:cNvPr id="12" name="Rectangle 10"/>
            <p:cNvSpPr>
              <a:spLocks noChangeArrowheads="1"/>
            </p:cNvSpPr>
            <p:nvPr/>
          </p:nvSpPr>
          <p:spPr bwMode="auto">
            <a:xfrm>
              <a:off x="5370513" y="3925888"/>
              <a:ext cx="735012" cy="806450"/>
            </a:xfrm>
            <a:prstGeom prst="rect">
              <a:avLst/>
            </a:prstGeom>
            <a:solidFill>
              <a:srgbClr val="F7E4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ct val="20000"/>
                </a:spcAft>
                <a:buClr>
                  <a:srgbClr val="F49100"/>
                </a:buClr>
                <a:buFont typeface="Wingdings" panose="05000000000000000000" pitchFamily="2" charset="2"/>
                <a:buChar char="l"/>
                <a:defRPr sz="2400">
                  <a:solidFill>
                    <a:schemeClr val="tx1"/>
                  </a:solidFill>
                  <a:latin typeface="Verdana" panose="020B0604030504040204" pitchFamily="34" charset="0"/>
                </a:defRPr>
              </a:lvl1pPr>
              <a:lvl2pPr marL="742950" indent="-285750">
                <a:spcBef>
                  <a:spcPct val="20000"/>
                </a:spcBef>
                <a:spcAft>
                  <a:spcPct val="20000"/>
                </a:spcAft>
                <a:buClr>
                  <a:srgbClr val="F49100"/>
                </a:buClr>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spcAft>
                  <a:spcPct val="20000"/>
                </a:spcAft>
                <a:buClr>
                  <a:srgbClr val="F49100"/>
                </a:buClr>
                <a:buChar char="•"/>
                <a:defRPr sz="2400">
                  <a:solidFill>
                    <a:schemeClr val="tx1"/>
                  </a:solidFill>
                  <a:latin typeface="Verdana" panose="020B0604030504040204" pitchFamily="34" charset="0"/>
                </a:defRPr>
              </a:lvl3pPr>
              <a:lvl4pPr marL="1600200" indent="-228600">
                <a:spcBef>
                  <a:spcPct val="20000"/>
                </a:spcBef>
                <a:spcAft>
                  <a:spcPct val="20000"/>
                </a:spcAft>
                <a:buClr>
                  <a:srgbClr val="F49100"/>
                </a:buClr>
                <a:buFont typeface="Times New Roman" panose="02020603050405020304" pitchFamily="18" charset="0"/>
                <a:buChar char="–"/>
                <a:defRPr sz="2000">
                  <a:solidFill>
                    <a:schemeClr val="tx1"/>
                  </a:solidFill>
                  <a:latin typeface="Verdana" panose="020B0604030504040204" pitchFamily="34" charset="0"/>
                </a:defRPr>
              </a:lvl4pPr>
              <a:lvl5pPr marL="2057400" indent="-22860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5pPr>
              <a:lvl6pPr marL="25146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6pPr>
              <a:lvl7pPr marL="29718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7pPr>
              <a:lvl8pPr marL="34290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8pPr>
              <a:lvl9pPr marL="38862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t-IT" altLang="it-IT" sz="3600" b="0" i="0" u="none" strike="noStrike" kern="0" cap="none" spc="0" normalizeH="0" baseline="0" noProof="0" smtClean="0">
                <a:ln>
                  <a:noFill/>
                </a:ln>
                <a:solidFill>
                  <a:srgbClr val="FFFFFF"/>
                </a:solidFill>
                <a:effectLst/>
                <a:uLnTx/>
                <a:uFillTx/>
                <a:latin typeface="Times New Roman" panose="02020603050405020304" pitchFamily="18" charset="0"/>
              </a:endParaRPr>
            </a:p>
          </p:txBody>
        </p:sp>
        <p:sp>
          <p:nvSpPr>
            <p:cNvPr id="13" name="Rectangle 11"/>
            <p:cNvSpPr>
              <a:spLocks noChangeArrowheads="1"/>
            </p:cNvSpPr>
            <p:nvPr/>
          </p:nvSpPr>
          <p:spPr bwMode="auto">
            <a:xfrm>
              <a:off x="1166813" y="2998788"/>
              <a:ext cx="3981450" cy="806450"/>
            </a:xfrm>
            <a:prstGeom prst="rect">
              <a:avLst/>
            </a:prstGeom>
            <a:solidFill>
              <a:srgbClr val="00AAE8"/>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ct val="20000"/>
                </a:spcAft>
                <a:buClr>
                  <a:srgbClr val="F49100"/>
                </a:buClr>
                <a:buFont typeface="Wingdings" panose="05000000000000000000" pitchFamily="2" charset="2"/>
                <a:buChar char="l"/>
                <a:defRPr sz="2400">
                  <a:solidFill>
                    <a:schemeClr val="tx1"/>
                  </a:solidFill>
                  <a:latin typeface="Verdana" panose="020B0604030504040204" pitchFamily="34" charset="0"/>
                </a:defRPr>
              </a:lvl1pPr>
              <a:lvl2pPr marL="742950" indent="-285750">
                <a:spcBef>
                  <a:spcPct val="20000"/>
                </a:spcBef>
                <a:spcAft>
                  <a:spcPct val="20000"/>
                </a:spcAft>
                <a:buClr>
                  <a:srgbClr val="F49100"/>
                </a:buClr>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spcAft>
                  <a:spcPct val="20000"/>
                </a:spcAft>
                <a:buClr>
                  <a:srgbClr val="F49100"/>
                </a:buClr>
                <a:buChar char="•"/>
                <a:defRPr sz="2400">
                  <a:solidFill>
                    <a:schemeClr val="tx1"/>
                  </a:solidFill>
                  <a:latin typeface="Verdana" panose="020B0604030504040204" pitchFamily="34" charset="0"/>
                </a:defRPr>
              </a:lvl3pPr>
              <a:lvl4pPr marL="1600200" indent="-228600">
                <a:spcBef>
                  <a:spcPct val="20000"/>
                </a:spcBef>
                <a:spcAft>
                  <a:spcPct val="20000"/>
                </a:spcAft>
                <a:buClr>
                  <a:srgbClr val="F49100"/>
                </a:buClr>
                <a:buFont typeface="Times New Roman" panose="02020603050405020304" pitchFamily="18" charset="0"/>
                <a:buChar char="–"/>
                <a:defRPr sz="2000">
                  <a:solidFill>
                    <a:schemeClr val="tx1"/>
                  </a:solidFill>
                  <a:latin typeface="Verdana" panose="020B0604030504040204" pitchFamily="34" charset="0"/>
                </a:defRPr>
              </a:lvl4pPr>
              <a:lvl5pPr marL="2057400" indent="-22860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5pPr>
              <a:lvl6pPr marL="25146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6pPr>
              <a:lvl7pPr marL="29718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7pPr>
              <a:lvl8pPr marL="34290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8pPr>
              <a:lvl9pPr marL="38862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t-IT" altLang="it-IT" sz="3600" b="0" i="0" u="none" strike="noStrike" kern="0" cap="none" spc="0" normalizeH="0" baseline="0" noProof="0" smtClean="0">
                <a:ln>
                  <a:noFill/>
                </a:ln>
                <a:solidFill>
                  <a:srgbClr val="FFFFFF"/>
                </a:solidFill>
                <a:effectLst/>
                <a:uLnTx/>
                <a:uFillTx/>
                <a:latin typeface="Times New Roman" panose="02020603050405020304" pitchFamily="18" charset="0"/>
              </a:endParaRPr>
            </a:p>
          </p:txBody>
        </p:sp>
        <p:sp>
          <p:nvSpPr>
            <p:cNvPr id="14" name="Rectangle 12"/>
            <p:cNvSpPr>
              <a:spLocks noChangeArrowheads="1"/>
            </p:cNvSpPr>
            <p:nvPr/>
          </p:nvSpPr>
          <p:spPr bwMode="auto">
            <a:xfrm>
              <a:off x="5727700" y="2998788"/>
              <a:ext cx="627063" cy="806450"/>
            </a:xfrm>
            <a:prstGeom prst="rect">
              <a:avLst/>
            </a:prstGeom>
            <a:solidFill>
              <a:srgbClr val="00AAE8"/>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ct val="20000"/>
                </a:spcAft>
                <a:buClr>
                  <a:srgbClr val="F49100"/>
                </a:buClr>
                <a:buFont typeface="Wingdings" panose="05000000000000000000" pitchFamily="2" charset="2"/>
                <a:buChar char="l"/>
                <a:defRPr sz="2400">
                  <a:solidFill>
                    <a:schemeClr val="tx1"/>
                  </a:solidFill>
                  <a:latin typeface="Verdana" panose="020B0604030504040204" pitchFamily="34" charset="0"/>
                </a:defRPr>
              </a:lvl1pPr>
              <a:lvl2pPr marL="742950" indent="-285750">
                <a:spcBef>
                  <a:spcPct val="20000"/>
                </a:spcBef>
                <a:spcAft>
                  <a:spcPct val="20000"/>
                </a:spcAft>
                <a:buClr>
                  <a:srgbClr val="F49100"/>
                </a:buClr>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spcAft>
                  <a:spcPct val="20000"/>
                </a:spcAft>
                <a:buClr>
                  <a:srgbClr val="F49100"/>
                </a:buClr>
                <a:buChar char="•"/>
                <a:defRPr sz="2400">
                  <a:solidFill>
                    <a:schemeClr val="tx1"/>
                  </a:solidFill>
                  <a:latin typeface="Verdana" panose="020B0604030504040204" pitchFamily="34" charset="0"/>
                </a:defRPr>
              </a:lvl3pPr>
              <a:lvl4pPr marL="1600200" indent="-228600">
                <a:spcBef>
                  <a:spcPct val="20000"/>
                </a:spcBef>
                <a:spcAft>
                  <a:spcPct val="20000"/>
                </a:spcAft>
                <a:buClr>
                  <a:srgbClr val="F49100"/>
                </a:buClr>
                <a:buFont typeface="Times New Roman" panose="02020603050405020304" pitchFamily="18" charset="0"/>
                <a:buChar char="–"/>
                <a:defRPr sz="2000">
                  <a:solidFill>
                    <a:schemeClr val="tx1"/>
                  </a:solidFill>
                  <a:latin typeface="Verdana" panose="020B0604030504040204" pitchFamily="34" charset="0"/>
                </a:defRPr>
              </a:lvl4pPr>
              <a:lvl5pPr marL="2057400" indent="-22860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5pPr>
              <a:lvl6pPr marL="25146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6pPr>
              <a:lvl7pPr marL="29718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7pPr>
              <a:lvl8pPr marL="34290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8pPr>
              <a:lvl9pPr marL="38862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t-IT" altLang="it-IT" sz="3600" b="0" i="0" u="none" strike="noStrike" kern="0" cap="none" spc="0" normalizeH="0" baseline="0" noProof="0" smtClean="0">
                <a:ln>
                  <a:noFill/>
                </a:ln>
                <a:solidFill>
                  <a:srgbClr val="FFFFFF"/>
                </a:solidFill>
                <a:effectLst/>
                <a:uLnTx/>
                <a:uFillTx/>
                <a:latin typeface="Times New Roman" panose="02020603050405020304" pitchFamily="18" charset="0"/>
              </a:endParaRPr>
            </a:p>
          </p:txBody>
        </p:sp>
        <p:sp>
          <p:nvSpPr>
            <p:cNvPr id="15" name="Rectangle 13"/>
            <p:cNvSpPr>
              <a:spLocks noChangeArrowheads="1"/>
            </p:cNvSpPr>
            <p:nvPr/>
          </p:nvSpPr>
          <p:spPr bwMode="auto">
            <a:xfrm>
              <a:off x="5092700" y="2998788"/>
              <a:ext cx="723900" cy="806450"/>
            </a:xfrm>
            <a:prstGeom prst="rect">
              <a:avLst/>
            </a:prstGeom>
            <a:solidFill>
              <a:srgbClr val="00AAE8"/>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ct val="20000"/>
                </a:spcAft>
                <a:buClr>
                  <a:srgbClr val="F49100"/>
                </a:buClr>
                <a:buFont typeface="Wingdings" panose="05000000000000000000" pitchFamily="2" charset="2"/>
                <a:buChar char="l"/>
                <a:defRPr sz="2400">
                  <a:solidFill>
                    <a:schemeClr val="tx1"/>
                  </a:solidFill>
                  <a:latin typeface="Verdana" panose="020B0604030504040204" pitchFamily="34" charset="0"/>
                </a:defRPr>
              </a:lvl1pPr>
              <a:lvl2pPr marL="742950" indent="-285750">
                <a:spcBef>
                  <a:spcPct val="20000"/>
                </a:spcBef>
                <a:spcAft>
                  <a:spcPct val="20000"/>
                </a:spcAft>
                <a:buClr>
                  <a:srgbClr val="F49100"/>
                </a:buClr>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spcAft>
                  <a:spcPct val="20000"/>
                </a:spcAft>
                <a:buClr>
                  <a:srgbClr val="F49100"/>
                </a:buClr>
                <a:buChar char="•"/>
                <a:defRPr sz="2400">
                  <a:solidFill>
                    <a:schemeClr val="tx1"/>
                  </a:solidFill>
                  <a:latin typeface="Verdana" panose="020B0604030504040204" pitchFamily="34" charset="0"/>
                </a:defRPr>
              </a:lvl3pPr>
              <a:lvl4pPr marL="1600200" indent="-228600">
                <a:spcBef>
                  <a:spcPct val="20000"/>
                </a:spcBef>
                <a:spcAft>
                  <a:spcPct val="20000"/>
                </a:spcAft>
                <a:buClr>
                  <a:srgbClr val="F49100"/>
                </a:buClr>
                <a:buFont typeface="Times New Roman" panose="02020603050405020304" pitchFamily="18" charset="0"/>
                <a:buChar char="–"/>
                <a:defRPr sz="2000">
                  <a:solidFill>
                    <a:schemeClr val="tx1"/>
                  </a:solidFill>
                  <a:latin typeface="Verdana" panose="020B0604030504040204" pitchFamily="34" charset="0"/>
                </a:defRPr>
              </a:lvl4pPr>
              <a:lvl5pPr marL="2057400" indent="-22860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5pPr>
              <a:lvl6pPr marL="25146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6pPr>
              <a:lvl7pPr marL="29718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7pPr>
              <a:lvl8pPr marL="34290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8pPr>
              <a:lvl9pPr marL="38862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t-IT" altLang="it-IT" sz="3600" b="0" i="0" u="none" strike="noStrike" kern="0" cap="none" spc="0" normalizeH="0" baseline="0" noProof="0" smtClean="0">
                <a:ln>
                  <a:noFill/>
                </a:ln>
                <a:solidFill>
                  <a:srgbClr val="FFFFFF"/>
                </a:solidFill>
                <a:effectLst/>
                <a:uLnTx/>
                <a:uFillTx/>
                <a:latin typeface="Times New Roman" panose="02020603050405020304" pitchFamily="18" charset="0"/>
              </a:endParaRPr>
            </a:p>
          </p:txBody>
        </p:sp>
        <p:sp>
          <p:nvSpPr>
            <p:cNvPr id="16" name="Rectangle 14"/>
            <p:cNvSpPr>
              <a:spLocks noChangeArrowheads="1"/>
            </p:cNvSpPr>
            <p:nvPr/>
          </p:nvSpPr>
          <p:spPr bwMode="auto">
            <a:xfrm>
              <a:off x="6350000" y="2998788"/>
              <a:ext cx="317500" cy="806450"/>
            </a:xfrm>
            <a:prstGeom prst="rect">
              <a:avLst/>
            </a:prstGeom>
            <a:solidFill>
              <a:srgbClr val="00AAE8"/>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ct val="20000"/>
                </a:spcAft>
                <a:buClr>
                  <a:srgbClr val="F49100"/>
                </a:buClr>
                <a:buFont typeface="Wingdings" panose="05000000000000000000" pitchFamily="2" charset="2"/>
                <a:buChar char="l"/>
                <a:defRPr sz="2400">
                  <a:solidFill>
                    <a:schemeClr val="tx1"/>
                  </a:solidFill>
                  <a:latin typeface="Verdana" panose="020B0604030504040204" pitchFamily="34" charset="0"/>
                </a:defRPr>
              </a:lvl1pPr>
              <a:lvl2pPr marL="742950" indent="-285750">
                <a:spcBef>
                  <a:spcPct val="20000"/>
                </a:spcBef>
                <a:spcAft>
                  <a:spcPct val="20000"/>
                </a:spcAft>
                <a:buClr>
                  <a:srgbClr val="F49100"/>
                </a:buClr>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spcAft>
                  <a:spcPct val="20000"/>
                </a:spcAft>
                <a:buClr>
                  <a:srgbClr val="F49100"/>
                </a:buClr>
                <a:buChar char="•"/>
                <a:defRPr sz="2400">
                  <a:solidFill>
                    <a:schemeClr val="tx1"/>
                  </a:solidFill>
                  <a:latin typeface="Verdana" panose="020B0604030504040204" pitchFamily="34" charset="0"/>
                </a:defRPr>
              </a:lvl3pPr>
              <a:lvl4pPr marL="1600200" indent="-228600">
                <a:spcBef>
                  <a:spcPct val="20000"/>
                </a:spcBef>
                <a:spcAft>
                  <a:spcPct val="20000"/>
                </a:spcAft>
                <a:buClr>
                  <a:srgbClr val="F49100"/>
                </a:buClr>
                <a:buFont typeface="Times New Roman" panose="02020603050405020304" pitchFamily="18" charset="0"/>
                <a:buChar char="–"/>
                <a:defRPr sz="2000">
                  <a:solidFill>
                    <a:schemeClr val="tx1"/>
                  </a:solidFill>
                  <a:latin typeface="Verdana" panose="020B0604030504040204" pitchFamily="34" charset="0"/>
                </a:defRPr>
              </a:lvl4pPr>
              <a:lvl5pPr marL="2057400" indent="-22860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5pPr>
              <a:lvl6pPr marL="25146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6pPr>
              <a:lvl7pPr marL="29718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7pPr>
              <a:lvl8pPr marL="34290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8pPr>
              <a:lvl9pPr marL="38862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t-IT" altLang="it-IT" sz="3600" b="0" i="0" u="none" strike="noStrike" kern="0" cap="none" spc="0" normalizeH="0" baseline="0" noProof="0" smtClean="0">
                <a:ln>
                  <a:noFill/>
                </a:ln>
                <a:solidFill>
                  <a:srgbClr val="FFFFFF"/>
                </a:solidFill>
                <a:effectLst/>
                <a:uLnTx/>
                <a:uFillTx/>
                <a:latin typeface="Times New Roman" panose="02020603050405020304" pitchFamily="18" charset="0"/>
              </a:endParaRPr>
            </a:p>
          </p:txBody>
        </p:sp>
        <p:sp>
          <p:nvSpPr>
            <p:cNvPr id="17" name="Rectangle 15"/>
            <p:cNvSpPr>
              <a:spLocks noChangeArrowheads="1"/>
            </p:cNvSpPr>
            <p:nvPr/>
          </p:nvSpPr>
          <p:spPr bwMode="auto">
            <a:xfrm>
              <a:off x="6019800" y="2097088"/>
              <a:ext cx="785813" cy="812800"/>
            </a:xfrm>
            <a:prstGeom prst="rect">
              <a:avLst/>
            </a:prstGeom>
            <a:solidFill>
              <a:srgbClr val="F491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ct val="20000"/>
                </a:spcAft>
                <a:buClr>
                  <a:srgbClr val="F49100"/>
                </a:buClr>
                <a:buFont typeface="Wingdings" panose="05000000000000000000" pitchFamily="2" charset="2"/>
                <a:buChar char="l"/>
                <a:defRPr sz="2400">
                  <a:solidFill>
                    <a:schemeClr val="tx1"/>
                  </a:solidFill>
                  <a:latin typeface="Verdana" panose="020B0604030504040204" pitchFamily="34" charset="0"/>
                </a:defRPr>
              </a:lvl1pPr>
              <a:lvl2pPr marL="742950" indent="-285750">
                <a:spcBef>
                  <a:spcPct val="20000"/>
                </a:spcBef>
                <a:spcAft>
                  <a:spcPct val="20000"/>
                </a:spcAft>
                <a:buClr>
                  <a:srgbClr val="F49100"/>
                </a:buClr>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spcAft>
                  <a:spcPct val="20000"/>
                </a:spcAft>
                <a:buClr>
                  <a:srgbClr val="F49100"/>
                </a:buClr>
                <a:buChar char="•"/>
                <a:defRPr sz="2400">
                  <a:solidFill>
                    <a:schemeClr val="tx1"/>
                  </a:solidFill>
                  <a:latin typeface="Verdana" panose="020B0604030504040204" pitchFamily="34" charset="0"/>
                </a:defRPr>
              </a:lvl3pPr>
              <a:lvl4pPr marL="1600200" indent="-228600">
                <a:spcBef>
                  <a:spcPct val="20000"/>
                </a:spcBef>
                <a:spcAft>
                  <a:spcPct val="20000"/>
                </a:spcAft>
                <a:buClr>
                  <a:srgbClr val="F49100"/>
                </a:buClr>
                <a:buFont typeface="Times New Roman" panose="02020603050405020304" pitchFamily="18" charset="0"/>
                <a:buChar char="–"/>
                <a:defRPr sz="2000">
                  <a:solidFill>
                    <a:schemeClr val="tx1"/>
                  </a:solidFill>
                  <a:latin typeface="Verdana" panose="020B0604030504040204" pitchFamily="34" charset="0"/>
                </a:defRPr>
              </a:lvl4pPr>
              <a:lvl5pPr marL="2057400" indent="-22860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5pPr>
              <a:lvl6pPr marL="25146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6pPr>
              <a:lvl7pPr marL="29718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7pPr>
              <a:lvl8pPr marL="34290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8pPr>
              <a:lvl9pPr marL="38862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t-IT" altLang="it-IT" sz="3600" b="0" i="0" u="none" strike="noStrike" kern="0" cap="none" spc="0" normalizeH="0" baseline="0" noProof="0" smtClean="0">
                <a:ln>
                  <a:noFill/>
                </a:ln>
                <a:solidFill>
                  <a:srgbClr val="FFFFFF"/>
                </a:solidFill>
                <a:effectLst/>
                <a:uLnTx/>
                <a:uFillTx/>
                <a:latin typeface="Times New Roman" panose="02020603050405020304" pitchFamily="18" charset="0"/>
              </a:endParaRPr>
            </a:p>
          </p:txBody>
        </p:sp>
        <p:sp>
          <p:nvSpPr>
            <p:cNvPr id="18" name="Rectangle 16"/>
            <p:cNvSpPr>
              <a:spLocks noChangeArrowheads="1"/>
            </p:cNvSpPr>
            <p:nvPr/>
          </p:nvSpPr>
          <p:spPr bwMode="auto">
            <a:xfrm>
              <a:off x="6769100" y="2097088"/>
              <a:ext cx="355600" cy="812800"/>
            </a:xfrm>
            <a:prstGeom prst="rect">
              <a:avLst/>
            </a:prstGeom>
            <a:solidFill>
              <a:srgbClr val="F491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ct val="20000"/>
                </a:spcAft>
                <a:buClr>
                  <a:srgbClr val="F49100"/>
                </a:buClr>
                <a:buFont typeface="Wingdings" panose="05000000000000000000" pitchFamily="2" charset="2"/>
                <a:buChar char="l"/>
                <a:defRPr sz="2400">
                  <a:solidFill>
                    <a:schemeClr val="tx1"/>
                  </a:solidFill>
                  <a:latin typeface="Verdana" panose="020B0604030504040204" pitchFamily="34" charset="0"/>
                </a:defRPr>
              </a:lvl1pPr>
              <a:lvl2pPr marL="742950" indent="-285750">
                <a:spcBef>
                  <a:spcPct val="20000"/>
                </a:spcBef>
                <a:spcAft>
                  <a:spcPct val="20000"/>
                </a:spcAft>
                <a:buClr>
                  <a:srgbClr val="F49100"/>
                </a:buClr>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spcAft>
                  <a:spcPct val="20000"/>
                </a:spcAft>
                <a:buClr>
                  <a:srgbClr val="F49100"/>
                </a:buClr>
                <a:buChar char="•"/>
                <a:defRPr sz="2400">
                  <a:solidFill>
                    <a:schemeClr val="tx1"/>
                  </a:solidFill>
                  <a:latin typeface="Verdana" panose="020B0604030504040204" pitchFamily="34" charset="0"/>
                </a:defRPr>
              </a:lvl3pPr>
              <a:lvl4pPr marL="1600200" indent="-228600">
                <a:spcBef>
                  <a:spcPct val="20000"/>
                </a:spcBef>
                <a:spcAft>
                  <a:spcPct val="20000"/>
                </a:spcAft>
                <a:buClr>
                  <a:srgbClr val="F49100"/>
                </a:buClr>
                <a:buFont typeface="Times New Roman" panose="02020603050405020304" pitchFamily="18" charset="0"/>
                <a:buChar char="–"/>
                <a:defRPr sz="2000">
                  <a:solidFill>
                    <a:schemeClr val="tx1"/>
                  </a:solidFill>
                  <a:latin typeface="Verdana" panose="020B0604030504040204" pitchFamily="34" charset="0"/>
                </a:defRPr>
              </a:lvl4pPr>
              <a:lvl5pPr marL="2057400" indent="-22860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5pPr>
              <a:lvl6pPr marL="25146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6pPr>
              <a:lvl7pPr marL="29718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7pPr>
              <a:lvl8pPr marL="34290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8pPr>
              <a:lvl9pPr marL="38862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t-IT" altLang="it-IT" sz="3600" b="0" i="0" u="none" strike="noStrike" kern="0" cap="none" spc="0" normalizeH="0" baseline="0" noProof="0" smtClean="0">
                <a:ln>
                  <a:noFill/>
                </a:ln>
                <a:solidFill>
                  <a:srgbClr val="FFFFFF"/>
                </a:solidFill>
                <a:effectLst/>
                <a:uLnTx/>
                <a:uFillTx/>
                <a:latin typeface="Times New Roman" panose="02020603050405020304" pitchFamily="18" charset="0"/>
              </a:endParaRPr>
            </a:p>
          </p:txBody>
        </p:sp>
        <p:sp>
          <p:nvSpPr>
            <p:cNvPr id="19" name="Rectangle 17"/>
            <p:cNvSpPr>
              <a:spLocks noChangeArrowheads="1"/>
            </p:cNvSpPr>
            <p:nvPr/>
          </p:nvSpPr>
          <p:spPr bwMode="auto">
            <a:xfrm>
              <a:off x="1168400" y="2097088"/>
              <a:ext cx="4938713" cy="812800"/>
            </a:xfrm>
            <a:prstGeom prst="rect">
              <a:avLst/>
            </a:prstGeom>
            <a:solidFill>
              <a:srgbClr val="F491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ct val="20000"/>
                </a:spcAft>
                <a:buClr>
                  <a:srgbClr val="F49100"/>
                </a:buClr>
                <a:buFont typeface="Wingdings" panose="05000000000000000000" pitchFamily="2" charset="2"/>
                <a:buChar char="l"/>
                <a:defRPr sz="2400">
                  <a:solidFill>
                    <a:schemeClr val="tx1"/>
                  </a:solidFill>
                  <a:latin typeface="Verdana" panose="020B0604030504040204" pitchFamily="34" charset="0"/>
                </a:defRPr>
              </a:lvl1pPr>
              <a:lvl2pPr marL="742950" indent="-285750">
                <a:spcBef>
                  <a:spcPct val="20000"/>
                </a:spcBef>
                <a:spcAft>
                  <a:spcPct val="20000"/>
                </a:spcAft>
                <a:buClr>
                  <a:srgbClr val="F49100"/>
                </a:buClr>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spcAft>
                  <a:spcPct val="20000"/>
                </a:spcAft>
                <a:buClr>
                  <a:srgbClr val="F49100"/>
                </a:buClr>
                <a:buChar char="•"/>
                <a:defRPr sz="2400">
                  <a:solidFill>
                    <a:schemeClr val="tx1"/>
                  </a:solidFill>
                  <a:latin typeface="Verdana" panose="020B0604030504040204" pitchFamily="34" charset="0"/>
                </a:defRPr>
              </a:lvl3pPr>
              <a:lvl4pPr marL="1600200" indent="-228600">
                <a:spcBef>
                  <a:spcPct val="20000"/>
                </a:spcBef>
                <a:spcAft>
                  <a:spcPct val="20000"/>
                </a:spcAft>
                <a:buClr>
                  <a:srgbClr val="F49100"/>
                </a:buClr>
                <a:buFont typeface="Times New Roman" panose="02020603050405020304" pitchFamily="18" charset="0"/>
                <a:buChar char="–"/>
                <a:defRPr sz="2000">
                  <a:solidFill>
                    <a:schemeClr val="tx1"/>
                  </a:solidFill>
                  <a:latin typeface="Verdana" panose="020B0604030504040204" pitchFamily="34" charset="0"/>
                </a:defRPr>
              </a:lvl4pPr>
              <a:lvl5pPr marL="2057400" indent="-22860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5pPr>
              <a:lvl6pPr marL="25146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6pPr>
              <a:lvl7pPr marL="29718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7pPr>
              <a:lvl8pPr marL="34290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8pPr>
              <a:lvl9pPr marL="38862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t-IT" altLang="it-IT" sz="3600" b="0" i="0" u="none" strike="noStrike" kern="0" cap="none" spc="0" normalizeH="0" baseline="0" noProof="0" smtClean="0">
                <a:ln>
                  <a:noFill/>
                </a:ln>
                <a:solidFill>
                  <a:srgbClr val="FFFFFF"/>
                </a:solidFill>
                <a:effectLst/>
                <a:uLnTx/>
                <a:uFillTx/>
                <a:latin typeface="Times New Roman" panose="02020603050405020304" pitchFamily="18" charset="0"/>
              </a:endParaRPr>
            </a:p>
          </p:txBody>
        </p:sp>
        <p:sp>
          <p:nvSpPr>
            <p:cNvPr id="21" name="Line 19"/>
            <p:cNvSpPr>
              <a:spLocks noChangeShapeType="1"/>
            </p:cNvSpPr>
            <p:nvPr/>
          </p:nvSpPr>
          <p:spPr bwMode="auto">
            <a:xfrm flipV="1">
              <a:off x="1166813" y="1931988"/>
              <a:ext cx="6829425"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it-IT" sz="3600" b="0" i="0" u="none" strike="noStrike" kern="0" cap="none" spc="0" normalizeH="0" baseline="0" noProof="0" smtClean="0">
                <a:ln>
                  <a:noFill/>
                </a:ln>
                <a:solidFill>
                  <a:srgbClr val="141E80"/>
                </a:solidFill>
                <a:effectLst/>
                <a:uLnTx/>
                <a:uFillTx/>
                <a:latin typeface="Times New Roman" panose="02020603050405020304" pitchFamily="18" charset="0"/>
              </a:endParaRPr>
            </a:p>
          </p:txBody>
        </p:sp>
        <p:sp>
          <p:nvSpPr>
            <p:cNvPr id="22" name="Line 20"/>
            <p:cNvSpPr>
              <a:spLocks noChangeShapeType="1"/>
            </p:cNvSpPr>
            <p:nvPr/>
          </p:nvSpPr>
          <p:spPr bwMode="auto">
            <a:xfrm flipH="1">
              <a:off x="1166813" y="1933575"/>
              <a:ext cx="0" cy="372745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it-IT" sz="3600" b="0" i="0" u="none" strike="noStrike" kern="0" cap="none" spc="0" normalizeH="0" baseline="0" noProof="0" smtClean="0">
                <a:ln>
                  <a:noFill/>
                </a:ln>
                <a:solidFill>
                  <a:srgbClr val="FFFFFF"/>
                </a:solidFill>
                <a:effectLst/>
                <a:uLnTx/>
                <a:uFillTx/>
                <a:latin typeface="Times New Roman" panose="02020603050405020304" pitchFamily="18" charset="0"/>
              </a:endParaRPr>
            </a:p>
          </p:txBody>
        </p:sp>
        <p:sp>
          <p:nvSpPr>
            <p:cNvPr id="23" name="Rectangle 21"/>
            <p:cNvSpPr>
              <a:spLocks noChangeArrowheads="1"/>
            </p:cNvSpPr>
            <p:nvPr/>
          </p:nvSpPr>
          <p:spPr bwMode="auto">
            <a:xfrm>
              <a:off x="1014735" y="1639888"/>
              <a:ext cx="294953"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spcAft>
                  <a:spcPct val="20000"/>
                </a:spcAft>
                <a:buClr>
                  <a:srgbClr val="F49100"/>
                </a:buClr>
                <a:buFont typeface="Wingdings" panose="05000000000000000000" pitchFamily="2" charset="2"/>
                <a:buChar char="l"/>
                <a:defRPr sz="2400">
                  <a:solidFill>
                    <a:schemeClr val="tx1"/>
                  </a:solidFill>
                  <a:latin typeface="Verdana" panose="020B0604030504040204" pitchFamily="34" charset="0"/>
                </a:defRPr>
              </a:lvl1pPr>
              <a:lvl2pPr marL="742950" indent="-285750">
                <a:spcBef>
                  <a:spcPct val="20000"/>
                </a:spcBef>
                <a:spcAft>
                  <a:spcPct val="20000"/>
                </a:spcAft>
                <a:buClr>
                  <a:srgbClr val="F49100"/>
                </a:buClr>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spcAft>
                  <a:spcPct val="20000"/>
                </a:spcAft>
                <a:buClr>
                  <a:srgbClr val="F49100"/>
                </a:buClr>
                <a:buChar char="•"/>
                <a:defRPr sz="2400">
                  <a:solidFill>
                    <a:schemeClr val="tx1"/>
                  </a:solidFill>
                  <a:latin typeface="Verdana" panose="020B0604030504040204" pitchFamily="34" charset="0"/>
                </a:defRPr>
              </a:lvl3pPr>
              <a:lvl4pPr marL="1600200" indent="-228600">
                <a:spcBef>
                  <a:spcPct val="20000"/>
                </a:spcBef>
                <a:spcAft>
                  <a:spcPct val="20000"/>
                </a:spcAft>
                <a:buClr>
                  <a:srgbClr val="F49100"/>
                </a:buClr>
                <a:buFont typeface="Times New Roman" panose="02020603050405020304" pitchFamily="18" charset="0"/>
                <a:buChar char="–"/>
                <a:defRPr sz="2000">
                  <a:solidFill>
                    <a:schemeClr val="tx1"/>
                  </a:solidFill>
                  <a:latin typeface="Verdana" panose="020B0604030504040204" pitchFamily="34" charset="0"/>
                </a:defRPr>
              </a:lvl4pPr>
              <a:lvl5pPr marL="2057400" indent="-22860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5pPr>
              <a:lvl6pPr marL="25146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6pPr>
              <a:lvl7pPr marL="29718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7pPr>
              <a:lvl8pPr marL="34290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8pPr>
              <a:lvl9pPr marL="38862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9p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GB" altLang="it-IT" sz="1200" b="1" i="0" u="none" strike="noStrike" kern="0" cap="none" spc="0" normalizeH="0" baseline="0" noProof="0" smtClean="0">
                  <a:ln>
                    <a:noFill/>
                  </a:ln>
                  <a:solidFill>
                    <a:srgbClr val="141E80"/>
                  </a:solidFill>
                  <a:effectLst/>
                  <a:uLnTx/>
                  <a:uFillTx/>
                  <a:latin typeface="Verdana" panose="020B0604030504040204" pitchFamily="34" charset="0"/>
                </a:rPr>
                <a:t>0</a:t>
              </a:r>
            </a:p>
          </p:txBody>
        </p:sp>
        <p:sp>
          <p:nvSpPr>
            <p:cNvPr id="24" name="Rectangle 22"/>
            <p:cNvSpPr>
              <a:spLocks noChangeArrowheads="1"/>
            </p:cNvSpPr>
            <p:nvPr/>
          </p:nvSpPr>
          <p:spPr bwMode="auto">
            <a:xfrm>
              <a:off x="1946970" y="1639888"/>
              <a:ext cx="512961"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spcAft>
                  <a:spcPct val="20000"/>
                </a:spcAft>
                <a:buClr>
                  <a:srgbClr val="F49100"/>
                </a:buClr>
                <a:buFont typeface="Wingdings" panose="05000000000000000000" pitchFamily="2" charset="2"/>
                <a:buChar char="l"/>
                <a:defRPr sz="2400">
                  <a:solidFill>
                    <a:schemeClr val="tx1"/>
                  </a:solidFill>
                  <a:latin typeface="Verdana" panose="020B0604030504040204" pitchFamily="34" charset="0"/>
                </a:defRPr>
              </a:lvl1pPr>
              <a:lvl2pPr marL="742950" indent="-285750">
                <a:spcBef>
                  <a:spcPct val="20000"/>
                </a:spcBef>
                <a:spcAft>
                  <a:spcPct val="20000"/>
                </a:spcAft>
                <a:buClr>
                  <a:srgbClr val="F49100"/>
                </a:buClr>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spcAft>
                  <a:spcPct val="20000"/>
                </a:spcAft>
                <a:buClr>
                  <a:srgbClr val="F49100"/>
                </a:buClr>
                <a:buChar char="•"/>
                <a:defRPr sz="2400">
                  <a:solidFill>
                    <a:schemeClr val="tx1"/>
                  </a:solidFill>
                  <a:latin typeface="Verdana" panose="020B0604030504040204" pitchFamily="34" charset="0"/>
                </a:defRPr>
              </a:lvl3pPr>
              <a:lvl4pPr marL="1600200" indent="-228600">
                <a:spcBef>
                  <a:spcPct val="20000"/>
                </a:spcBef>
                <a:spcAft>
                  <a:spcPct val="20000"/>
                </a:spcAft>
                <a:buClr>
                  <a:srgbClr val="F49100"/>
                </a:buClr>
                <a:buFont typeface="Times New Roman" panose="02020603050405020304" pitchFamily="18" charset="0"/>
                <a:buChar char="–"/>
                <a:defRPr sz="2000">
                  <a:solidFill>
                    <a:schemeClr val="tx1"/>
                  </a:solidFill>
                  <a:latin typeface="Verdana" panose="020B0604030504040204" pitchFamily="34" charset="0"/>
                </a:defRPr>
              </a:lvl4pPr>
              <a:lvl5pPr marL="2057400" indent="-22860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5pPr>
              <a:lvl6pPr marL="25146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6pPr>
              <a:lvl7pPr marL="29718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7pPr>
              <a:lvl8pPr marL="34290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8pPr>
              <a:lvl9pPr marL="38862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it-IT" sz="1200" b="1" i="0" u="none" strike="noStrike" kern="0" cap="none" spc="0" normalizeH="0" baseline="0" noProof="0" smtClean="0">
                  <a:ln>
                    <a:noFill/>
                  </a:ln>
                  <a:solidFill>
                    <a:srgbClr val="141E80"/>
                  </a:solidFill>
                  <a:effectLst/>
                  <a:uLnTx/>
                  <a:uFillTx/>
                  <a:latin typeface="Verdana" panose="020B0604030504040204" pitchFamily="34" charset="0"/>
                </a:rPr>
                <a:t>–10</a:t>
              </a:r>
            </a:p>
          </p:txBody>
        </p:sp>
        <p:sp>
          <p:nvSpPr>
            <p:cNvPr id="25" name="Line 23"/>
            <p:cNvSpPr>
              <a:spLocks noChangeShapeType="1"/>
            </p:cNvSpPr>
            <p:nvPr/>
          </p:nvSpPr>
          <p:spPr bwMode="auto">
            <a:xfrm flipH="1" flipV="1">
              <a:off x="2238375" y="1844675"/>
              <a:ext cx="1588" cy="9048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it-IT" sz="3600" b="0" i="0" u="none" strike="noStrike" kern="0" cap="none" spc="0" normalizeH="0" baseline="0" noProof="0" smtClean="0">
                <a:ln>
                  <a:noFill/>
                </a:ln>
                <a:solidFill>
                  <a:srgbClr val="141E80"/>
                </a:solidFill>
                <a:effectLst/>
                <a:uLnTx/>
                <a:uFillTx/>
                <a:latin typeface="Times New Roman" panose="02020603050405020304" pitchFamily="18" charset="0"/>
              </a:endParaRPr>
            </a:p>
          </p:txBody>
        </p:sp>
        <p:sp>
          <p:nvSpPr>
            <p:cNvPr id="26" name="Line 24"/>
            <p:cNvSpPr>
              <a:spLocks noChangeShapeType="1"/>
            </p:cNvSpPr>
            <p:nvPr/>
          </p:nvSpPr>
          <p:spPr bwMode="auto">
            <a:xfrm flipV="1">
              <a:off x="3314700" y="1844675"/>
              <a:ext cx="0" cy="9683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it-IT" sz="3600" b="0" i="0" u="none" strike="noStrike" kern="0" cap="none" spc="0" normalizeH="0" baseline="0" noProof="0" smtClean="0">
                <a:ln>
                  <a:noFill/>
                </a:ln>
                <a:solidFill>
                  <a:srgbClr val="141E80"/>
                </a:solidFill>
                <a:effectLst/>
                <a:uLnTx/>
                <a:uFillTx/>
                <a:latin typeface="Times New Roman" panose="02020603050405020304" pitchFamily="18" charset="0"/>
              </a:endParaRPr>
            </a:p>
          </p:txBody>
        </p:sp>
        <p:sp>
          <p:nvSpPr>
            <p:cNvPr id="27" name="Line 25"/>
            <p:cNvSpPr>
              <a:spLocks noChangeShapeType="1"/>
            </p:cNvSpPr>
            <p:nvPr/>
          </p:nvSpPr>
          <p:spPr bwMode="auto">
            <a:xfrm flipV="1">
              <a:off x="4394200" y="1847850"/>
              <a:ext cx="0" cy="9683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it-IT" sz="3600" b="0" i="0" u="none" strike="noStrike" kern="0" cap="none" spc="0" normalizeH="0" baseline="0" noProof="0" smtClean="0">
                <a:ln>
                  <a:noFill/>
                </a:ln>
                <a:solidFill>
                  <a:srgbClr val="141E80"/>
                </a:solidFill>
                <a:effectLst/>
                <a:uLnTx/>
                <a:uFillTx/>
                <a:latin typeface="Times New Roman" panose="02020603050405020304" pitchFamily="18" charset="0"/>
              </a:endParaRPr>
            </a:p>
          </p:txBody>
        </p:sp>
        <p:sp>
          <p:nvSpPr>
            <p:cNvPr id="28" name="Line 26"/>
            <p:cNvSpPr>
              <a:spLocks noChangeShapeType="1"/>
            </p:cNvSpPr>
            <p:nvPr/>
          </p:nvSpPr>
          <p:spPr bwMode="auto">
            <a:xfrm flipV="1">
              <a:off x="5484813" y="1847850"/>
              <a:ext cx="0" cy="9683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it-IT" sz="3600" b="0" i="0" u="none" strike="noStrike" kern="0" cap="none" spc="0" normalizeH="0" baseline="0" noProof="0" smtClean="0">
                <a:ln>
                  <a:noFill/>
                </a:ln>
                <a:solidFill>
                  <a:srgbClr val="141E80"/>
                </a:solidFill>
                <a:effectLst/>
                <a:uLnTx/>
                <a:uFillTx/>
                <a:latin typeface="Times New Roman" panose="02020603050405020304" pitchFamily="18" charset="0"/>
              </a:endParaRPr>
            </a:p>
          </p:txBody>
        </p:sp>
        <p:sp>
          <p:nvSpPr>
            <p:cNvPr id="29" name="Line 27"/>
            <p:cNvSpPr>
              <a:spLocks noChangeShapeType="1"/>
            </p:cNvSpPr>
            <p:nvPr/>
          </p:nvSpPr>
          <p:spPr bwMode="auto">
            <a:xfrm flipV="1">
              <a:off x="6578600" y="1847850"/>
              <a:ext cx="0" cy="9683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it-IT" sz="3600" b="0" i="0" u="none" strike="noStrike" kern="0" cap="none" spc="0" normalizeH="0" baseline="0" noProof="0" smtClean="0">
                <a:ln>
                  <a:noFill/>
                </a:ln>
                <a:solidFill>
                  <a:srgbClr val="141E80"/>
                </a:solidFill>
                <a:effectLst/>
                <a:uLnTx/>
                <a:uFillTx/>
                <a:latin typeface="Times New Roman" panose="02020603050405020304" pitchFamily="18" charset="0"/>
              </a:endParaRPr>
            </a:p>
          </p:txBody>
        </p:sp>
        <p:sp>
          <p:nvSpPr>
            <p:cNvPr id="30" name="Line 28"/>
            <p:cNvSpPr>
              <a:spLocks noChangeShapeType="1"/>
            </p:cNvSpPr>
            <p:nvPr/>
          </p:nvSpPr>
          <p:spPr bwMode="auto">
            <a:xfrm flipV="1">
              <a:off x="7648575" y="1847850"/>
              <a:ext cx="0" cy="9683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it-IT" sz="3600" b="0" i="0" u="none" strike="noStrike" kern="0" cap="none" spc="0" normalizeH="0" baseline="0" noProof="0" smtClean="0">
                <a:ln>
                  <a:noFill/>
                </a:ln>
                <a:solidFill>
                  <a:srgbClr val="141E80"/>
                </a:solidFill>
                <a:effectLst/>
                <a:uLnTx/>
                <a:uFillTx/>
                <a:latin typeface="Times New Roman" panose="02020603050405020304" pitchFamily="18" charset="0"/>
              </a:endParaRPr>
            </a:p>
          </p:txBody>
        </p:sp>
        <p:sp>
          <p:nvSpPr>
            <p:cNvPr id="31" name="Rectangle 29"/>
            <p:cNvSpPr>
              <a:spLocks noChangeArrowheads="1"/>
            </p:cNvSpPr>
            <p:nvPr/>
          </p:nvSpPr>
          <p:spPr bwMode="auto">
            <a:xfrm>
              <a:off x="3058220" y="1639888"/>
              <a:ext cx="512961"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spcAft>
                  <a:spcPct val="20000"/>
                </a:spcAft>
                <a:buClr>
                  <a:srgbClr val="F49100"/>
                </a:buClr>
                <a:buFont typeface="Wingdings" panose="05000000000000000000" pitchFamily="2" charset="2"/>
                <a:buChar char="l"/>
                <a:defRPr sz="2400">
                  <a:solidFill>
                    <a:schemeClr val="tx1"/>
                  </a:solidFill>
                  <a:latin typeface="Verdana" panose="020B0604030504040204" pitchFamily="34" charset="0"/>
                </a:defRPr>
              </a:lvl1pPr>
              <a:lvl2pPr marL="742950" indent="-285750">
                <a:spcBef>
                  <a:spcPct val="20000"/>
                </a:spcBef>
                <a:spcAft>
                  <a:spcPct val="20000"/>
                </a:spcAft>
                <a:buClr>
                  <a:srgbClr val="F49100"/>
                </a:buClr>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spcAft>
                  <a:spcPct val="20000"/>
                </a:spcAft>
                <a:buClr>
                  <a:srgbClr val="F49100"/>
                </a:buClr>
                <a:buChar char="•"/>
                <a:defRPr sz="2400">
                  <a:solidFill>
                    <a:schemeClr val="tx1"/>
                  </a:solidFill>
                  <a:latin typeface="Verdana" panose="020B0604030504040204" pitchFamily="34" charset="0"/>
                </a:defRPr>
              </a:lvl3pPr>
              <a:lvl4pPr marL="1600200" indent="-228600">
                <a:spcBef>
                  <a:spcPct val="20000"/>
                </a:spcBef>
                <a:spcAft>
                  <a:spcPct val="20000"/>
                </a:spcAft>
                <a:buClr>
                  <a:srgbClr val="F49100"/>
                </a:buClr>
                <a:buFont typeface="Times New Roman" panose="02020603050405020304" pitchFamily="18" charset="0"/>
                <a:buChar char="–"/>
                <a:defRPr sz="2000">
                  <a:solidFill>
                    <a:schemeClr val="tx1"/>
                  </a:solidFill>
                  <a:latin typeface="Verdana" panose="020B0604030504040204" pitchFamily="34" charset="0"/>
                </a:defRPr>
              </a:lvl4pPr>
              <a:lvl5pPr marL="2057400" indent="-22860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5pPr>
              <a:lvl6pPr marL="25146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6pPr>
              <a:lvl7pPr marL="29718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7pPr>
              <a:lvl8pPr marL="34290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8pPr>
              <a:lvl9pPr marL="38862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it-IT" sz="1200" b="1" i="0" u="none" strike="noStrike" kern="0" cap="none" spc="0" normalizeH="0" baseline="0" noProof="0" smtClean="0">
                  <a:ln>
                    <a:noFill/>
                  </a:ln>
                  <a:solidFill>
                    <a:srgbClr val="141E80"/>
                  </a:solidFill>
                  <a:effectLst/>
                  <a:uLnTx/>
                  <a:uFillTx/>
                  <a:latin typeface="Verdana" panose="020B0604030504040204" pitchFamily="34" charset="0"/>
                </a:rPr>
                <a:t>–20</a:t>
              </a:r>
            </a:p>
          </p:txBody>
        </p:sp>
        <p:sp>
          <p:nvSpPr>
            <p:cNvPr id="32" name="Rectangle 30"/>
            <p:cNvSpPr>
              <a:spLocks noChangeArrowheads="1"/>
            </p:cNvSpPr>
            <p:nvPr/>
          </p:nvSpPr>
          <p:spPr bwMode="auto">
            <a:xfrm>
              <a:off x="4128195" y="1639888"/>
              <a:ext cx="512961"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spcAft>
                  <a:spcPct val="20000"/>
                </a:spcAft>
                <a:buClr>
                  <a:srgbClr val="F49100"/>
                </a:buClr>
                <a:buFont typeface="Wingdings" panose="05000000000000000000" pitchFamily="2" charset="2"/>
                <a:buChar char="l"/>
                <a:defRPr sz="2400">
                  <a:solidFill>
                    <a:schemeClr val="tx1"/>
                  </a:solidFill>
                  <a:latin typeface="Verdana" panose="020B0604030504040204" pitchFamily="34" charset="0"/>
                </a:defRPr>
              </a:lvl1pPr>
              <a:lvl2pPr marL="742950" indent="-285750">
                <a:spcBef>
                  <a:spcPct val="20000"/>
                </a:spcBef>
                <a:spcAft>
                  <a:spcPct val="20000"/>
                </a:spcAft>
                <a:buClr>
                  <a:srgbClr val="F49100"/>
                </a:buClr>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spcAft>
                  <a:spcPct val="20000"/>
                </a:spcAft>
                <a:buClr>
                  <a:srgbClr val="F49100"/>
                </a:buClr>
                <a:buChar char="•"/>
                <a:defRPr sz="2400">
                  <a:solidFill>
                    <a:schemeClr val="tx1"/>
                  </a:solidFill>
                  <a:latin typeface="Verdana" panose="020B0604030504040204" pitchFamily="34" charset="0"/>
                </a:defRPr>
              </a:lvl3pPr>
              <a:lvl4pPr marL="1600200" indent="-228600">
                <a:spcBef>
                  <a:spcPct val="20000"/>
                </a:spcBef>
                <a:spcAft>
                  <a:spcPct val="20000"/>
                </a:spcAft>
                <a:buClr>
                  <a:srgbClr val="F49100"/>
                </a:buClr>
                <a:buFont typeface="Times New Roman" panose="02020603050405020304" pitchFamily="18" charset="0"/>
                <a:buChar char="–"/>
                <a:defRPr sz="2000">
                  <a:solidFill>
                    <a:schemeClr val="tx1"/>
                  </a:solidFill>
                  <a:latin typeface="Verdana" panose="020B0604030504040204" pitchFamily="34" charset="0"/>
                </a:defRPr>
              </a:lvl4pPr>
              <a:lvl5pPr marL="2057400" indent="-22860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5pPr>
              <a:lvl6pPr marL="25146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6pPr>
              <a:lvl7pPr marL="29718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7pPr>
              <a:lvl8pPr marL="34290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8pPr>
              <a:lvl9pPr marL="38862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it-IT" sz="1200" b="1" i="0" u="none" strike="noStrike" kern="0" cap="none" spc="0" normalizeH="0" baseline="0" noProof="0" smtClean="0">
                  <a:ln>
                    <a:noFill/>
                  </a:ln>
                  <a:solidFill>
                    <a:srgbClr val="141E80"/>
                  </a:solidFill>
                  <a:effectLst/>
                  <a:uLnTx/>
                  <a:uFillTx/>
                  <a:latin typeface="Verdana" panose="020B0604030504040204" pitchFamily="34" charset="0"/>
                </a:rPr>
                <a:t>–30</a:t>
              </a:r>
            </a:p>
          </p:txBody>
        </p:sp>
        <p:sp>
          <p:nvSpPr>
            <p:cNvPr id="33" name="Rectangle 31"/>
            <p:cNvSpPr>
              <a:spLocks noChangeArrowheads="1"/>
            </p:cNvSpPr>
            <p:nvPr/>
          </p:nvSpPr>
          <p:spPr bwMode="auto">
            <a:xfrm>
              <a:off x="5229920" y="1639888"/>
              <a:ext cx="512961"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spcAft>
                  <a:spcPct val="20000"/>
                </a:spcAft>
                <a:buClr>
                  <a:srgbClr val="F49100"/>
                </a:buClr>
                <a:buFont typeface="Wingdings" panose="05000000000000000000" pitchFamily="2" charset="2"/>
                <a:buChar char="l"/>
                <a:defRPr sz="2400">
                  <a:solidFill>
                    <a:schemeClr val="tx1"/>
                  </a:solidFill>
                  <a:latin typeface="Verdana" panose="020B0604030504040204" pitchFamily="34" charset="0"/>
                </a:defRPr>
              </a:lvl1pPr>
              <a:lvl2pPr marL="742950" indent="-285750">
                <a:spcBef>
                  <a:spcPct val="20000"/>
                </a:spcBef>
                <a:spcAft>
                  <a:spcPct val="20000"/>
                </a:spcAft>
                <a:buClr>
                  <a:srgbClr val="F49100"/>
                </a:buClr>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spcAft>
                  <a:spcPct val="20000"/>
                </a:spcAft>
                <a:buClr>
                  <a:srgbClr val="F49100"/>
                </a:buClr>
                <a:buChar char="•"/>
                <a:defRPr sz="2400">
                  <a:solidFill>
                    <a:schemeClr val="tx1"/>
                  </a:solidFill>
                  <a:latin typeface="Verdana" panose="020B0604030504040204" pitchFamily="34" charset="0"/>
                </a:defRPr>
              </a:lvl3pPr>
              <a:lvl4pPr marL="1600200" indent="-228600">
                <a:spcBef>
                  <a:spcPct val="20000"/>
                </a:spcBef>
                <a:spcAft>
                  <a:spcPct val="20000"/>
                </a:spcAft>
                <a:buClr>
                  <a:srgbClr val="F49100"/>
                </a:buClr>
                <a:buFont typeface="Times New Roman" panose="02020603050405020304" pitchFamily="18" charset="0"/>
                <a:buChar char="–"/>
                <a:defRPr sz="2000">
                  <a:solidFill>
                    <a:schemeClr val="tx1"/>
                  </a:solidFill>
                  <a:latin typeface="Verdana" panose="020B0604030504040204" pitchFamily="34" charset="0"/>
                </a:defRPr>
              </a:lvl4pPr>
              <a:lvl5pPr marL="2057400" indent="-22860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5pPr>
              <a:lvl6pPr marL="25146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6pPr>
              <a:lvl7pPr marL="29718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7pPr>
              <a:lvl8pPr marL="34290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8pPr>
              <a:lvl9pPr marL="38862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it-IT" sz="1200" b="1" i="0" u="none" strike="noStrike" kern="0" cap="none" spc="0" normalizeH="0" baseline="0" noProof="0" smtClean="0">
                  <a:ln>
                    <a:noFill/>
                  </a:ln>
                  <a:solidFill>
                    <a:srgbClr val="141E80"/>
                  </a:solidFill>
                  <a:effectLst/>
                  <a:uLnTx/>
                  <a:uFillTx/>
                  <a:latin typeface="Verdana" panose="020B0604030504040204" pitchFamily="34" charset="0"/>
                </a:rPr>
                <a:t>–40</a:t>
              </a:r>
            </a:p>
          </p:txBody>
        </p:sp>
        <p:sp>
          <p:nvSpPr>
            <p:cNvPr id="34" name="Rectangle 32"/>
            <p:cNvSpPr>
              <a:spLocks noChangeArrowheads="1"/>
            </p:cNvSpPr>
            <p:nvPr/>
          </p:nvSpPr>
          <p:spPr bwMode="auto">
            <a:xfrm>
              <a:off x="6306245" y="1639888"/>
              <a:ext cx="512961"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spcAft>
                  <a:spcPct val="20000"/>
                </a:spcAft>
                <a:buClr>
                  <a:srgbClr val="F49100"/>
                </a:buClr>
                <a:buFont typeface="Wingdings" panose="05000000000000000000" pitchFamily="2" charset="2"/>
                <a:buChar char="l"/>
                <a:defRPr sz="2400">
                  <a:solidFill>
                    <a:schemeClr val="tx1"/>
                  </a:solidFill>
                  <a:latin typeface="Verdana" panose="020B0604030504040204" pitchFamily="34" charset="0"/>
                </a:defRPr>
              </a:lvl1pPr>
              <a:lvl2pPr marL="742950" indent="-285750">
                <a:spcBef>
                  <a:spcPct val="20000"/>
                </a:spcBef>
                <a:spcAft>
                  <a:spcPct val="20000"/>
                </a:spcAft>
                <a:buClr>
                  <a:srgbClr val="F49100"/>
                </a:buClr>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spcAft>
                  <a:spcPct val="20000"/>
                </a:spcAft>
                <a:buClr>
                  <a:srgbClr val="F49100"/>
                </a:buClr>
                <a:buChar char="•"/>
                <a:defRPr sz="2400">
                  <a:solidFill>
                    <a:schemeClr val="tx1"/>
                  </a:solidFill>
                  <a:latin typeface="Verdana" panose="020B0604030504040204" pitchFamily="34" charset="0"/>
                </a:defRPr>
              </a:lvl3pPr>
              <a:lvl4pPr marL="1600200" indent="-228600">
                <a:spcBef>
                  <a:spcPct val="20000"/>
                </a:spcBef>
                <a:spcAft>
                  <a:spcPct val="20000"/>
                </a:spcAft>
                <a:buClr>
                  <a:srgbClr val="F49100"/>
                </a:buClr>
                <a:buFont typeface="Times New Roman" panose="02020603050405020304" pitchFamily="18" charset="0"/>
                <a:buChar char="–"/>
                <a:defRPr sz="2000">
                  <a:solidFill>
                    <a:schemeClr val="tx1"/>
                  </a:solidFill>
                  <a:latin typeface="Verdana" panose="020B0604030504040204" pitchFamily="34" charset="0"/>
                </a:defRPr>
              </a:lvl4pPr>
              <a:lvl5pPr marL="2057400" indent="-22860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5pPr>
              <a:lvl6pPr marL="25146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6pPr>
              <a:lvl7pPr marL="29718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7pPr>
              <a:lvl8pPr marL="34290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8pPr>
              <a:lvl9pPr marL="38862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it-IT" sz="1200" b="1" i="0" u="none" strike="noStrike" kern="0" cap="none" spc="0" normalizeH="0" baseline="0" noProof="0" smtClean="0">
                  <a:ln>
                    <a:noFill/>
                  </a:ln>
                  <a:solidFill>
                    <a:srgbClr val="141E80"/>
                  </a:solidFill>
                  <a:effectLst/>
                  <a:uLnTx/>
                  <a:uFillTx/>
                  <a:latin typeface="Verdana" panose="020B0604030504040204" pitchFamily="34" charset="0"/>
                </a:rPr>
                <a:t>–50</a:t>
              </a:r>
            </a:p>
          </p:txBody>
        </p:sp>
        <p:sp>
          <p:nvSpPr>
            <p:cNvPr id="35" name="Rectangle 33"/>
            <p:cNvSpPr>
              <a:spLocks noChangeArrowheads="1"/>
            </p:cNvSpPr>
            <p:nvPr/>
          </p:nvSpPr>
          <p:spPr bwMode="auto">
            <a:xfrm>
              <a:off x="7393683" y="1639888"/>
              <a:ext cx="512961"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spcAft>
                  <a:spcPct val="20000"/>
                </a:spcAft>
                <a:buClr>
                  <a:srgbClr val="F49100"/>
                </a:buClr>
                <a:buFont typeface="Wingdings" panose="05000000000000000000" pitchFamily="2" charset="2"/>
                <a:buChar char="l"/>
                <a:defRPr sz="2400">
                  <a:solidFill>
                    <a:schemeClr val="tx1"/>
                  </a:solidFill>
                  <a:latin typeface="Verdana" panose="020B0604030504040204" pitchFamily="34" charset="0"/>
                </a:defRPr>
              </a:lvl1pPr>
              <a:lvl2pPr marL="742950" indent="-285750">
                <a:spcBef>
                  <a:spcPct val="20000"/>
                </a:spcBef>
                <a:spcAft>
                  <a:spcPct val="20000"/>
                </a:spcAft>
                <a:buClr>
                  <a:srgbClr val="F49100"/>
                </a:buClr>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spcAft>
                  <a:spcPct val="20000"/>
                </a:spcAft>
                <a:buClr>
                  <a:srgbClr val="F49100"/>
                </a:buClr>
                <a:buChar char="•"/>
                <a:defRPr sz="2400">
                  <a:solidFill>
                    <a:schemeClr val="tx1"/>
                  </a:solidFill>
                  <a:latin typeface="Verdana" panose="020B0604030504040204" pitchFamily="34" charset="0"/>
                </a:defRPr>
              </a:lvl3pPr>
              <a:lvl4pPr marL="1600200" indent="-228600">
                <a:spcBef>
                  <a:spcPct val="20000"/>
                </a:spcBef>
                <a:spcAft>
                  <a:spcPct val="20000"/>
                </a:spcAft>
                <a:buClr>
                  <a:srgbClr val="F49100"/>
                </a:buClr>
                <a:buFont typeface="Times New Roman" panose="02020603050405020304" pitchFamily="18" charset="0"/>
                <a:buChar char="–"/>
                <a:defRPr sz="2000">
                  <a:solidFill>
                    <a:schemeClr val="tx1"/>
                  </a:solidFill>
                  <a:latin typeface="Verdana" panose="020B0604030504040204" pitchFamily="34" charset="0"/>
                </a:defRPr>
              </a:lvl4pPr>
              <a:lvl5pPr marL="2057400" indent="-22860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5pPr>
              <a:lvl6pPr marL="25146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6pPr>
              <a:lvl7pPr marL="29718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7pPr>
              <a:lvl8pPr marL="34290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8pPr>
              <a:lvl9pPr marL="38862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it-IT" sz="1200" b="1" i="0" u="none" strike="noStrike" kern="0" cap="none" spc="0" normalizeH="0" baseline="0" noProof="0" smtClean="0">
                  <a:ln>
                    <a:noFill/>
                  </a:ln>
                  <a:solidFill>
                    <a:srgbClr val="141E80"/>
                  </a:solidFill>
                  <a:effectLst/>
                  <a:uLnTx/>
                  <a:uFillTx/>
                  <a:latin typeface="Verdana" panose="020B0604030504040204" pitchFamily="34" charset="0"/>
                </a:rPr>
                <a:t>–60</a:t>
              </a:r>
            </a:p>
          </p:txBody>
        </p:sp>
        <p:sp>
          <p:nvSpPr>
            <p:cNvPr id="36" name="Rectangle 34"/>
            <p:cNvSpPr>
              <a:spLocks noChangeArrowheads="1"/>
            </p:cNvSpPr>
            <p:nvPr/>
          </p:nvSpPr>
          <p:spPr bwMode="auto">
            <a:xfrm>
              <a:off x="3011488" y="2292350"/>
              <a:ext cx="1166812"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spcAft>
                  <a:spcPct val="20000"/>
                </a:spcAft>
                <a:buClr>
                  <a:srgbClr val="F49100"/>
                </a:buClr>
                <a:buFont typeface="Wingdings" panose="05000000000000000000" pitchFamily="2" charset="2"/>
                <a:buChar char="l"/>
                <a:defRPr sz="2400">
                  <a:solidFill>
                    <a:schemeClr val="tx1"/>
                  </a:solidFill>
                  <a:latin typeface="Verdana" panose="020B0604030504040204" pitchFamily="34" charset="0"/>
                </a:defRPr>
              </a:lvl1pPr>
              <a:lvl2pPr marL="742950" indent="-285750">
                <a:spcBef>
                  <a:spcPct val="20000"/>
                </a:spcBef>
                <a:spcAft>
                  <a:spcPct val="20000"/>
                </a:spcAft>
                <a:buClr>
                  <a:srgbClr val="F49100"/>
                </a:buClr>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spcAft>
                  <a:spcPct val="20000"/>
                </a:spcAft>
                <a:buClr>
                  <a:srgbClr val="F49100"/>
                </a:buClr>
                <a:buChar char="•"/>
                <a:defRPr sz="2400">
                  <a:solidFill>
                    <a:schemeClr val="tx1"/>
                  </a:solidFill>
                  <a:latin typeface="Verdana" panose="020B0604030504040204" pitchFamily="34" charset="0"/>
                </a:defRPr>
              </a:lvl3pPr>
              <a:lvl4pPr marL="1600200" indent="-228600">
                <a:spcBef>
                  <a:spcPct val="20000"/>
                </a:spcBef>
                <a:spcAft>
                  <a:spcPct val="20000"/>
                </a:spcAft>
                <a:buClr>
                  <a:srgbClr val="F49100"/>
                </a:buClr>
                <a:buFont typeface="Times New Roman" panose="02020603050405020304" pitchFamily="18" charset="0"/>
                <a:buChar char="–"/>
                <a:defRPr sz="2000">
                  <a:solidFill>
                    <a:schemeClr val="tx1"/>
                  </a:solidFill>
                  <a:latin typeface="Verdana" panose="020B0604030504040204" pitchFamily="34" charset="0"/>
                </a:defRPr>
              </a:lvl4pPr>
              <a:lvl5pPr marL="2057400" indent="-22860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5pPr>
              <a:lvl6pPr marL="25146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6pPr>
              <a:lvl7pPr marL="29718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7pPr>
              <a:lvl8pPr marL="34290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8pPr>
              <a:lvl9pPr marL="38862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it-IT" sz="1200" b="1" i="0" u="none" strike="noStrike" kern="0" cap="none" spc="0" normalizeH="0" baseline="0" noProof="0" smtClean="0">
                  <a:ln>
                    <a:noFill/>
                  </a:ln>
                  <a:solidFill>
                    <a:srgbClr val="FFFFFF"/>
                  </a:solidFill>
                  <a:effectLst/>
                  <a:uLnTx/>
                  <a:uFillTx/>
                  <a:latin typeface="Verdana" panose="020B0604030504040204" pitchFamily="34" charset="0"/>
                </a:rPr>
                <a:t>10</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it-IT" sz="1200" b="1" i="0" u="none" strike="noStrike" kern="0" cap="none" spc="0" normalizeH="0" baseline="0" noProof="0" smtClean="0">
                  <a:ln>
                    <a:noFill/>
                  </a:ln>
                  <a:solidFill>
                    <a:srgbClr val="FFFFFF"/>
                  </a:solidFill>
                  <a:effectLst/>
                  <a:uLnTx/>
                  <a:uFillTx/>
                  <a:latin typeface="Verdana" panose="020B0604030504040204" pitchFamily="34" charset="0"/>
                </a:rPr>
                <a:t>mg</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it-IT" sz="1200" b="1" i="0" u="none" strike="noStrike" kern="0" cap="none" spc="0" normalizeH="0" baseline="0" noProof="0" smtClean="0">
                  <a:ln>
                    <a:noFill/>
                  </a:ln>
                  <a:solidFill>
                    <a:srgbClr val="FFFFFF"/>
                  </a:solidFill>
                  <a:effectLst/>
                  <a:uLnTx/>
                  <a:uFillTx/>
                  <a:latin typeface="Verdana" panose="020B0604030504040204" pitchFamily="34" charset="0"/>
                </a:rPr>
                <a:t>*</a:t>
              </a:r>
            </a:p>
          </p:txBody>
        </p:sp>
        <p:sp>
          <p:nvSpPr>
            <p:cNvPr id="37" name="Line 35"/>
            <p:cNvSpPr>
              <a:spLocks noChangeShapeType="1"/>
            </p:cNvSpPr>
            <p:nvPr/>
          </p:nvSpPr>
          <p:spPr bwMode="auto">
            <a:xfrm flipH="1" flipV="1">
              <a:off x="1711325" y="1847850"/>
              <a:ext cx="1588" cy="7778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it-IT" sz="3600" b="0" i="0" u="none" strike="noStrike" kern="0" cap="none" spc="0" normalizeH="0" baseline="0" noProof="0" smtClean="0">
                <a:ln>
                  <a:noFill/>
                </a:ln>
                <a:solidFill>
                  <a:srgbClr val="141E80"/>
                </a:solidFill>
                <a:effectLst/>
                <a:uLnTx/>
                <a:uFillTx/>
                <a:latin typeface="Times New Roman" panose="02020603050405020304" pitchFamily="18" charset="0"/>
              </a:endParaRPr>
            </a:p>
          </p:txBody>
        </p:sp>
        <p:sp>
          <p:nvSpPr>
            <p:cNvPr id="38" name="Line 36"/>
            <p:cNvSpPr>
              <a:spLocks noChangeShapeType="1"/>
            </p:cNvSpPr>
            <p:nvPr/>
          </p:nvSpPr>
          <p:spPr bwMode="auto">
            <a:xfrm flipV="1">
              <a:off x="2787650" y="1844675"/>
              <a:ext cx="0" cy="9683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it-IT" sz="3600" b="0" i="0" u="none" strike="noStrike" kern="0" cap="none" spc="0" normalizeH="0" baseline="0" noProof="0" smtClean="0">
                <a:ln>
                  <a:noFill/>
                </a:ln>
                <a:solidFill>
                  <a:srgbClr val="141E80"/>
                </a:solidFill>
                <a:effectLst/>
                <a:uLnTx/>
                <a:uFillTx/>
                <a:latin typeface="Times New Roman" panose="02020603050405020304" pitchFamily="18" charset="0"/>
              </a:endParaRPr>
            </a:p>
          </p:txBody>
        </p:sp>
        <p:sp>
          <p:nvSpPr>
            <p:cNvPr id="39" name="Line 37"/>
            <p:cNvSpPr>
              <a:spLocks noChangeShapeType="1"/>
            </p:cNvSpPr>
            <p:nvPr/>
          </p:nvSpPr>
          <p:spPr bwMode="auto">
            <a:xfrm flipV="1">
              <a:off x="3867150" y="1847850"/>
              <a:ext cx="0" cy="9683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it-IT" sz="3600" b="0" i="0" u="none" strike="noStrike" kern="0" cap="none" spc="0" normalizeH="0" baseline="0" noProof="0" smtClean="0">
                <a:ln>
                  <a:noFill/>
                </a:ln>
                <a:solidFill>
                  <a:srgbClr val="141E80"/>
                </a:solidFill>
                <a:effectLst/>
                <a:uLnTx/>
                <a:uFillTx/>
                <a:latin typeface="Times New Roman" panose="02020603050405020304" pitchFamily="18" charset="0"/>
              </a:endParaRPr>
            </a:p>
          </p:txBody>
        </p:sp>
        <p:sp>
          <p:nvSpPr>
            <p:cNvPr id="40" name="Line 38"/>
            <p:cNvSpPr>
              <a:spLocks noChangeShapeType="1"/>
            </p:cNvSpPr>
            <p:nvPr/>
          </p:nvSpPr>
          <p:spPr bwMode="auto">
            <a:xfrm flipV="1">
              <a:off x="4957763" y="1847850"/>
              <a:ext cx="0" cy="9683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it-IT" sz="3600" b="0" i="0" u="none" strike="noStrike" kern="0" cap="none" spc="0" normalizeH="0" baseline="0" noProof="0" smtClean="0">
                <a:ln>
                  <a:noFill/>
                </a:ln>
                <a:solidFill>
                  <a:srgbClr val="141E80"/>
                </a:solidFill>
                <a:effectLst/>
                <a:uLnTx/>
                <a:uFillTx/>
                <a:latin typeface="Times New Roman" panose="02020603050405020304" pitchFamily="18" charset="0"/>
              </a:endParaRPr>
            </a:p>
          </p:txBody>
        </p:sp>
        <p:sp>
          <p:nvSpPr>
            <p:cNvPr id="41" name="Line 39"/>
            <p:cNvSpPr>
              <a:spLocks noChangeShapeType="1"/>
            </p:cNvSpPr>
            <p:nvPr/>
          </p:nvSpPr>
          <p:spPr bwMode="auto">
            <a:xfrm flipV="1">
              <a:off x="6049963" y="1847850"/>
              <a:ext cx="0" cy="9683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it-IT" sz="3600" b="0" i="0" u="none" strike="noStrike" kern="0" cap="none" spc="0" normalizeH="0" baseline="0" noProof="0" smtClean="0">
                <a:ln>
                  <a:noFill/>
                </a:ln>
                <a:solidFill>
                  <a:srgbClr val="141E80"/>
                </a:solidFill>
                <a:effectLst/>
                <a:uLnTx/>
                <a:uFillTx/>
                <a:latin typeface="Times New Roman" panose="02020603050405020304" pitchFamily="18" charset="0"/>
              </a:endParaRPr>
            </a:p>
          </p:txBody>
        </p:sp>
        <p:sp>
          <p:nvSpPr>
            <p:cNvPr id="42" name="Line 40"/>
            <p:cNvSpPr>
              <a:spLocks noChangeShapeType="1"/>
            </p:cNvSpPr>
            <p:nvPr/>
          </p:nvSpPr>
          <p:spPr bwMode="auto">
            <a:xfrm flipV="1">
              <a:off x="7119938" y="1847850"/>
              <a:ext cx="0" cy="9683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it-IT" sz="3600" b="0" i="0" u="none" strike="noStrike" kern="0" cap="none" spc="0" normalizeH="0" baseline="0" noProof="0" smtClean="0">
                <a:ln>
                  <a:noFill/>
                </a:ln>
                <a:solidFill>
                  <a:srgbClr val="141E80"/>
                </a:solidFill>
                <a:effectLst/>
                <a:uLnTx/>
                <a:uFillTx/>
                <a:latin typeface="Times New Roman" panose="02020603050405020304" pitchFamily="18" charset="0"/>
              </a:endParaRPr>
            </a:p>
          </p:txBody>
        </p:sp>
        <p:sp>
          <p:nvSpPr>
            <p:cNvPr id="43" name="Rectangle 41"/>
            <p:cNvSpPr>
              <a:spLocks noChangeArrowheads="1"/>
            </p:cNvSpPr>
            <p:nvPr/>
          </p:nvSpPr>
          <p:spPr bwMode="auto">
            <a:xfrm>
              <a:off x="1472835" y="1639888"/>
              <a:ext cx="403957"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spcAft>
                  <a:spcPct val="20000"/>
                </a:spcAft>
                <a:buClr>
                  <a:srgbClr val="F49100"/>
                </a:buClr>
                <a:buFont typeface="Wingdings" panose="05000000000000000000" pitchFamily="2" charset="2"/>
                <a:buChar char="l"/>
                <a:defRPr sz="2400">
                  <a:solidFill>
                    <a:schemeClr val="tx1"/>
                  </a:solidFill>
                  <a:latin typeface="Verdana" panose="020B0604030504040204" pitchFamily="34" charset="0"/>
                </a:defRPr>
              </a:lvl1pPr>
              <a:lvl2pPr marL="742950" indent="-285750">
                <a:spcBef>
                  <a:spcPct val="20000"/>
                </a:spcBef>
                <a:spcAft>
                  <a:spcPct val="20000"/>
                </a:spcAft>
                <a:buClr>
                  <a:srgbClr val="F49100"/>
                </a:buClr>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spcAft>
                  <a:spcPct val="20000"/>
                </a:spcAft>
                <a:buClr>
                  <a:srgbClr val="F49100"/>
                </a:buClr>
                <a:buChar char="•"/>
                <a:defRPr sz="2400">
                  <a:solidFill>
                    <a:schemeClr val="tx1"/>
                  </a:solidFill>
                  <a:latin typeface="Verdana" panose="020B0604030504040204" pitchFamily="34" charset="0"/>
                </a:defRPr>
              </a:lvl3pPr>
              <a:lvl4pPr marL="1600200" indent="-228600">
                <a:spcBef>
                  <a:spcPct val="20000"/>
                </a:spcBef>
                <a:spcAft>
                  <a:spcPct val="20000"/>
                </a:spcAft>
                <a:buClr>
                  <a:srgbClr val="F49100"/>
                </a:buClr>
                <a:buFont typeface="Times New Roman" panose="02020603050405020304" pitchFamily="18" charset="0"/>
                <a:buChar char="–"/>
                <a:defRPr sz="2000">
                  <a:solidFill>
                    <a:schemeClr val="tx1"/>
                  </a:solidFill>
                  <a:latin typeface="Verdana" panose="020B0604030504040204" pitchFamily="34" charset="0"/>
                </a:defRPr>
              </a:lvl4pPr>
              <a:lvl5pPr marL="2057400" indent="-22860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5pPr>
              <a:lvl6pPr marL="25146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6pPr>
              <a:lvl7pPr marL="29718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7pPr>
              <a:lvl8pPr marL="34290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8pPr>
              <a:lvl9pPr marL="38862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it-IT" sz="1200" b="1" i="0" u="none" strike="noStrike" kern="0" cap="none" spc="0" normalizeH="0" baseline="0" noProof="0" smtClean="0">
                  <a:ln>
                    <a:noFill/>
                  </a:ln>
                  <a:solidFill>
                    <a:srgbClr val="141E80"/>
                  </a:solidFill>
                  <a:effectLst/>
                  <a:uLnTx/>
                  <a:uFillTx/>
                  <a:latin typeface="Verdana" panose="020B0604030504040204" pitchFamily="34" charset="0"/>
                </a:rPr>
                <a:t>–5</a:t>
              </a:r>
            </a:p>
          </p:txBody>
        </p:sp>
        <p:sp>
          <p:nvSpPr>
            <p:cNvPr id="44" name="Rectangle 42"/>
            <p:cNvSpPr>
              <a:spLocks noChangeArrowheads="1"/>
            </p:cNvSpPr>
            <p:nvPr/>
          </p:nvSpPr>
          <p:spPr bwMode="auto">
            <a:xfrm>
              <a:off x="2496245" y="1639888"/>
              <a:ext cx="512961"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spcAft>
                  <a:spcPct val="20000"/>
                </a:spcAft>
                <a:buClr>
                  <a:srgbClr val="F49100"/>
                </a:buClr>
                <a:buFont typeface="Wingdings" panose="05000000000000000000" pitchFamily="2" charset="2"/>
                <a:buChar char="l"/>
                <a:defRPr sz="2400">
                  <a:solidFill>
                    <a:schemeClr val="tx1"/>
                  </a:solidFill>
                  <a:latin typeface="Verdana" panose="020B0604030504040204" pitchFamily="34" charset="0"/>
                </a:defRPr>
              </a:lvl1pPr>
              <a:lvl2pPr marL="742950" indent="-285750">
                <a:spcBef>
                  <a:spcPct val="20000"/>
                </a:spcBef>
                <a:spcAft>
                  <a:spcPct val="20000"/>
                </a:spcAft>
                <a:buClr>
                  <a:srgbClr val="F49100"/>
                </a:buClr>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spcAft>
                  <a:spcPct val="20000"/>
                </a:spcAft>
                <a:buClr>
                  <a:srgbClr val="F49100"/>
                </a:buClr>
                <a:buChar char="•"/>
                <a:defRPr sz="2400">
                  <a:solidFill>
                    <a:schemeClr val="tx1"/>
                  </a:solidFill>
                  <a:latin typeface="Verdana" panose="020B0604030504040204" pitchFamily="34" charset="0"/>
                </a:defRPr>
              </a:lvl3pPr>
              <a:lvl4pPr marL="1600200" indent="-228600">
                <a:spcBef>
                  <a:spcPct val="20000"/>
                </a:spcBef>
                <a:spcAft>
                  <a:spcPct val="20000"/>
                </a:spcAft>
                <a:buClr>
                  <a:srgbClr val="F49100"/>
                </a:buClr>
                <a:buFont typeface="Times New Roman" panose="02020603050405020304" pitchFamily="18" charset="0"/>
                <a:buChar char="–"/>
                <a:defRPr sz="2000">
                  <a:solidFill>
                    <a:schemeClr val="tx1"/>
                  </a:solidFill>
                  <a:latin typeface="Verdana" panose="020B0604030504040204" pitchFamily="34" charset="0"/>
                </a:defRPr>
              </a:lvl4pPr>
              <a:lvl5pPr marL="2057400" indent="-22860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5pPr>
              <a:lvl6pPr marL="25146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6pPr>
              <a:lvl7pPr marL="29718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7pPr>
              <a:lvl8pPr marL="34290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8pPr>
              <a:lvl9pPr marL="38862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it-IT" sz="1200" b="1" i="0" u="none" strike="noStrike" kern="0" cap="none" spc="0" normalizeH="0" baseline="0" noProof="0" smtClean="0">
                  <a:ln>
                    <a:noFill/>
                  </a:ln>
                  <a:solidFill>
                    <a:srgbClr val="141E80"/>
                  </a:solidFill>
                  <a:effectLst/>
                  <a:uLnTx/>
                  <a:uFillTx/>
                  <a:latin typeface="Verdana" panose="020B0604030504040204" pitchFamily="34" charset="0"/>
                </a:rPr>
                <a:t>–15</a:t>
              </a:r>
            </a:p>
          </p:txBody>
        </p:sp>
        <p:sp>
          <p:nvSpPr>
            <p:cNvPr id="45" name="Rectangle 43"/>
            <p:cNvSpPr>
              <a:spLocks noChangeArrowheads="1"/>
            </p:cNvSpPr>
            <p:nvPr/>
          </p:nvSpPr>
          <p:spPr bwMode="auto">
            <a:xfrm>
              <a:off x="3566220" y="1639888"/>
              <a:ext cx="512961"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spcAft>
                  <a:spcPct val="20000"/>
                </a:spcAft>
                <a:buClr>
                  <a:srgbClr val="F49100"/>
                </a:buClr>
                <a:buFont typeface="Wingdings" panose="05000000000000000000" pitchFamily="2" charset="2"/>
                <a:buChar char="l"/>
                <a:defRPr sz="2400">
                  <a:solidFill>
                    <a:schemeClr val="tx1"/>
                  </a:solidFill>
                  <a:latin typeface="Verdana" panose="020B0604030504040204" pitchFamily="34" charset="0"/>
                </a:defRPr>
              </a:lvl1pPr>
              <a:lvl2pPr marL="742950" indent="-285750">
                <a:spcBef>
                  <a:spcPct val="20000"/>
                </a:spcBef>
                <a:spcAft>
                  <a:spcPct val="20000"/>
                </a:spcAft>
                <a:buClr>
                  <a:srgbClr val="F49100"/>
                </a:buClr>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spcAft>
                  <a:spcPct val="20000"/>
                </a:spcAft>
                <a:buClr>
                  <a:srgbClr val="F49100"/>
                </a:buClr>
                <a:buChar char="•"/>
                <a:defRPr sz="2400">
                  <a:solidFill>
                    <a:schemeClr val="tx1"/>
                  </a:solidFill>
                  <a:latin typeface="Verdana" panose="020B0604030504040204" pitchFamily="34" charset="0"/>
                </a:defRPr>
              </a:lvl3pPr>
              <a:lvl4pPr marL="1600200" indent="-228600">
                <a:spcBef>
                  <a:spcPct val="20000"/>
                </a:spcBef>
                <a:spcAft>
                  <a:spcPct val="20000"/>
                </a:spcAft>
                <a:buClr>
                  <a:srgbClr val="F49100"/>
                </a:buClr>
                <a:buFont typeface="Times New Roman" panose="02020603050405020304" pitchFamily="18" charset="0"/>
                <a:buChar char="–"/>
                <a:defRPr sz="2000">
                  <a:solidFill>
                    <a:schemeClr val="tx1"/>
                  </a:solidFill>
                  <a:latin typeface="Verdana" panose="020B0604030504040204" pitchFamily="34" charset="0"/>
                </a:defRPr>
              </a:lvl4pPr>
              <a:lvl5pPr marL="2057400" indent="-22860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5pPr>
              <a:lvl6pPr marL="25146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6pPr>
              <a:lvl7pPr marL="29718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7pPr>
              <a:lvl8pPr marL="34290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8pPr>
              <a:lvl9pPr marL="38862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it-IT" sz="1200" b="1" i="0" u="none" strike="noStrike" kern="0" cap="none" spc="0" normalizeH="0" baseline="0" noProof="0" smtClean="0">
                  <a:ln>
                    <a:noFill/>
                  </a:ln>
                  <a:solidFill>
                    <a:srgbClr val="141E80"/>
                  </a:solidFill>
                  <a:effectLst/>
                  <a:uLnTx/>
                  <a:uFillTx/>
                  <a:latin typeface="Verdana" panose="020B0604030504040204" pitchFamily="34" charset="0"/>
                </a:rPr>
                <a:t>–25</a:t>
              </a:r>
            </a:p>
          </p:txBody>
        </p:sp>
        <p:sp>
          <p:nvSpPr>
            <p:cNvPr id="46" name="Rectangle 44"/>
            <p:cNvSpPr>
              <a:spLocks noChangeArrowheads="1"/>
            </p:cNvSpPr>
            <p:nvPr/>
          </p:nvSpPr>
          <p:spPr bwMode="auto">
            <a:xfrm>
              <a:off x="4667945" y="1639888"/>
              <a:ext cx="512961"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spcAft>
                  <a:spcPct val="20000"/>
                </a:spcAft>
                <a:buClr>
                  <a:srgbClr val="F49100"/>
                </a:buClr>
                <a:buFont typeface="Wingdings" panose="05000000000000000000" pitchFamily="2" charset="2"/>
                <a:buChar char="l"/>
                <a:defRPr sz="2400">
                  <a:solidFill>
                    <a:schemeClr val="tx1"/>
                  </a:solidFill>
                  <a:latin typeface="Verdana" panose="020B0604030504040204" pitchFamily="34" charset="0"/>
                </a:defRPr>
              </a:lvl1pPr>
              <a:lvl2pPr marL="742950" indent="-285750">
                <a:spcBef>
                  <a:spcPct val="20000"/>
                </a:spcBef>
                <a:spcAft>
                  <a:spcPct val="20000"/>
                </a:spcAft>
                <a:buClr>
                  <a:srgbClr val="F49100"/>
                </a:buClr>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spcAft>
                  <a:spcPct val="20000"/>
                </a:spcAft>
                <a:buClr>
                  <a:srgbClr val="F49100"/>
                </a:buClr>
                <a:buChar char="•"/>
                <a:defRPr sz="2400">
                  <a:solidFill>
                    <a:schemeClr val="tx1"/>
                  </a:solidFill>
                  <a:latin typeface="Verdana" panose="020B0604030504040204" pitchFamily="34" charset="0"/>
                </a:defRPr>
              </a:lvl3pPr>
              <a:lvl4pPr marL="1600200" indent="-228600">
                <a:spcBef>
                  <a:spcPct val="20000"/>
                </a:spcBef>
                <a:spcAft>
                  <a:spcPct val="20000"/>
                </a:spcAft>
                <a:buClr>
                  <a:srgbClr val="F49100"/>
                </a:buClr>
                <a:buFont typeface="Times New Roman" panose="02020603050405020304" pitchFamily="18" charset="0"/>
                <a:buChar char="–"/>
                <a:defRPr sz="2000">
                  <a:solidFill>
                    <a:schemeClr val="tx1"/>
                  </a:solidFill>
                  <a:latin typeface="Verdana" panose="020B0604030504040204" pitchFamily="34" charset="0"/>
                </a:defRPr>
              </a:lvl4pPr>
              <a:lvl5pPr marL="2057400" indent="-22860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5pPr>
              <a:lvl6pPr marL="25146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6pPr>
              <a:lvl7pPr marL="29718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7pPr>
              <a:lvl8pPr marL="34290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8pPr>
              <a:lvl9pPr marL="38862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it-IT" sz="1200" b="1" i="0" u="none" strike="noStrike" kern="0" cap="none" spc="0" normalizeH="0" baseline="0" noProof="0" dirty="0" smtClean="0">
                  <a:ln>
                    <a:noFill/>
                  </a:ln>
                  <a:solidFill>
                    <a:srgbClr val="141E80"/>
                  </a:solidFill>
                  <a:effectLst/>
                  <a:uLnTx/>
                  <a:uFillTx/>
                  <a:latin typeface="Verdana" panose="020B0604030504040204" pitchFamily="34" charset="0"/>
                </a:rPr>
                <a:t>–35</a:t>
              </a:r>
            </a:p>
          </p:txBody>
        </p:sp>
        <p:sp>
          <p:nvSpPr>
            <p:cNvPr id="47" name="Rectangle 45"/>
            <p:cNvSpPr>
              <a:spLocks noChangeArrowheads="1"/>
            </p:cNvSpPr>
            <p:nvPr/>
          </p:nvSpPr>
          <p:spPr bwMode="auto">
            <a:xfrm>
              <a:off x="5742683" y="1639888"/>
              <a:ext cx="512961"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spcAft>
                  <a:spcPct val="20000"/>
                </a:spcAft>
                <a:buClr>
                  <a:srgbClr val="F49100"/>
                </a:buClr>
                <a:buFont typeface="Wingdings" panose="05000000000000000000" pitchFamily="2" charset="2"/>
                <a:buChar char="l"/>
                <a:defRPr sz="2400">
                  <a:solidFill>
                    <a:schemeClr val="tx1"/>
                  </a:solidFill>
                  <a:latin typeface="Verdana" panose="020B0604030504040204" pitchFamily="34" charset="0"/>
                </a:defRPr>
              </a:lvl1pPr>
              <a:lvl2pPr marL="742950" indent="-285750">
                <a:spcBef>
                  <a:spcPct val="20000"/>
                </a:spcBef>
                <a:spcAft>
                  <a:spcPct val="20000"/>
                </a:spcAft>
                <a:buClr>
                  <a:srgbClr val="F49100"/>
                </a:buClr>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spcAft>
                  <a:spcPct val="20000"/>
                </a:spcAft>
                <a:buClr>
                  <a:srgbClr val="F49100"/>
                </a:buClr>
                <a:buChar char="•"/>
                <a:defRPr sz="2400">
                  <a:solidFill>
                    <a:schemeClr val="tx1"/>
                  </a:solidFill>
                  <a:latin typeface="Verdana" panose="020B0604030504040204" pitchFamily="34" charset="0"/>
                </a:defRPr>
              </a:lvl3pPr>
              <a:lvl4pPr marL="1600200" indent="-228600">
                <a:spcBef>
                  <a:spcPct val="20000"/>
                </a:spcBef>
                <a:spcAft>
                  <a:spcPct val="20000"/>
                </a:spcAft>
                <a:buClr>
                  <a:srgbClr val="F49100"/>
                </a:buClr>
                <a:buFont typeface="Times New Roman" panose="02020603050405020304" pitchFamily="18" charset="0"/>
                <a:buChar char="–"/>
                <a:defRPr sz="2000">
                  <a:solidFill>
                    <a:schemeClr val="tx1"/>
                  </a:solidFill>
                  <a:latin typeface="Verdana" panose="020B0604030504040204" pitchFamily="34" charset="0"/>
                </a:defRPr>
              </a:lvl4pPr>
              <a:lvl5pPr marL="2057400" indent="-22860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5pPr>
              <a:lvl6pPr marL="25146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6pPr>
              <a:lvl7pPr marL="29718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7pPr>
              <a:lvl8pPr marL="34290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8pPr>
              <a:lvl9pPr marL="38862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it-IT" sz="1200" b="1" i="0" u="none" strike="noStrike" kern="0" cap="none" spc="0" normalizeH="0" baseline="0" noProof="0" smtClean="0">
                  <a:ln>
                    <a:noFill/>
                  </a:ln>
                  <a:solidFill>
                    <a:srgbClr val="141E80"/>
                  </a:solidFill>
                  <a:effectLst/>
                  <a:uLnTx/>
                  <a:uFillTx/>
                  <a:latin typeface="Verdana" panose="020B0604030504040204" pitchFamily="34" charset="0"/>
                </a:rPr>
                <a:t>–45</a:t>
              </a:r>
            </a:p>
          </p:txBody>
        </p:sp>
        <p:sp>
          <p:nvSpPr>
            <p:cNvPr id="48" name="Rectangle 46"/>
            <p:cNvSpPr>
              <a:spLocks noChangeArrowheads="1"/>
            </p:cNvSpPr>
            <p:nvPr/>
          </p:nvSpPr>
          <p:spPr bwMode="auto">
            <a:xfrm>
              <a:off x="6830120" y="1639888"/>
              <a:ext cx="512961"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spcAft>
                  <a:spcPct val="20000"/>
                </a:spcAft>
                <a:buClr>
                  <a:srgbClr val="F49100"/>
                </a:buClr>
                <a:buFont typeface="Wingdings" panose="05000000000000000000" pitchFamily="2" charset="2"/>
                <a:buChar char="l"/>
                <a:defRPr sz="2400">
                  <a:solidFill>
                    <a:schemeClr val="tx1"/>
                  </a:solidFill>
                  <a:latin typeface="Verdana" panose="020B0604030504040204" pitchFamily="34" charset="0"/>
                </a:defRPr>
              </a:lvl1pPr>
              <a:lvl2pPr marL="742950" indent="-285750">
                <a:spcBef>
                  <a:spcPct val="20000"/>
                </a:spcBef>
                <a:spcAft>
                  <a:spcPct val="20000"/>
                </a:spcAft>
                <a:buClr>
                  <a:srgbClr val="F49100"/>
                </a:buClr>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spcAft>
                  <a:spcPct val="20000"/>
                </a:spcAft>
                <a:buClr>
                  <a:srgbClr val="F49100"/>
                </a:buClr>
                <a:buChar char="•"/>
                <a:defRPr sz="2400">
                  <a:solidFill>
                    <a:schemeClr val="tx1"/>
                  </a:solidFill>
                  <a:latin typeface="Verdana" panose="020B0604030504040204" pitchFamily="34" charset="0"/>
                </a:defRPr>
              </a:lvl3pPr>
              <a:lvl4pPr marL="1600200" indent="-228600">
                <a:spcBef>
                  <a:spcPct val="20000"/>
                </a:spcBef>
                <a:spcAft>
                  <a:spcPct val="20000"/>
                </a:spcAft>
                <a:buClr>
                  <a:srgbClr val="F49100"/>
                </a:buClr>
                <a:buFont typeface="Times New Roman" panose="02020603050405020304" pitchFamily="18" charset="0"/>
                <a:buChar char="–"/>
                <a:defRPr sz="2000">
                  <a:solidFill>
                    <a:schemeClr val="tx1"/>
                  </a:solidFill>
                  <a:latin typeface="Verdana" panose="020B0604030504040204" pitchFamily="34" charset="0"/>
                </a:defRPr>
              </a:lvl4pPr>
              <a:lvl5pPr marL="2057400" indent="-22860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5pPr>
              <a:lvl6pPr marL="25146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6pPr>
              <a:lvl7pPr marL="29718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7pPr>
              <a:lvl8pPr marL="34290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8pPr>
              <a:lvl9pPr marL="38862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it-IT" sz="1200" b="1" i="0" u="none" strike="noStrike" kern="0" cap="none" spc="0" normalizeH="0" baseline="0" noProof="0" smtClean="0">
                  <a:ln>
                    <a:noFill/>
                  </a:ln>
                  <a:solidFill>
                    <a:srgbClr val="141E80"/>
                  </a:solidFill>
                  <a:effectLst/>
                  <a:uLnTx/>
                  <a:uFillTx/>
                  <a:latin typeface="Verdana" panose="020B0604030504040204" pitchFamily="34" charset="0"/>
                </a:rPr>
                <a:t>–55</a:t>
              </a:r>
            </a:p>
          </p:txBody>
        </p:sp>
        <p:sp>
          <p:nvSpPr>
            <p:cNvPr id="49" name="Rectangle 47"/>
            <p:cNvSpPr>
              <a:spLocks noChangeArrowheads="1"/>
            </p:cNvSpPr>
            <p:nvPr/>
          </p:nvSpPr>
          <p:spPr bwMode="auto">
            <a:xfrm>
              <a:off x="6170613" y="2249488"/>
              <a:ext cx="452437" cy="639762"/>
            </a:xfrm>
            <a:prstGeom prst="rect">
              <a:avLst/>
            </a:prstGeom>
            <a:noFill/>
            <a:ln>
              <a:noFill/>
            </a:ln>
            <a:effectLst/>
            <a:extLst>
              <a:ext uri="{909E8E84-426E-40DD-AFC4-6F175D3DCCD1}">
                <a14:hiddenFill xmlns:a14="http://schemas.microsoft.com/office/drawing/2010/main">
                  <a:solidFill>
                    <a:srgbClr val="EFA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spcAft>
                  <a:spcPct val="20000"/>
                </a:spcAft>
                <a:buClr>
                  <a:srgbClr val="F49100"/>
                </a:buClr>
                <a:buFont typeface="Wingdings" panose="05000000000000000000" pitchFamily="2" charset="2"/>
                <a:buChar char="l"/>
                <a:defRPr sz="2400">
                  <a:solidFill>
                    <a:schemeClr val="tx1"/>
                  </a:solidFill>
                  <a:latin typeface="Verdana" panose="020B0604030504040204" pitchFamily="34" charset="0"/>
                </a:defRPr>
              </a:lvl1pPr>
              <a:lvl2pPr marL="742950" indent="-285750">
                <a:spcBef>
                  <a:spcPct val="20000"/>
                </a:spcBef>
                <a:spcAft>
                  <a:spcPct val="20000"/>
                </a:spcAft>
                <a:buClr>
                  <a:srgbClr val="F49100"/>
                </a:buClr>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spcAft>
                  <a:spcPct val="20000"/>
                </a:spcAft>
                <a:buClr>
                  <a:srgbClr val="F49100"/>
                </a:buClr>
                <a:buChar char="•"/>
                <a:defRPr sz="2400">
                  <a:solidFill>
                    <a:schemeClr val="tx1"/>
                  </a:solidFill>
                  <a:latin typeface="Verdana" panose="020B0604030504040204" pitchFamily="34" charset="0"/>
                </a:defRPr>
              </a:lvl3pPr>
              <a:lvl4pPr marL="1600200" indent="-228600">
                <a:spcBef>
                  <a:spcPct val="20000"/>
                </a:spcBef>
                <a:spcAft>
                  <a:spcPct val="20000"/>
                </a:spcAft>
                <a:buClr>
                  <a:srgbClr val="F49100"/>
                </a:buClr>
                <a:buFont typeface="Times New Roman" panose="02020603050405020304" pitchFamily="18" charset="0"/>
                <a:buChar char="–"/>
                <a:defRPr sz="2000">
                  <a:solidFill>
                    <a:schemeClr val="tx1"/>
                  </a:solidFill>
                  <a:latin typeface="Verdana" panose="020B0604030504040204" pitchFamily="34" charset="0"/>
                </a:defRPr>
              </a:lvl4pPr>
              <a:lvl5pPr marL="2057400" indent="-22860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5pPr>
              <a:lvl6pPr marL="25146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6pPr>
              <a:lvl7pPr marL="29718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7pPr>
              <a:lvl8pPr marL="34290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8pPr>
              <a:lvl9pPr marL="38862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it-IT" sz="1200" b="1" i="0" u="none" strike="noStrike" kern="0" cap="none" spc="0" normalizeH="0" baseline="0" noProof="0" smtClean="0">
                  <a:ln>
                    <a:noFill/>
                  </a:ln>
                  <a:solidFill>
                    <a:srgbClr val="FFFFFF"/>
                  </a:solidFill>
                  <a:effectLst/>
                  <a:uLnTx/>
                  <a:uFillTx/>
                  <a:latin typeface="Verdana" panose="020B0604030504040204" pitchFamily="34" charset="0"/>
                </a:rPr>
                <a:t>20</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it-IT" sz="1200" b="1" i="0" u="none" strike="noStrike" kern="0" cap="none" spc="0" normalizeH="0" baseline="0" noProof="0" smtClean="0">
                  <a:ln>
                    <a:noFill/>
                  </a:ln>
                  <a:solidFill>
                    <a:srgbClr val="FFFFFF"/>
                  </a:solidFill>
                  <a:effectLst/>
                  <a:uLnTx/>
                  <a:uFillTx/>
                  <a:latin typeface="Verdana" panose="020B0604030504040204" pitchFamily="34" charset="0"/>
                </a:rPr>
                <a:t>mg</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it-IT" sz="1200" b="1" i="0" u="none" strike="noStrike" kern="0" cap="none" spc="0" normalizeH="0" baseline="0" noProof="0" smtClean="0">
                  <a:ln>
                    <a:noFill/>
                  </a:ln>
                  <a:solidFill>
                    <a:srgbClr val="FFFFFF"/>
                  </a:solidFill>
                  <a:effectLst/>
                  <a:uLnTx/>
                  <a:uFillTx/>
                  <a:latin typeface="Verdana" panose="020B0604030504040204" pitchFamily="34" charset="0"/>
                  <a:cs typeface="Arial" panose="020B0604020202020204" pitchFamily="34" charset="0"/>
                </a:rPr>
                <a:t>†</a:t>
              </a:r>
            </a:p>
          </p:txBody>
        </p:sp>
        <p:sp>
          <p:nvSpPr>
            <p:cNvPr id="50" name="Rectangle 48"/>
            <p:cNvSpPr>
              <a:spLocks noChangeArrowheads="1"/>
            </p:cNvSpPr>
            <p:nvPr/>
          </p:nvSpPr>
          <p:spPr bwMode="auto">
            <a:xfrm>
              <a:off x="6704013" y="2252663"/>
              <a:ext cx="452437"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spcAft>
                  <a:spcPct val="20000"/>
                </a:spcAft>
                <a:buClr>
                  <a:srgbClr val="F49100"/>
                </a:buClr>
                <a:buFont typeface="Wingdings" panose="05000000000000000000" pitchFamily="2" charset="2"/>
                <a:buChar char="l"/>
                <a:defRPr sz="2400">
                  <a:solidFill>
                    <a:schemeClr val="tx1"/>
                  </a:solidFill>
                  <a:latin typeface="Verdana" panose="020B0604030504040204" pitchFamily="34" charset="0"/>
                </a:defRPr>
              </a:lvl1pPr>
              <a:lvl2pPr marL="742950" indent="-285750">
                <a:spcBef>
                  <a:spcPct val="20000"/>
                </a:spcBef>
                <a:spcAft>
                  <a:spcPct val="20000"/>
                </a:spcAft>
                <a:buClr>
                  <a:srgbClr val="F49100"/>
                </a:buClr>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spcAft>
                  <a:spcPct val="20000"/>
                </a:spcAft>
                <a:buClr>
                  <a:srgbClr val="F49100"/>
                </a:buClr>
                <a:buChar char="•"/>
                <a:defRPr sz="2400">
                  <a:solidFill>
                    <a:schemeClr val="tx1"/>
                  </a:solidFill>
                  <a:latin typeface="Verdana" panose="020B0604030504040204" pitchFamily="34" charset="0"/>
                </a:defRPr>
              </a:lvl3pPr>
              <a:lvl4pPr marL="1600200" indent="-228600">
                <a:spcBef>
                  <a:spcPct val="20000"/>
                </a:spcBef>
                <a:spcAft>
                  <a:spcPct val="20000"/>
                </a:spcAft>
                <a:buClr>
                  <a:srgbClr val="F49100"/>
                </a:buClr>
                <a:buFont typeface="Times New Roman" panose="02020603050405020304" pitchFamily="18" charset="0"/>
                <a:buChar char="–"/>
                <a:defRPr sz="2000">
                  <a:solidFill>
                    <a:schemeClr val="tx1"/>
                  </a:solidFill>
                  <a:latin typeface="Verdana" panose="020B0604030504040204" pitchFamily="34" charset="0"/>
                </a:defRPr>
              </a:lvl4pPr>
              <a:lvl5pPr marL="2057400" indent="-22860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5pPr>
              <a:lvl6pPr marL="25146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6pPr>
              <a:lvl7pPr marL="29718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7pPr>
              <a:lvl8pPr marL="34290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8pPr>
              <a:lvl9pPr marL="38862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it-IT" sz="1200" b="1" i="0" u="none" strike="noStrike" kern="0" cap="none" spc="0" normalizeH="0" baseline="0" noProof="0" smtClean="0">
                  <a:ln>
                    <a:noFill/>
                  </a:ln>
                  <a:solidFill>
                    <a:srgbClr val="FFFFFF"/>
                  </a:solidFill>
                  <a:effectLst/>
                  <a:uLnTx/>
                  <a:uFillTx/>
                  <a:latin typeface="Verdana" panose="020B0604030504040204" pitchFamily="34" charset="0"/>
                </a:rPr>
                <a:t>40</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it-IT" sz="1200" b="1" i="0" u="none" strike="noStrike" kern="0" cap="none" spc="0" normalizeH="0" baseline="0" noProof="0" smtClean="0">
                  <a:ln>
                    <a:noFill/>
                  </a:ln>
                  <a:solidFill>
                    <a:srgbClr val="FFFFFF"/>
                  </a:solidFill>
                  <a:effectLst/>
                  <a:uLnTx/>
                  <a:uFillTx/>
                  <a:latin typeface="Verdana" panose="020B0604030504040204" pitchFamily="34" charset="0"/>
                </a:rPr>
                <a:t>mg</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it-IT" sz="1200" b="0" i="0" u="none" strike="noStrike" kern="0" cap="none" spc="0" normalizeH="0" baseline="0" noProof="0" smtClean="0">
                  <a:ln>
                    <a:noFill/>
                  </a:ln>
                  <a:solidFill>
                    <a:srgbClr val="FFFFFF"/>
                  </a:solidFill>
                  <a:effectLst/>
                  <a:uLnTx/>
                  <a:uFillTx/>
                  <a:latin typeface="Verdana" panose="020B0604030504040204" pitchFamily="34" charset="0"/>
                  <a:cs typeface="Arial" panose="020B0604020202020204" pitchFamily="34" charset="0"/>
                </a:rPr>
                <a:t>‡</a:t>
              </a:r>
            </a:p>
          </p:txBody>
        </p:sp>
        <p:sp>
          <p:nvSpPr>
            <p:cNvPr id="51" name="Rectangle 49"/>
            <p:cNvSpPr>
              <a:spLocks noChangeArrowheads="1"/>
            </p:cNvSpPr>
            <p:nvPr/>
          </p:nvSpPr>
          <p:spPr bwMode="auto">
            <a:xfrm>
              <a:off x="2924175" y="3144838"/>
              <a:ext cx="452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spcAft>
                  <a:spcPct val="20000"/>
                </a:spcAft>
                <a:buClr>
                  <a:srgbClr val="F49100"/>
                </a:buClr>
                <a:buFont typeface="Wingdings" panose="05000000000000000000" pitchFamily="2" charset="2"/>
                <a:buChar char="l"/>
                <a:defRPr sz="2400">
                  <a:solidFill>
                    <a:schemeClr val="tx1"/>
                  </a:solidFill>
                  <a:latin typeface="Verdana" panose="020B0604030504040204" pitchFamily="34" charset="0"/>
                </a:defRPr>
              </a:lvl1pPr>
              <a:lvl2pPr marL="742950" indent="-285750">
                <a:spcBef>
                  <a:spcPct val="20000"/>
                </a:spcBef>
                <a:spcAft>
                  <a:spcPct val="20000"/>
                </a:spcAft>
                <a:buClr>
                  <a:srgbClr val="F49100"/>
                </a:buClr>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spcAft>
                  <a:spcPct val="20000"/>
                </a:spcAft>
                <a:buClr>
                  <a:srgbClr val="F49100"/>
                </a:buClr>
                <a:buChar char="•"/>
                <a:defRPr sz="2400">
                  <a:solidFill>
                    <a:schemeClr val="tx1"/>
                  </a:solidFill>
                  <a:latin typeface="Verdana" panose="020B0604030504040204" pitchFamily="34" charset="0"/>
                </a:defRPr>
              </a:lvl3pPr>
              <a:lvl4pPr marL="1600200" indent="-228600">
                <a:spcBef>
                  <a:spcPct val="20000"/>
                </a:spcBef>
                <a:spcAft>
                  <a:spcPct val="20000"/>
                </a:spcAft>
                <a:buClr>
                  <a:srgbClr val="F49100"/>
                </a:buClr>
                <a:buFont typeface="Times New Roman" panose="02020603050405020304" pitchFamily="18" charset="0"/>
                <a:buChar char="–"/>
                <a:defRPr sz="2000">
                  <a:solidFill>
                    <a:schemeClr val="tx1"/>
                  </a:solidFill>
                  <a:latin typeface="Verdana" panose="020B0604030504040204" pitchFamily="34" charset="0"/>
                </a:defRPr>
              </a:lvl4pPr>
              <a:lvl5pPr marL="2057400" indent="-22860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5pPr>
              <a:lvl6pPr marL="25146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6pPr>
              <a:lvl7pPr marL="29718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7pPr>
              <a:lvl8pPr marL="34290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8pPr>
              <a:lvl9pPr marL="38862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it-IT" sz="1200" b="1" i="0" u="none" strike="noStrike" kern="0" cap="none" spc="0" normalizeH="0" baseline="0" noProof="0" smtClean="0">
                  <a:ln>
                    <a:noFill/>
                  </a:ln>
                  <a:solidFill>
                    <a:srgbClr val="FFFFFF"/>
                  </a:solidFill>
                  <a:effectLst/>
                  <a:uLnTx/>
                  <a:uFillTx/>
                  <a:latin typeface="Verdana" panose="020B0604030504040204" pitchFamily="34" charset="0"/>
                </a:rPr>
                <a:t>10</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it-IT" sz="1200" b="1" i="0" u="none" strike="noStrike" kern="0" cap="none" spc="0" normalizeH="0" baseline="0" noProof="0" smtClean="0">
                  <a:ln>
                    <a:noFill/>
                  </a:ln>
                  <a:solidFill>
                    <a:srgbClr val="FFFFFF"/>
                  </a:solidFill>
                  <a:effectLst/>
                  <a:uLnTx/>
                  <a:uFillTx/>
                  <a:latin typeface="Verdana" panose="020B0604030504040204" pitchFamily="34" charset="0"/>
                </a:rPr>
                <a:t>mg</a:t>
              </a:r>
            </a:p>
          </p:txBody>
        </p:sp>
        <p:sp>
          <p:nvSpPr>
            <p:cNvPr id="52" name="Rectangle 50"/>
            <p:cNvSpPr>
              <a:spLocks noChangeArrowheads="1"/>
            </p:cNvSpPr>
            <p:nvPr/>
          </p:nvSpPr>
          <p:spPr bwMode="auto">
            <a:xfrm>
              <a:off x="5227638" y="3151188"/>
              <a:ext cx="452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spcAft>
                  <a:spcPct val="20000"/>
                </a:spcAft>
                <a:buClr>
                  <a:srgbClr val="F49100"/>
                </a:buClr>
                <a:buFont typeface="Wingdings" panose="05000000000000000000" pitchFamily="2" charset="2"/>
                <a:buChar char="l"/>
                <a:defRPr sz="2400">
                  <a:solidFill>
                    <a:schemeClr val="tx1"/>
                  </a:solidFill>
                  <a:latin typeface="Verdana" panose="020B0604030504040204" pitchFamily="34" charset="0"/>
                </a:defRPr>
              </a:lvl1pPr>
              <a:lvl2pPr marL="742950" indent="-285750">
                <a:spcBef>
                  <a:spcPct val="20000"/>
                </a:spcBef>
                <a:spcAft>
                  <a:spcPct val="20000"/>
                </a:spcAft>
                <a:buClr>
                  <a:srgbClr val="F49100"/>
                </a:buClr>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spcAft>
                  <a:spcPct val="20000"/>
                </a:spcAft>
                <a:buClr>
                  <a:srgbClr val="F49100"/>
                </a:buClr>
                <a:buChar char="•"/>
                <a:defRPr sz="2400">
                  <a:solidFill>
                    <a:schemeClr val="tx1"/>
                  </a:solidFill>
                  <a:latin typeface="Verdana" panose="020B0604030504040204" pitchFamily="34" charset="0"/>
                </a:defRPr>
              </a:lvl3pPr>
              <a:lvl4pPr marL="1600200" indent="-228600">
                <a:spcBef>
                  <a:spcPct val="20000"/>
                </a:spcBef>
                <a:spcAft>
                  <a:spcPct val="20000"/>
                </a:spcAft>
                <a:buClr>
                  <a:srgbClr val="F49100"/>
                </a:buClr>
                <a:buFont typeface="Times New Roman" panose="02020603050405020304" pitchFamily="18" charset="0"/>
                <a:buChar char="–"/>
                <a:defRPr sz="2000">
                  <a:solidFill>
                    <a:schemeClr val="tx1"/>
                  </a:solidFill>
                  <a:latin typeface="Verdana" panose="020B0604030504040204" pitchFamily="34" charset="0"/>
                </a:defRPr>
              </a:lvl4pPr>
              <a:lvl5pPr marL="2057400" indent="-22860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5pPr>
              <a:lvl6pPr marL="25146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6pPr>
              <a:lvl7pPr marL="29718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7pPr>
              <a:lvl8pPr marL="34290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8pPr>
              <a:lvl9pPr marL="38862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it-IT" sz="1200" b="1" i="0" u="none" strike="noStrike" kern="0" cap="none" spc="0" normalizeH="0" baseline="0" noProof="0" smtClean="0">
                  <a:ln>
                    <a:noFill/>
                  </a:ln>
                  <a:solidFill>
                    <a:srgbClr val="FFFFFF"/>
                  </a:solidFill>
                  <a:effectLst/>
                  <a:uLnTx/>
                  <a:uFillTx/>
                  <a:latin typeface="Verdana" panose="020B0604030504040204" pitchFamily="34" charset="0"/>
                </a:rPr>
                <a:t>20</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it-IT" sz="1200" b="1" i="0" u="none" strike="noStrike" kern="0" cap="none" spc="0" normalizeH="0" baseline="0" noProof="0" smtClean="0">
                  <a:ln>
                    <a:noFill/>
                  </a:ln>
                  <a:solidFill>
                    <a:srgbClr val="FFFFFF"/>
                  </a:solidFill>
                  <a:effectLst/>
                  <a:uLnTx/>
                  <a:uFillTx/>
                  <a:latin typeface="Verdana" panose="020B0604030504040204" pitchFamily="34" charset="0"/>
                </a:rPr>
                <a:t>mg</a:t>
              </a:r>
            </a:p>
          </p:txBody>
        </p:sp>
        <p:sp>
          <p:nvSpPr>
            <p:cNvPr id="53" name="Rectangle 51"/>
            <p:cNvSpPr>
              <a:spLocks noChangeArrowheads="1"/>
            </p:cNvSpPr>
            <p:nvPr/>
          </p:nvSpPr>
          <p:spPr bwMode="auto">
            <a:xfrm>
              <a:off x="6248400" y="3151188"/>
              <a:ext cx="504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spcAft>
                  <a:spcPct val="20000"/>
                </a:spcAft>
                <a:buClr>
                  <a:srgbClr val="F49100"/>
                </a:buClr>
                <a:buFont typeface="Wingdings" panose="05000000000000000000" pitchFamily="2" charset="2"/>
                <a:buChar char="l"/>
                <a:defRPr sz="2400">
                  <a:solidFill>
                    <a:schemeClr val="tx1"/>
                  </a:solidFill>
                  <a:latin typeface="Verdana" panose="020B0604030504040204" pitchFamily="34" charset="0"/>
                </a:defRPr>
              </a:lvl1pPr>
              <a:lvl2pPr marL="742950" indent="-285750">
                <a:spcBef>
                  <a:spcPct val="20000"/>
                </a:spcBef>
                <a:spcAft>
                  <a:spcPct val="20000"/>
                </a:spcAft>
                <a:buClr>
                  <a:srgbClr val="F49100"/>
                </a:buClr>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spcAft>
                  <a:spcPct val="20000"/>
                </a:spcAft>
                <a:buClr>
                  <a:srgbClr val="F49100"/>
                </a:buClr>
                <a:buChar char="•"/>
                <a:defRPr sz="2400">
                  <a:solidFill>
                    <a:schemeClr val="tx1"/>
                  </a:solidFill>
                  <a:latin typeface="Verdana" panose="020B0604030504040204" pitchFamily="34" charset="0"/>
                </a:defRPr>
              </a:lvl3pPr>
              <a:lvl4pPr marL="1600200" indent="-228600">
                <a:spcBef>
                  <a:spcPct val="20000"/>
                </a:spcBef>
                <a:spcAft>
                  <a:spcPct val="20000"/>
                </a:spcAft>
                <a:buClr>
                  <a:srgbClr val="F49100"/>
                </a:buClr>
                <a:buFont typeface="Times New Roman" panose="02020603050405020304" pitchFamily="18" charset="0"/>
                <a:buChar char="–"/>
                <a:defRPr sz="2000">
                  <a:solidFill>
                    <a:schemeClr val="tx1"/>
                  </a:solidFill>
                  <a:latin typeface="Verdana" panose="020B0604030504040204" pitchFamily="34" charset="0"/>
                </a:defRPr>
              </a:lvl4pPr>
              <a:lvl5pPr marL="2057400" indent="-22860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5pPr>
              <a:lvl6pPr marL="25146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6pPr>
              <a:lvl7pPr marL="29718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7pPr>
              <a:lvl8pPr marL="34290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8pPr>
              <a:lvl9pPr marL="38862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it-IT" sz="1200" b="1" i="0" u="none" strike="noStrike" kern="0" cap="none" spc="0" normalizeH="0" baseline="0" noProof="0" smtClean="0">
                  <a:ln>
                    <a:noFill/>
                  </a:ln>
                  <a:solidFill>
                    <a:srgbClr val="FFFFFF"/>
                  </a:solidFill>
                  <a:effectLst/>
                  <a:uLnTx/>
                  <a:uFillTx/>
                  <a:latin typeface="Verdana" panose="020B0604030504040204" pitchFamily="34" charset="0"/>
                </a:rPr>
                <a:t> 80</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it-IT" sz="1200" b="1" i="0" u="none" strike="noStrike" kern="0" cap="none" spc="0" normalizeH="0" baseline="0" noProof="0" smtClean="0">
                  <a:ln>
                    <a:noFill/>
                  </a:ln>
                  <a:solidFill>
                    <a:srgbClr val="FFFFFF"/>
                  </a:solidFill>
                  <a:effectLst/>
                  <a:uLnTx/>
                  <a:uFillTx/>
                  <a:latin typeface="Verdana" panose="020B0604030504040204" pitchFamily="34" charset="0"/>
                </a:rPr>
                <a:t> mg</a:t>
              </a:r>
            </a:p>
          </p:txBody>
        </p:sp>
        <p:sp>
          <p:nvSpPr>
            <p:cNvPr id="54" name="Rectangle 52"/>
            <p:cNvSpPr>
              <a:spLocks noChangeArrowheads="1"/>
            </p:cNvSpPr>
            <p:nvPr/>
          </p:nvSpPr>
          <p:spPr bwMode="auto">
            <a:xfrm>
              <a:off x="2430463" y="4046538"/>
              <a:ext cx="452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spcAft>
                  <a:spcPct val="20000"/>
                </a:spcAft>
                <a:buClr>
                  <a:srgbClr val="F49100"/>
                </a:buClr>
                <a:buFont typeface="Wingdings" panose="05000000000000000000" pitchFamily="2" charset="2"/>
                <a:buChar char="l"/>
                <a:defRPr sz="2400">
                  <a:solidFill>
                    <a:schemeClr val="tx1"/>
                  </a:solidFill>
                  <a:latin typeface="Verdana" panose="020B0604030504040204" pitchFamily="34" charset="0"/>
                </a:defRPr>
              </a:lvl1pPr>
              <a:lvl2pPr marL="742950" indent="-285750">
                <a:spcBef>
                  <a:spcPct val="20000"/>
                </a:spcBef>
                <a:spcAft>
                  <a:spcPct val="20000"/>
                </a:spcAft>
                <a:buClr>
                  <a:srgbClr val="F49100"/>
                </a:buClr>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spcAft>
                  <a:spcPct val="20000"/>
                </a:spcAft>
                <a:buClr>
                  <a:srgbClr val="F49100"/>
                </a:buClr>
                <a:buChar char="•"/>
                <a:defRPr sz="2400">
                  <a:solidFill>
                    <a:schemeClr val="tx1"/>
                  </a:solidFill>
                  <a:latin typeface="Verdana" panose="020B0604030504040204" pitchFamily="34" charset="0"/>
                </a:defRPr>
              </a:lvl3pPr>
              <a:lvl4pPr marL="1600200" indent="-228600">
                <a:spcBef>
                  <a:spcPct val="20000"/>
                </a:spcBef>
                <a:spcAft>
                  <a:spcPct val="20000"/>
                </a:spcAft>
                <a:buClr>
                  <a:srgbClr val="F49100"/>
                </a:buClr>
                <a:buFont typeface="Times New Roman" panose="02020603050405020304" pitchFamily="18" charset="0"/>
                <a:buChar char="–"/>
                <a:defRPr sz="2000">
                  <a:solidFill>
                    <a:schemeClr val="tx1"/>
                  </a:solidFill>
                  <a:latin typeface="Verdana" panose="020B0604030504040204" pitchFamily="34" charset="0"/>
                </a:defRPr>
              </a:lvl4pPr>
              <a:lvl5pPr marL="2057400" indent="-22860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5pPr>
              <a:lvl6pPr marL="25146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6pPr>
              <a:lvl7pPr marL="29718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7pPr>
              <a:lvl8pPr marL="34290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8pPr>
              <a:lvl9pPr marL="38862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it-IT" sz="1200" b="1" i="0" u="none" strike="noStrike" kern="0" cap="none" spc="0" normalizeH="0" baseline="0" noProof="0" smtClean="0">
                  <a:ln>
                    <a:noFill/>
                  </a:ln>
                  <a:solidFill>
                    <a:srgbClr val="141E80"/>
                  </a:solidFill>
                  <a:effectLst/>
                  <a:uLnTx/>
                  <a:uFillTx/>
                  <a:latin typeface="Verdana" panose="020B0604030504040204" pitchFamily="34" charset="0"/>
                </a:rPr>
                <a:t>10</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it-IT" sz="1200" b="1" i="0" u="none" strike="noStrike" kern="0" cap="none" spc="0" normalizeH="0" baseline="0" noProof="0" smtClean="0">
                  <a:ln>
                    <a:noFill/>
                  </a:ln>
                  <a:solidFill>
                    <a:srgbClr val="141E80"/>
                  </a:solidFill>
                  <a:effectLst/>
                  <a:uLnTx/>
                  <a:uFillTx/>
                  <a:latin typeface="Verdana" panose="020B0604030504040204" pitchFamily="34" charset="0"/>
                </a:rPr>
                <a:t>mg</a:t>
              </a:r>
            </a:p>
          </p:txBody>
        </p:sp>
        <p:sp>
          <p:nvSpPr>
            <p:cNvPr id="55" name="Rectangle 53"/>
            <p:cNvSpPr>
              <a:spLocks noChangeArrowheads="1"/>
            </p:cNvSpPr>
            <p:nvPr/>
          </p:nvSpPr>
          <p:spPr bwMode="auto">
            <a:xfrm>
              <a:off x="4346575" y="4052888"/>
              <a:ext cx="452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spcAft>
                  <a:spcPct val="20000"/>
                </a:spcAft>
                <a:buClr>
                  <a:srgbClr val="F49100"/>
                </a:buClr>
                <a:buFont typeface="Wingdings" panose="05000000000000000000" pitchFamily="2" charset="2"/>
                <a:buChar char="l"/>
                <a:defRPr sz="2400">
                  <a:solidFill>
                    <a:schemeClr val="tx1"/>
                  </a:solidFill>
                  <a:latin typeface="Verdana" panose="020B0604030504040204" pitchFamily="34" charset="0"/>
                </a:defRPr>
              </a:lvl1pPr>
              <a:lvl2pPr marL="742950" indent="-285750">
                <a:spcBef>
                  <a:spcPct val="20000"/>
                </a:spcBef>
                <a:spcAft>
                  <a:spcPct val="20000"/>
                </a:spcAft>
                <a:buClr>
                  <a:srgbClr val="F49100"/>
                </a:buClr>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spcAft>
                  <a:spcPct val="20000"/>
                </a:spcAft>
                <a:buClr>
                  <a:srgbClr val="F49100"/>
                </a:buClr>
                <a:buChar char="•"/>
                <a:defRPr sz="2400">
                  <a:solidFill>
                    <a:schemeClr val="tx1"/>
                  </a:solidFill>
                  <a:latin typeface="Verdana" panose="020B0604030504040204" pitchFamily="34" charset="0"/>
                </a:defRPr>
              </a:lvl3pPr>
              <a:lvl4pPr marL="1600200" indent="-228600">
                <a:spcBef>
                  <a:spcPct val="20000"/>
                </a:spcBef>
                <a:spcAft>
                  <a:spcPct val="20000"/>
                </a:spcAft>
                <a:buClr>
                  <a:srgbClr val="F49100"/>
                </a:buClr>
                <a:buFont typeface="Times New Roman" panose="02020603050405020304" pitchFamily="18" charset="0"/>
                <a:buChar char="–"/>
                <a:defRPr sz="2000">
                  <a:solidFill>
                    <a:schemeClr val="tx1"/>
                  </a:solidFill>
                  <a:latin typeface="Verdana" panose="020B0604030504040204" pitchFamily="34" charset="0"/>
                </a:defRPr>
              </a:lvl4pPr>
              <a:lvl5pPr marL="2057400" indent="-22860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5pPr>
              <a:lvl6pPr marL="25146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6pPr>
              <a:lvl7pPr marL="29718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7pPr>
              <a:lvl8pPr marL="34290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8pPr>
              <a:lvl9pPr marL="38862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it-IT" sz="1200" b="1" i="0" u="none" strike="noStrike" kern="0" cap="none" spc="0" normalizeH="0" baseline="0" noProof="0" smtClean="0">
                  <a:ln>
                    <a:noFill/>
                  </a:ln>
                  <a:solidFill>
                    <a:srgbClr val="141E80"/>
                  </a:solidFill>
                  <a:effectLst/>
                  <a:uLnTx/>
                  <a:uFillTx/>
                  <a:latin typeface="Verdana" panose="020B0604030504040204" pitchFamily="34" charset="0"/>
                </a:rPr>
                <a:t>20</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it-IT" sz="1200" b="1" i="0" u="none" strike="noStrike" kern="0" cap="none" spc="0" normalizeH="0" baseline="0" noProof="0" smtClean="0">
                  <a:ln>
                    <a:noFill/>
                  </a:ln>
                  <a:solidFill>
                    <a:srgbClr val="141E80"/>
                  </a:solidFill>
                  <a:effectLst/>
                  <a:uLnTx/>
                  <a:uFillTx/>
                  <a:latin typeface="Verdana" panose="020B0604030504040204" pitchFamily="34" charset="0"/>
                </a:rPr>
                <a:t>mg</a:t>
              </a:r>
            </a:p>
          </p:txBody>
        </p:sp>
        <p:sp>
          <p:nvSpPr>
            <p:cNvPr id="56" name="Rectangle 54"/>
            <p:cNvSpPr>
              <a:spLocks noChangeArrowheads="1"/>
            </p:cNvSpPr>
            <p:nvPr/>
          </p:nvSpPr>
          <p:spPr bwMode="auto">
            <a:xfrm>
              <a:off x="4938713" y="4052888"/>
              <a:ext cx="452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spcAft>
                  <a:spcPct val="20000"/>
                </a:spcAft>
                <a:buClr>
                  <a:srgbClr val="F49100"/>
                </a:buClr>
                <a:buFont typeface="Wingdings" panose="05000000000000000000" pitchFamily="2" charset="2"/>
                <a:buChar char="l"/>
                <a:defRPr sz="2400">
                  <a:solidFill>
                    <a:schemeClr val="tx1"/>
                  </a:solidFill>
                  <a:latin typeface="Verdana" panose="020B0604030504040204" pitchFamily="34" charset="0"/>
                </a:defRPr>
              </a:lvl1pPr>
              <a:lvl2pPr marL="742950" indent="-285750">
                <a:spcBef>
                  <a:spcPct val="20000"/>
                </a:spcBef>
                <a:spcAft>
                  <a:spcPct val="20000"/>
                </a:spcAft>
                <a:buClr>
                  <a:srgbClr val="F49100"/>
                </a:buClr>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spcAft>
                  <a:spcPct val="20000"/>
                </a:spcAft>
                <a:buClr>
                  <a:srgbClr val="F49100"/>
                </a:buClr>
                <a:buChar char="•"/>
                <a:defRPr sz="2400">
                  <a:solidFill>
                    <a:schemeClr val="tx1"/>
                  </a:solidFill>
                  <a:latin typeface="Verdana" panose="020B0604030504040204" pitchFamily="34" charset="0"/>
                </a:defRPr>
              </a:lvl3pPr>
              <a:lvl4pPr marL="1600200" indent="-228600">
                <a:spcBef>
                  <a:spcPct val="20000"/>
                </a:spcBef>
                <a:spcAft>
                  <a:spcPct val="20000"/>
                </a:spcAft>
                <a:buClr>
                  <a:srgbClr val="F49100"/>
                </a:buClr>
                <a:buFont typeface="Times New Roman" panose="02020603050405020304" pitchFamily="18" charset="0"/>
                <a:buChar char="–"/>
                <a:defRPr sz="2000">
                  <a:solidFill>
                    <a:schemeClr val="tx1"/>
                  </a:solidFill>
                  <a:latin typeface="Verdana" panose="020B0604030504040204" pitchFamily="34" charset="0"/>
                </a:defRPr>
              </a:lvl4pPr>
              <a:lvl5pPr marL="2057400" indent="-22860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5pPr>
              <a:lvl6pPr marL="25146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6pPr>
              <a:lvl7pPr marL="29718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7pPr>
              <a:lvl8pPr marL="34290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8pPr>
              <a:lvl9pPr marL="38862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it-IT" sz="1200" b="1" i="0" u="none" strike="noStrike" kern="0" cap="none" spc="0" normalizeH="0" baseline="0" noProof="0" smtClean="0">
                  <a:ln>
                    <a:noFill/>
                  </a:ln>
                  <a:solidFill>
                    <a:srgbClr val="141E80"/>
                  </a:solidFill>
                  <a:effectLst/>
                  <a:uLnTx/>
                  <a:uFillTx/>
                  <a:latin typeface="Verdana" panose="020B0604030504040204" pitchFamily="34" charset="0"/>
                </a:rPr>
                <a:t>40</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it-IT" sz="1200" b="1" i="0" u="none" strike="noStrike" kern="0" cap="none" spc="0" normalizeH="0" baseline="0" noProof="0" smtClean="0">
                  <a:ln>
                    <a:noFill/>
                  </a:ln>
                  <a:solidFill>
                    <a:srgbClr val="141E80"/>
                  </a:solidFill>
                  <a:effectLst/>
                  <a:uLnTx/>
                  <a:uFillTx/>
                  <a:latin typeface="Verdana" panose="020B0604030504040204" pitchFamily="34" charset="0"/>
                </a:rPr>
                <a:t>mg</a:t>
              </a:r>
            </a:p>
          </p:txBody>
        </p:sp>
        <p:sp>
          <p:nvSpPr>
            <p:cNvPr id="57" name="Rectangle 55"/>
            <p:cNvSpPr>
              <a:spLocks noChangeArrowheads="1"/>
            </p:cNvSpPr>
            <p:nvPr/>
          </p:nvSpPr>
          <p:spPr bwMode="auto">
            <a:xfrm>
              <a:off x="5510213" y="4052888"/>
              <a:ext cx="452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spcAft>
                  <a:spcPct val="20000"/>
                </a:spcAft>
                <a:buClr>
                  <a:srgbClr val="F49100"/>
                </a:buClr>
                <a:buFont typeface="Wingdings" panose="05000000000000000000" pitchFamily="2" charset="2"/>
                <a:buChar char="l"/>
                <a:defRPr sz="2400">
                  <a:solidFill>
                    <a:schemeClr val="tx1"/>
                  </a:solidFill>
                  <a:latin typeface="Verdana" panose="020B0604030504040204" pitchFamily="34" charset="0"/>
                </a:defRPr>
              </a:lvl1pPr>
              <a:lvl2pPr marL="742950" indent="-285750">
                <a:spcBef>
                  <a:spcPct val="20000"/>
                </a:spcBef>
                <a:spcAft>
                  <a:spcPct val="20000"/>
                </a:spcAft>
                <a:buClr>
                  <a:srgbClr val="F49100"/>
                </a:buClr>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spcAft>
                  <a:spcPct val="20000"/>
                </a:spcAft>
                <a:buClr>
                  <a:srgbClr val="F49100"/>
                </a:buClr>
                <a:buChar char="•"/>
                <a:defRPr sz="2400">
                  <a:solidFill>
                    <a:schemeClr val="tx1"/>
                  </a:solidFill>
                  <a:latin typeface="Verdana" panose="020B0604030504040204" pitchFamily="34" charset="0"/>
                </a:defRPr>
              </a:lvl3pPr>
              <a:lvl4pPr marL="1600200" indent="-228600">
                <a:spcBef>
                  <a:spcPct val="20000"/>
                </a:spcBef>
                <a:spcAft>
                  <a:spcPct val="20000"/>
                </a:spcAft>
                <a:buClr>
                  <a:srgbClr val="F49100"/>
                </a:buClr>
                <a:buFont typeface="Times New Roman" panose="02020603050405020304" pitchFamily="18" charset="0"/>
                <a:buChar char="–"/>
                <a:defRPr sz="2000">
                  <a:solidFill>
                    <a:schemeClr val="tx1"/>
                  </a:solidFill>
                  <a:latin typeface="Verdana" panose="020B0604030504040204" pitchFamily="34" charset="0"/>
                </a:defRPr>
              </a:lvl4pPr>
              <a:lvl5pPr marL="2057400" indent="-22860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5pPr>
              <a:lvl6pPr marL="25146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6pPr>
              <a:lvl7pPr marL="29718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7pPr>
              <a:lvl8pPr marL="34290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8pPr>
              <a:lvl9pPr marL="38862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it-IT" sz="1200" b="1" i="0" u="none" strike="noStrike" kern="0" cap="none" spc="0" normalizeH="0" baseline="0" noProof="0" smtClean="0">
                  <a:ln>
                    <a:noFill/>
                  </a:ln>
                  <a:solidFill>
                    <a:srgbClr val="141E80"/>
                  </a:solidFill>
                  <a:effectLst/>
                  <a:uLnTx/>
                  <a:uFillTx/>
                  <a:latin typeface="Verdana" panose="020B0604030504040204" pitchFamily="34" charset="0"/>
                </a:rPr>
                <a:t>80</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it-IT" sz="1200" b="1" i="0" u="none" strike="noStrike" kern="0" cap="none" spc="0" normalizeH="0" baseline="0" noProof="0" smtClean="0">
                  <a:ln>
                    <a:noFill/>
                  </a:ln>
                  <a:solidFill>
                    <a:srgbClr val="141E80"/>
                  </a:solidFill>
                  <a:effectLst/>
                  <a:uLnTx/>
                  <a:uFillTx/>
                  <a:latin typeface="Verdana" panose="020B0604030504040204" pitchFamily="34" charset="0"/>
                </a:rPr>
                <a:t>mg</a:t>
              </a:r>
            </a:p>
          </p:txBody>
        </p:sp>
        <p:sp>
          <p:nvSpPr>
            <p:cNvPr id="58" name="Rectangle 56"/>
            <p:cNvSpPr>
              <a:spLocks noChangeArrowheads="1"/>
            </p:cNvSpPr>
            <p:nvPr/>
          </p:nvSpPr>
          <p:spPr bwMode="auto">
            <a:xfrm>
              <a:off x="2019300" y="4997450"/>
              <a:ext cx="452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spcAft>
                  <a:spcPct val="20000"/>
                </a:spcAft>
                <a:buClr>
                  <a:srgbClr val="F49100"/>
                </a:buClr>
                <a:buFont typeface="Wingdings" panose="05000000000000000000" pitchFamily="2" charset="2"/>
                <a:buChar char="l"/>
                <a:defRPr sz="2400">
                  <a:solidFill>
                    <a:schemeClr val="tx1"/>
                  </a:solidFill>
                  <a:latin typeface="Verdana" panose="020B0604030504040204" pitchFamily="34" charset="0"/>
                </a:defRPr>
              </a:lvl1pPr>
              <a:lvl2pPr marL="742950" indent="-285750">
                <a:spcBef>
                  <a:spcPct val="20000"/>
                </a:spcBef>
                <a:spcAft>
                  <a:spcPct val="20000"/>
                </a:spcAft>
                <a:buClr>
                  <a:srgbClr val="F49100"/>
                </a:buClr>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spcAft>
                  <a:spcPct val="20000"/>
                </a:spcAft>
                <a:buClr>
                  <a:srgbClr val="F49100"/>
                </a:buClr>
                <a:buChar char="•"/>
                <a:defRPr sz="2400">
                  <a:solidFill>
                    <a:schemeClr val="tx1"/>
                  </a:solidFill>
                  <a:latin typeface="Verdana" panose="020B0604030504040204" pitchFamily="34" charset="0"/>
                </a:defRPr>
              </a:lvl3pPr>
              <a:lvl4pPr marL="1600200" indent="-228600">
                <a:spcBef>
                  <a:spcPct val="20000"/>
                </a:spcBef>
                <a:spcAft>
                  <a:spcPct val="20000"/>
                </a:spcAft>
                <a:buClr>
                  <a:srgbClr val="F49100"/>
                </a:buClr>
                <a:buFont typeface="Times New Roman" panose="02020603050405020304" pitchFamily="18" charset="0"/>
                <a:buChar char="–"/>
                <a:defRPr sz="2000">
                  <a:solidFill>
                    <a:schemeClr val="tx1"/>
                  </a:solidFill>
                  <a:latin typeface="Verdana" panose="020B0604030504040204" pitchFamily="34" charset="0"/>
                </a:defRPr>
              </a:lvl4pPr>
              <a:lvl5pPr marL="2057400" indent="-22860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5pPr>
              <a:lvl6pPr marL="25146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6pPr>
              <a:lvl7pPr marL="29718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7pPr>
              <a:lvl8pPr marL="34290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8pPr>
              <a:lvl9pPr marL="38862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it-IT" sz="1200" b="1" i="0" u="none" strike="noStrike" kern="0" cap="none" spc="0" normalizeH="0" baseline="0" noProof="0" smtClean="0">
                  <a:ln>
                    <a:noFill/>
                  </a:ln>
                  <a:solidFill>
                    <a:srgbClr val="141E80"/>
                  </a:solidFill>
                  <a:effectLst/>
                  <a:uLnTx/>
                  <a:uFillTx/>
                  <a:latin typeface="Verdana" panose="020B0604030504040204" pitchFamily="34" charset="0"/>
                </a:rPr>
                <a:t>10</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it-IT" sz="1200" b="1" i="0" u="none" strike="noStrike" kern="0" cap="none" spc="0" normalizeH="0" baseline="0" noProof="0" smtClean="0">
                  <a:ln>
                    <a:noFill/>
                  </a:ln>
                  <a:solidFill>
                    <a:srgbClr val="141E80"/>
                  </a:solidFill>
                  <a:effectLst/>
                  <a:uLnTx/>
                  <a:uFillTx/>
                  <a:latin typeface="Verdana" panose="020B0604030504040204" pitchFamily="34" charset="0"/>
                </a:rPr>
                <a:t>mg</a:t>
              </a:r>
            </a:p>
          </p:txBody>
        </p:sp>
        <p:sp>
          <p:nvSpPr>
            <p:cNvPr id="59" name="Rectangle 57"/>
            <p:cNvSpPr>
              <a:spLocks noChangeArrowheads="1"/>
            </p:cNvSpPr>
            <p:nvPr/>
          </p:nvSpPr>
          <p:spPr bwMode="auto">
            <a:xfrm>
              <a:off x="3338513" y="5003800"/>
              <a:ext cx="452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spcAft>
                  <a:spcPct val="20000"/>
                </a:spcAft>
                <a:buClr>
                  <a:srgbClr val="F49100"/>
                </a:buClr>
                <a:buFont typeface="Wingdings" panose="05000000000000000000" pitchFamily="2" charset="2"/>
                <a:buChar char="l"/>
                <a:defRPr sz="2400">
                  <a:solidFill>
                    <a:schemeClr val="tx1"/>
                  </a:solidFill>
                  <a:latin typeface="Verdana" panose="020B0604030504040204" pitchFamily="34" charset="0"/>
                </a:defRPr>
              </a:lvl1pPr>
              <a:lvl2pPr marL="742950" indent="-285750">
                <a:spcBef>
                  <a:spcPct val="20000"/>
                </a:spcBef>
                <a:spcAft>
                  <a:spcPct val="20000"/>
                </a:spcAft>
                <a:buClr>
                  <a:srgbClr val="F49100"/>
                </a:buClr>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spcAft>
                  <a:spcPct val="20000"/>
                </a:spcAft>
                <a:buClr>
                  <a:srgbClr val="F49100"/>
                </a:buClr>
                <a:buChar char="•"/>
                <a:defRPr sz="2400">
                  <a:solidFill>
                    <a:schemeClr val="tx1"/>
                  </a:solidFill>
                  <a:latin typeface="Verdana" panose="020B0604030504040204" pitchFamily="34" charset="0"/>
                </a:defRPr>
              </a:lvl3pPr>
              <a:lvl4pPr marL="1600200" indent="-228600">
                <a:spcBef>
                  <a:spcPct val="20000"/>
                </a:spcBef>
                <a:spcAft>
                  <a:spcPct val="20000"/>
                </a:spcAft>
                <a:buClr>
                  <a:srgbClr val="F49100"/>
                </a:buClr>
                <a:buFont typeface="Times New Roman" panose="02020603050405020304" pitchFamily="18" charset="0"/>
                <a:buChar char="–"/>
                <a:defRPr sz="2000">
                  <a:solidFill>
                    <a:schemeClr val="tx1"/>
                  </a:solidFill>
                  <a:latin typeface="Verdana" panose="020B0604030504040204" pitchFamily="34" charset="0"/>
                </a:defRPr>
              </a:lvl4pPr>
              <a:lvl5pPr marL="2057400" indent="-22860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5pPr>
              <a:lvl6pPr marL="25146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6pPr>
              <a:lvl7pPr marL="29718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7pPr>
              <a:lvl8pPr marL="34290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8pPr>
              <a:lvl9pPr marL="38862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it-IT" sz="1200" b="1" i="0" u="none" strike="noStrike" kern="0" cap="none" spc="0" normalizeH="0" baseline="0" noProof="0" smtClean="0">
                  <a:ln>
                    <a:noFill/>
                  </a:ln>
                  <a:solidFill>
                    <a:srgbClr val="141E80"/>
                  </a:solidFill>
                  <a:effectLst/>
                  <a:uLnTx/>
                  <a:uFillTx/>
                  <a:latin typeface="Verdana" panose="020B0604030504040204" pitchFamily="34" charset="0"/>
                </a:rPr>
                <a:t>20</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it-IT" sz="1200" b="1" i="0" u="none" strike="noStrike" kern="0" cap="none" spc="0" normalizeH="0" baseline="0" noProof="0" smtClean="0">
                  <a:ln>
                    <a:noFill/>
                  </a:ln>
                  <a:solidFill>
                    <a:srgbClr val="141E80"/>
                  </a:solidFill>
                  <a:effectLst/>
                  <a:uLnTx/>
                  <a:uFillTx/>
                  <a:latin typeface="Verdana" panose="020B0604030504040204" pitchFamily="34" charset="0"/>
                </a:rPr>
                <a:t>mg</a:t>
              </a:r>
            </a:p>
          </p:txBody>
        </p:sp>
        <p:sp>
          <p:nvSpPr>
            <p:cNvPr id="60" name="Rectangle 58"/>
            <p:cNvSpPr>
              <a:spLocks noChangeArrowheads="1"/>
            </p:cNvSpPr>
            <p:nvPr/>
          </p:nvSpPr>
          <p:spPr bwMode="auto">
            <a:xfrm>
              <a:off x="3886200" y="4992688"/>
              <a:ext cx="452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spcAft>
                  <a:spcPct val="20000"/>
                </a:spcAft>
                <a:buClr>
                  <a:srgbClr val="F49100"/>
                </a:buClr>
                <a:buFont typeface="Wingdings" panose="05000000000000000000" pitchFamily="2" charset="2"/>
                <a:buChar char="l"/>
                <a:defRPr sz="2400">
                  <a:solidFill>
                    <a:schemeClr val="tx1"/>
                  </a:solidFill>
                  <a:latin typeface="Verdana" panose="020B0604030504040204" pitchFamily="34" charset="0"/>
                </a:defRPr>
              </a:lvl1pPr>
              <a:lvl2pPr marL="742950" indent="-285750">
                <a:spcBef>
                  <a:spcPct val="20000"/>
                </a:spcBef>
                <a:spcAft>
                  <a:spcPct val="20000"/>
                </a:spcAft>
                <a:buClr>
                  <a:srgbClr val="F49100"/>
                </a:buClr>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spcAft>
                  <a:spcPct val="20000"/>
                </a:spcAft>
                <a:buClr>
                  <a:srgbClr val="F49100"/>
                </a:buClr>
                <a:buChar char="•"/>
                <a:defRPr sz="2400">
                  <a:solidFill>
                    <a:schemeClr val="tx1"/>
                  </a:solidFill>
                  <a:latin typeface="Verdana" panose="020B0604030504040204" pitchFamily="34" charset="0"/>
                </a:defRPr>
              </a:lvl3pPr>
              <a:lvl4pPr marL="1600200" indent="-228600">
                <a:spcBef>
                  <a:spcPct val="20000"/>
                </a:spcBef>
                <a:spcAft>
                  <a:spcPct val="20000"/>
                </a:spcAft>
                <a:buClr>
                  <a:srgbClr val="F49100"/>
                </a:buClr>
                <a:buFont typeface="Times New Roman" panose="02020603050405020304" pitchFamily="18" charset="0"/>
                <a:buChar char="–"/>
                <a:defRPr sz="2000">
                  <a:solidFill>
                    <a:schemeClr val="tx1"/>
                  </a:solidFill>
                  <a:latin typeface="Verdana" panose="020B0604030504040204" pitchFamily="34" charset="0"/>
                </a:defRPr>
              </a:lvl4pPr>
              <a:lvl5pPr marL="2057400" indent="-22860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5pPr>
              <a:lvl6pPr marL="25146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6pPr>
              <a:lvl7pPr marL="29718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7pPr>
              <a:lvl8pPr marL="34290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8pPr>
              <a:lvl9pPr marL="38862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it-IT" sz="1200" b="1" i="0" u="none" strike="noStrike" kern="0" cap="none" spc="0" normalizeH="0" baseline="0" noProof="0" smtClean="0">
                  <a:ln>
                    <a:noFill/>
                  </a:ln>
                  <a:solidFill>
                    <a:srgbClr val="141E80"/>
                  </a:solidFill>
                  <a:effectLst/>
                  <a:uLnTx/>
                  <a:uFillTx/>
                  <a:latin typeface="Verdana" panose="020B0604030504040204" pitchFamily="34" charset="0"/>
                </a:rPr>
                <a:t>40</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it-IT" sz="1200" b="1" i="0" u="none" strike="noStrike" kern="0" cap="none" spc="0" normalizeH="0" baseline="0" noProof="0" smtClean="0">
                  <a:ln>
                    <a:noFill/>
                  </a:ln>
                  <a:solidFill>
                    <a:srgbClr val="141E80"/>
                  </a:solidFill>
                  <a:effectLst/>
                  <a:uLnTx/>
                  <a:uFillTx/>
                  <a:latin typeface="Verdana" panose="020B0604030504040204" pitchFamily="34" charset="0"/>
                </a:rPr>
                <a:t>mg</a:t>
              </a:r>
            </a:p>
          </p:txBody>
        </p:sp>
        <p:sp>
          <p:nvSpPr>
            <p:cNvPr id="61" name="Text Box 60"/>
            <p:cNvSpPr txBox="1">
              <a:spLocks noChangeArrowheads="1"/>
            </p:cNvSpPr>
            <p:nvPr/>
          </p:nvSpPr>
          <p:spPr bwMode="auto">
            <a:xfrm>
              <a:off x="7572375" y="3497263"/>
              <a:ext cx="14001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49100"/>
                </a:buClr>
                <a:buFont typeface="Wingdings" panose="05000000000000000000" pitchFamily="2" charset="2"/>
                <a:buChar char="l"/>
                <a:defRPr sz="2400">
                  <a:solidFill>
                    <a:schemeClr val="tx1"/>
                  </a:solidFill>
                  <a:latin typeface="Verdana" panose="020B0604030504040204" pitchFamily="34" charset="0"/>
                </a:defRPr>
              </a:lvl1pPr>
              <a:lvl2pPr marL="742950" indent="-285750">
                <a:spcBef>
                  <a:spcPct val="20000"/>
                </a:spcBef>
                <a:spcAft>
                  <a:spcPct val="20000"/>
                </a:spcAft>
                <a:buClr>
                  <a:srgbClr val="F49100"/>
                </a:buClr>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spcAft>
                  <a:spcPct val="20000"/>
                </a:spcAft>
                <a:buClr>
                  <a:srgbClr val="F49100"/>
                </a:buClr>
                <a:buChar char="•"/>
                <a:defRPr sz="2400">
                  <a:solidFill>
                    <a:schemeClr val="tx1"/>
                  </a:solidFill>
                  <a:latin typeface="Verdana" panose="020B0604030504040204" pitchFamily="34" charset="0"/>
                </a:defRPr>
              </a:lvl3pPr>
              <a:lvl4pPr marL="1600200" indent="-228600">
                <a:spcBef>
                  <a:spcPct val="20000"/>
                </a:spcBef>
                <a:spcAft>
                  <a:spcPct val="20000"/>
                </a:spcAft>
                <a:buClr>
                  <a:srgbClr val="F49100"/>
                </a:buClr>
                <a:buFont typeface="Times New Roman" panose="02020603050405020304" pitchFamily="18" charset="0"/>
                <a:buChar char="–"/>
                <a:defRPr sz="2000">
                  <a:solidFill>
                    <a:schemeClr val="tx1"/>
                  </a:solidFill>
                  <a:latin typeface="Verdana" panose="020B0604030504040204" pitchFamily="34" charset="0"/>
                </a:defRPr>
              </a:lvl4pPr>
              <a:lvl5pPr marL="2057400" indent="-22860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5pPr>
              <a:lvl6pPr marL="25146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6pPr>
              <a:lvl7pPr marL="29718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7pPr>
              <a:lvl8pPr marL="34290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8pPr>
              <a:lvl9pPr marL="38862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it-IT" sz="1200" b="1" i="0" u="none" strike="noStrike" kern="0" cap="none" spc="0" normalizeH="0" baseline="0" noProof="0" smtClean="0">
                  <a:ln>
                    <a:noFill/>
                  </a:ln>
                  <a:solidFill>
                    <a:srgbClr val="141E80"/>
                  </a:solidFill>
                  <a:effectLst/>
                  <a:uLnTx/>
                  <a:uFillTx/>
                  <a:latin typeface="Verdana" panose="020B0604030504040204" pitchFamily="34" charset="0"/>
                </a:rPr>
                <a:t>Rosuvastatina</a:t>
              </a:r>
              <a:endParaRPr kumimoji="0" lang="en-US" altLang="it-IT" sz="1200" b="1" i="0" u="none" strike="noStrike" kern="0" cap="none" spc="0" normalizeH="0" baseline="0" noProof="0" smtClean="0">
                <a:ln>
                  <a:noFill/>
                </a:ln>
                <a:solidFill>
                  <a:srgbClr val="141E80"/>
                </a:solidFill>
                <a:effectLst/>
                <a:uLnTx/>
                <a:uFillTx/>
                <a:latin typeface="Verdana" panose="020B0604030504040204" pitchFamily="34" charset="0"/>
              </a:endParaRPr>
            </a:p>
          </p:txBody>
        </p:sp>
        <p:sp>
          <p:nvSpPr>
            <p:cNvPr id="62" name="Rectangle 61"/>
            <p:cNvSpPr>
              <a:spLocks noChangeArrowheads="1"/>
            </p:cNvSpPr>
            <p:nvPr/>
          </p:nvSpPr>
          <p:spPr bwMode="auto">
            <a:xfrm>
              <a:off x="7435850" y="3529013"/>
              <a:ext cx="165100" cy="177800"/>
            </a:xfrm>
            <a:prstGeom prst="rect">
              <a:avLst/>
            </a:prstGeom>
            <a:solidFill>
              <a:srgbClr val="F491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ct val="20000"/>
                </a:spcAft>
                <a:buClr>
                  <a:srgbClr val="F49100"/>
                </a:buClr>
                <a:buFont typeface="Wingdings" panose="05000000000000000000" pitchFamily="2" charset="2"/>
                <a:buChar char="l"/>
                <a:defRPr sz="2400">
                  <a:solidFill>
                    <a:schemeClr val="tx1"/>
                  </a:solidFill>
                  <a:latin typeface="Verdana" panose="020B0604030504040204" pitchFamily="34" charset="0"/>
                </a:defRPr>
              </a:lvl1pPr>
              <a:lvl2pPr marL="742950" indent="-285750">
                <a:spcBef>
                  <a:spcPct val="20000"/>
                </a:spcBef>
                <a:spcAft>
                  <a:spcPct val="20000"/>
                </a:spcAft>
                <a:buClr>
                  <a:srgbClr val="F49100"/>
                </a:buClr>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spcAft>
                  <a:spcPct val="20000"/>
                </a:spcAft>
                <a:buClr>
                  <a:srgbClr val="F49100"/>
                </a:buClr>
                <a:buChar char="•"/>
                <a:defRPr sz="2400">
                  <a:solidFill>
                    <a:schemeClr val="tx1"/>
                  </a:solidFill>
                  <a:latin typeface="Verdana" panose="020B0604030504040204" pitchFamily="34" charset="0"/>
                </a:defRPr>
              </a:lvl3pPr>
              <a:lvl4pPr marL="1600200" indent="-228600">
                <a:spcBef>
                  <a:spcPct val="20000"/>
                </a:spcBef>
                <a:spcAft>
                  <a:spcPct val="20000"/>
                </a:spcAft>
                <a:buClr>
                  <a:srgbClr val="F49100"/>
                </a:buClr>
                <a:buFont typeface="Times New Roman" panose="02020603050405020304" pitchFamily="18" charset="0"/>
                <a:buChar char="–"/>
                <a:defRPr sz="2000">
                  <a:solidFill>
                    <a:schemeClr val="tx1"/>
                  </a:solidFill>
                  <a:latin typeface="Verdana" panose="020B0604030504040204" pitchFamily="34" charset="0"/>
                </a:defRPr>
              </a:lvl4pPr>
              <a:lvl5pPr marL="2057400" indent="-22860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5pPr>
              <a:lvl6pPr marL="25146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6pPr>
              <a:lvl7pPr marL="29718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7pPr>
              <a:lvl8pPr marL="34290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8pPr>
              <a:lvl9pPr marL="38862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t-IT" altLang="it-IT" sz="3600" b="0" i="0" u="none" strike="noStrike" kern="0" cap="none" spc="0" normalizeH="0" baseline="0" noProof="0" smtClean="0">
                <a:ln>
                  <a:noFill/>
                </a:ln>
                <a:solidFill>
                  <a:srgbClr val="141E80"/>
                </a:solidFill>
                <a:effectLst/>
                <a:uLnTx/>
                <a:uFillTx/>
                <a:latin typeface="Times New Roman" panose="02020603050405020304" pitchFamily="18" charset="0"/>
              </a:endParaRPr>
            </a:p>
          </p:txBody>
        </p:sp>
        <p:sp>
          <p:nvSpPr>
            <p:cNvPr id="63" name="Text Box 62"/>
            <p:cNvSpPr txBox="1">
              <a:spLocks noChangeArrowheads="1"/>
            </p:cNvSpPr>
            <p:nvPr/>
          </p:nvSpPr>
          <p:spPr bwMode="auto">
            <a:xfrm>
              <a:off x="7572375" y="3776663"/>
              <a:ext cx="13477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49100"/>
                </a:buClr>
                <a:buFont typeface="Wingdings" panose="05000000000000000000" pitchFamily="2" charset="2"/>
                <a:buChar char="l"/>
                <a:defRPr sz="2400">
                  <a:solidFill>
                    <a:schemeClr val="tx1"/>
                  </a:solidFill>
                  <a:latin typeface="Verdana" panose="020B0604030504040204" pitchFamily="34" charset="0"/>
                </a:defRPr>
              </a:lvl1pPr>
              <a:lvl2pPr marL="742950" indent="-285750">
                <a:spcBef>
                  <a:spcPct val="20000"/>
                </a:spcBef>
                <a:spcAft>
                  <a:spcPct val="20000"/>
                </a:spcAft>
                <a:buClr>
                  <a:srgbClr val="F49100"/>
                </a:buClr>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spcAft>
                  <a:spcPct val="20000"/>
                </a:spcAft>
                <a:buClr>
                  <a:srgbClr val="F49100"/>
                </a:buClr>
                <a:buChar char="•"/>
                <a:defRPr sz="2400">
                  <a:solidFill>
                    <a:schemeClr val="tx1"/>
                  </a:solidFill>
                  <a:latin typeface="Verdana" panose="020B0604030504040204" pitchFamily="34" charset="0"/>
                </a:defRPr>
              </a:lvl3pPr>
              <a:lvl4pPr marL="1600200" indent="-228600">
                <a:spcBef>
                  <a:spcPct val="20000"/>
                </a:spcBef>
                <a:spcAft>
                  <a:spcPct val="20000"/>
                </a:spcAft>
                <a:buClr>
                  <a:srgbClr val="F49100"/>
                </a:buClr>
                <a:buFont typeface="Times New Roman" panose="02020603050405020304" pitchFamily="18" charset="0"/>
                <a:buChar char="–"/>
                <a:defRPr sz="2000">
                  <a:solidFill>
                    <a:schemeClr val="tx1"/>
                  </a:solidFill>
                  <a:latin typeface="Verdana" panose="020B0604030504040204" pitchFamily="34" charset="0"/>
                </a:defRPr>
              </a:lvl4pPr>
              <a:lvl5pPr marL="2057400" indent="-22860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5pPr>
              <a:lvl6pPr marL="25146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6pPr>
              <a:lvl7pPr marL="29718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7pPr>
              <a:lvl8pPr marL="34290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8pPr>
              <a:lvl9pPr marL="38862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it-IT" sz="1200" b="1" i="0" u="none" strike="noStrike" kern="0" cap="none" spc="0" normalizeH="0" baseline="0" noProof="0" smtClean="0">
                  <a:ln>
                    <a:noFill/>
                  </a:ln>
                  <a:solidFill>
                    <a:srgbClr val="141E80"/>
                  </a:solidFill>
                  <a:effectLst/>
                  <a:uLnTx/>
                  <a:uFillTx/>
                  <a:latin typeface="Verdana" panose="020B0604030504040204" pitchFamily="34" charset="0"/>
                </a:rPr>
                <a:t>Atorvastatina</a:t>
              </a:r>
              <a:endParaRPr kumimoji="0" lang="en-US" altLang="it-IT" sz="1200" b="1" i="0" u="none" strike="noStrike" kern="0" cap="none" spc="0" normalizeH="0" baseline="0" noProof="0" smtClean="0">
                <a:ln>
                  <a:noFill/>
                </a:ln>
                <a:solidFill>
                  <a:srgbClr val="141E80"/>
                </a:solidFill>
                <a:effectLst/>
                <a:uLnTx/>
                <a:uFillTx/>
                <a:latin typeface="Verdana" panose="020B0604030504040204" pitchFamily="34" charset="0"/>
              </a:endParaRPr>
            </a:p>
          </p:txBody>
        </p:sp>
        <p:sp>
          <p:nvSpPr>
            <p:cNvPr id="64" name="Rectangle 63"/>
            <p:cNvSpPr>
              <a:spLocks noChangeArrowheads="1"/>
            </p:cNvSpPr>
            <p:nvPr/>
          </p:nvSpPr>
          <p:spPr bwMode="auto">
            <a:xfrm>
              <a:off x="7435850" y="3808413"/>
              <a:ext cx="165100" cy="177800"/>
            </a:xfrm>
            <a:prstGeom prst="rect">
              <a:avLst/>
            </a:prstGeom>
            <a:solidFill>
              <a:srgbClr val="00AAE8"/>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ct val="20000"/>
                </a:spcAft>
                <a:buClr>
                  <a:srgbClr val="F49100"/>
                </a:buClr>
                <a:buFont typeface="Wingdings" panose="05000000000000000000" pitchFamily="2" charset="2"/>
                <a:buChar char="l"/>
                <a:defRPr sz="2400">
                  <a:solidFill>
                    <a:schemeClr val="tx1"/>
                  </a:solidFill>
                  <a:latin typeface="Verdana" panose="020B0604030504040204" pitchFamily="34" charset="0"/>
                </a:defRPr>
              </a:lvl1pPr>
              <a:lvl2pPr marL="742950" indent="-285750">
                <a:spcBef>
                  <a:spcPct val="20000"/>
                </a:spcBef>
                <a:spcAft>
                  <a:spcPct val="20000"/>
                </a:spcAft>
                <a:buClr>
                  <a:srgbClr val="F49100"/>
                </a:buClr>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spcAft>
                  <a:spcPct val="20000"/>
                </a:spcAft>
                <a:buClr>
                  <a:srgbClr val="F49100"/>
                </a:buClr>
                <a:buChar char="•"/>
                <a:defRPr sz="2400">
                  <a:solidFill>
                    <a:schemeClr val="tx1"/>
                  </a:solidFill>
                  <a:latin typeface="Verdana" panose="020B0604030504040204" pitchFamily="34" charset="0"/>
                </a:defRPr>
              </a:lvl3pPr>
              <a:lvl4pPr marL="1600200" indent="-228600">
                <a:spcBef>
                  <a:spcPct val="20000"/>
                </a:spcBef>
                <a:spcAft>
                  <a:spcPct val="20000"/>
                </a:spcAft>
                <a:buClr>
                  <a:srgbClr val="F49100"/>
                </a:buClr>
                <a:buFont typeface="Times New Roman" panose="02020603050405020304" pitchFamily="18" charset="0"/>
                <a:buChar char="–"/>
                <a:defRPr sz="2000">
                  <a:solidFill>
                    <a:schemeClr val="tx1"/>
                  </a:solidFill>
                  <a:latin typeface="Verdana" panose="020B0604030504040204" pitchFamily="34" charset="0"/>
                </a:defRPr>
              </a:lvl4pPr>
              <a:lvl5pPr marL="2057400" indent="-22860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5pPr>
              <a:lvl6pPr marL="25146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6pPr>
              <a:lvl7pPr marL="29718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7pPr>
              <a:lvl8pPr marL="34290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8pPr>
              <a:lvl9pPr marL="38862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t-IT" altLang="it-IT" sz="3600" b="0" i="0" u="none" strike="noStrike" kern="0" cap="none" spc="0" normalizeH="0" baseline="0" noProof="0" smtClean="0">
                <a:ln>
                  <a:noFill/>
                </a:ln>
                <a:solidFill>
                  <a:srgbClr val="141E80"/>
                </a:solidFill>
                <a:effectLst/>
                <a:uLnTx/>
                <a:uFillTx/>
                <a:latin typeface="Times New Roman" panose="02020603050405020304" pitchFamily="18" charset="0"/>
              </a:endParaRPr>
            </a:p>
          </p:txBody>
        </p:sp>
        <p:sp>
          <p:nvSpPr>
            <p:cNvPr id="65" name="Text Box 64"/>
            <p:cNvSpPr txBox="1">
              <a:spLocks noChangeArrowheads="1"/>
            </p:cNvSpPr>
            <p:nvPr/>
          </p:nvSpPr>
          <p:spPr bwMode="auto">
            <a:xfrm>
              <a:off x="7578725" y="4025900"/>
              <a:ext cx="13001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49100"/>
                </a:buClr>
                <a:buFont typeface="Wingdings" panose="05000000000000000000" pitchFamily="2" charset="2"/>
                <a:buChar char="l"/>
                <a:defRPr sz="2400">
                  <a:solidFill>
                    <a:schemeClr val="tx1"/>
                  </a:solidFill>
                  <a:latin typeface="Verdana" panose="020B0604030504040204" pitchFamily="34" charset="0"/>
                </a:defRPr>
              </a:lvl1pPr>
              <a:lvl2pPr marL="742950" indent="-285750">
                <a:spcBef>
                  <a:spcPct val="20000"/>
                </a:spcBef>
                <a:spcAft>
                  <a:spcPct val="20000"/>
                </a:spcAft>
                <a:buClr>
                  <a:srgbClr val="F49100"/>
                </a:buClr>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spcAft>
                  <a:spcPct val="20000"/>
                </a:spcAft>
                <a:buClr>
                  <a:srgbClr val="F49100"/>
                </a:buClr>
                <a:buChar char="•"/>
                <a:defRPr sz="2400">
                  <a:solidFill>
                    <a:schemeClr val="tx1"/>
                  </a:solidFill>
                  <a:latin typeface="Verdana" panose="020B0604030504040204" pitchFamily="34" charset="0"/>
                </a:defRPr>
              </a:lvl3pPr>
              <a:lvl4pPr marL="1600200" indent="-228600">
                <a:spcBef>
                  <a:spcPct val="20000"/>
                </a:spcBef>
                <a:spcAft>
                  <a:spcPct val="20000"/>
                </a:spcAft>
                <a:buClr>
                  <a:srgbClr val="F49100"/>
                </a:buClr>
                <a:buFont typeface="Times New Roman" panose="02020603050405020304" pitchFamily="18" charset="0"/>
                <a:buChar char="–"/>
                <a:defRPr sz="2000">
                  <a:solidFill>
                    <a:schemeClr val="tx1"/>
                  </a:solidFill>
                  <a:latin typeface="Verdana" panose="020B0604030504040204" pitchFamily="34" charset="0"/>
                </a:defRPr>
              </a:lvl4pPr>
              <a:lvl5pPr marL="2057400" indent="-22860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5pPr>
              <a:lvl6pPr marL="25146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6pPr>
              <a:lvl7pPr marL="29718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7pPr>
              <a:lvl8pPr marL="34290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8pPr>
              <a:lvl9pPr marL="38862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it-IT" sz="1200" b="1" i="0" u="none" strike="noStrike" kern="0" cap="none" spc="0" normalizeH="0" baseline="0" noProof="0" smtClean="0">
                  <a:ln>
                    <a:noFill/>
                  </a:ln>
                  <a:solidFill>
                    <a:srgbClr val="141E80"/>
                  </a:solidFill>
                  <a:effectLst/>
                  <a:uLnTx/>
                  <a:uFillTx/>
                  <a:latin typeface="Verdana" panose="020B0604030504040204" pitchFamily="34" charset="0"/>
                </a:rPr>
                <a:t>Simvastatina</a:t>
              </a:r>
              <a:endParaRPr kumimoji="0" lang="en-US" altLang="it-IT" sz="1200" b="1" i="0" u="none" strike="noStrike" kern="0" cap="none" spc="0" normalizeH="0" baseline="0" noProof="0" smtClean="0">
                <a:ln>
                  <a:noFill/>
                </a:ln>
                <a:solidFill>
                  <a:srgbClr val="141E80"/>
                </a:solidFill>
                <a:effectLst/>
                <a:uLnTx/>
                <a:uFillTx/>
                <a:latin typeface="Verdana" panose="020B0604030504040204" pitchFamily="34" charset="0"/>
              </a:endParaRPr>
            </a:p>
          </p:txBody>
        </p:sp>
        <p:sp>
          <p:nvSpPr>
            <p:cNvPr id="66" name="Rectangle 65"/>
            <p:cNvSpPr>
              <a:spLocks noChangeArrowheads="1"/>
            </p:cNvSpPr>
            <p:nvPr/>
          </p:nvSpPr>
          <p:spPr bwMode="auto">
            <a:xfrm>
              <a:off x="7442200" y="4057650"/>
              <a:ext cx="165100" cy="177800"/>
            </a:xfrm>
            <a:prstGeom prst="rect">
              <a:avLst/>
            </a:prstGeom>
            <a:solidFill>
              <a:srgbClr val="F7E4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ct val="20000"/>
                </a:spcAft>
                <a:buClr>
                  <a:srgbClr val="F49100"/>
                </a:buClr>
                <a:buFont typeface="Wingdings" panose="05000000000000000000" pitchFamily="2" charset="2"/>
                <a:buChar char="l"/>
                <a:defRPr sz="2400">
                  <a:solidFill>
                    <a:schemeClr val="tx1"/>
                  </a:solidFill>
                  <a:latin typeface="Verdana" panose="020B0604030504040204" pitchFamily="34" charset="0"/>
                </a:defRPr>
              </a:lvl1pPr>
              <a:lvl2pPr marL="742950" indent="-285750">
                <a:spcBef>
                  <a:spcPct val="20000"/>
                </a:spcBef>
                <a:spcAft>
                  <a:spcPct val="20000"/>
                </a:spcAft>
                <a:buClr>
                  <a:srgbClr val="F49100"/>
                </a:buClr>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spcAft>
                  <a:spcPct val="20000"/>
                </a:spcAft>
                <a:buClr>
                  <a:srgbClr val="F49100"/>
                </a:buClr>
                <a:buChar char="•"/>
                <a:defRPr sz="2400">
                  <a:solidFill>
                    <a:schemeClr val="tx1"/>
                  </a:solidFill>
                  <a:latin typeface="Verdana" panose="020B0604030504040204" pitchFamily="34" charset="0"/>
                </a:defRPr>
              </a:lvl3pPr>
              <a:lvl4pPr marL="1600200" indent="-228600">
                <a:spcBef>
                  <a:spcPct val="20000"/>
                </a:spcBef>
                <a:spcAft>
                  <a:spcPct val="20000"/>
                </a:spcAft>
                <a:buClr>
                  <a:srgbClr val="F49100"/>
                </a:buClr>
                <a:buFont typeface="Times New Roman" panose="02020603050405020304" pitchFamily="18" charset="0"/>
                <a:buChar char="–"/>
                <a:defRPr sz="2000">
                  <a:solidFill>
                    <a:schemeClr val="tx1"/>
                  </a:solidFill>
                  <a:latin typeface="Verdana" panose="020B0604030504040204" pitchFamily="34" charset="0"/>
                </a:defRPr>
              </a:lvl4pPr>
              <a:lvl5pPr marL="2057400" indent="-22860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5pPr>
              <a:lvl6pPr marL="25146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6pPr>
              <a:lvl7pPr marL="29718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7pPr>
              <a:lvl8pPr marL="34290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8pPr>
              <a:lvl9pPr marL="38862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t-IT" altLang="it-IT" sz="3600" b="0" i="0" u="none" strike="noStrike" kern="0" cap="none" spc="0" normalizeH="0" baseline="0" noProof="0" smtClean="0">
                <a:ln>
                  <a:noFill/>
                </a:ln>
                <a:solidFill>
                  <a:srgbClr val="141E80"/>
                </a:solidFill>
                <a:effectLst/>
                <a:uLnTx/>
                <a:uFillTx/>
                <a:latin typeface="Times New Roman" panose="02020603050405020304" pitchFamily="18" charset="0"/>
              </a:endParaRPr>
            </a:p>
          </p:txBody>
        </p:sp>
        <p:sp>
          <p:nvSpPr>
            <p:cNvPr id="67" name="Text Box 66"/>
            <p:cNvSpPr txBox="1">
              <a:spLocks noChangeArrowheads="1"/>
            </p:cNvSpPr>
            <p:nvPr/>
          </p:nvSpPr>
          <p:spPr bwMode="auto">
            <a:xfrm>
              <a:off x="7578725" y="4305300"/>
              <a:ext cx="12668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49100"/>
                </a:buClr>
                <a:buFont typeface="Wingdings" panose="05000000000000000000" pitchFamily="2" charset="2"/>
                <a:buChar char="l"/>
                <a:defRPr sz="2400">
                  <a:solidFill>
                    <a:schemeClr val="tx1"/>
                  </a:solidFill>
                  <a:latin typeface="Verdana" panose="020B0604030504040204" pitchFamily="34" charset="0"/>
                </a:defRPr>
              </a:lvl1pPr>
              <a:lvl2pPr marL="742950" indent="-285750">
                <a:spcBef>
                  <a:spcPct val="20000"/>
                </a:spcBef>
                <a:spcAft>
                  <a:spcPct val="20000"/>
                </a:spcAft>
                <a:buClr>
                  <a:srgbClr val="F49100"/>
                </a:buClr>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spcAft>
                  <a:spcPct val="20000"/>
                </a:spcAft>
                <a:buClr>
                  <a:srgbClr val="F49100"/>
                </a:buClr>
                <a:buChar char="•"/>
                <a:defRPr sz="2400">
                  <a:solidFill>
                    <a:schemeClr val="tx1"/>
                  </a:solidFill>
                  <a:latin typeface="Verdana" panose="020B0604030504040204" pitchFamily="34" charset="0"/>
                </a:defRPr>
              </a:lvl3pPr>
              <a:lvl4pPr marL="1600200" indent="-228600">
                <a:spcBef>
                  <a:spcPct val="20000"/>
                </a:spcBef>
                <a:spcAft>
                  <a:spcPct val="20000"/>
                </a:spcAft>
                <a:buClr>
                  <a:srgbClr val="F49100"/>
                </a:buClr>
                <a:buFont typeface="Times New Roman" panose="02020603050405020304" pitchFamily="18" charset="0"/>
                <a:buChar char="–"/>
                <a:defRPr sz="2000">
                  <a:solidFill>
                    <a:schemeClr val="tx1"/>
                  </a:solidFill>
                  <a:latin typeface="Verdana" panose="020B0604030504040204" pitchFamily="34" charset="0"/>
                </a:defRPr>
              </a:lvl4pPr>
              <a:lvl5pPr marL="2057400" indent="-22860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5pPr>
              <a:lvl6pPr marL="25146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6pPr>
              <a:lvl7pPr marL="29718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7pPr>
              <a:lvl8pPr marL="34290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8pPr>
              <a:lvl9pPr marL="38862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it-IT" sz="1200" b="1" i="0" u="none" strike="noStrike" kern="0" cap="none" spc="0" normalizeH="0" baseline="0" noProof="0" dirty="0" err="1" smtClean="0">
                  <a:ln>
                    <a:noFill/>
                  </a:ln>
                  <a:solidFill>
                    <a:srgbClr val="141E80"/>
                  </a:solidFill>
                  <a:effectLst/>
                  <a:uLnTx/>
                  <a:uFillTx/>
                  <a:latin typeface="Verdana" panose="020B0604030504040204" pitchFamily="34" charset="0"/>
                </a:rPr>
                <a:t>Pravastatina</a:t>
              </a:r>
              <a:endParaRPr kumimoji="0" lang="en-US" altLang="it-IT" sz="1200" b="1" i="0" u="none" strike="noStrike" kern="0" cap="none" spc="0" normalizeH="0" baseline="0" noProof="0" dirty="0" smtClean="0">
                <a:ln>
                  <a:noFill/>
                </a:ln>
                <a:solidFill>
                  <a:srgbClr val="141E80"/>
                </a:solidFill>
                <a:effectLst/>
                <a:uLnTx/>
                <a:uFillTx/>
                <a:latin typeface="Verdana" panose="020B0604030504040204" pitchFamily="34" charset="0"/>
              </a:endParaRPr>
            </a:p>
          </p:txBody>
        </p:sp>
        <p:sp>
          <p:nvSpPr>
            <p:cNvPr id="68" name="Rectangle 67"/>
            <p:cNvSpPr>
              <a:spLocks noChangeArrowheads="1"/>
            </p:cNvSpPr>
            <p:nvPr/>
          </p:nvSpPr>
          <p:spPr bwMode="auto">
            <a:xfrm>
              <a:off x="7442200" y="4337050"/>
              <a:ext cx="165100" cy="177800"/>
            </a:xfrm>
            <a:prstGeom prst="rect">
              <a:avLst/>
            </a:prstGeom>
            <a:solidFill>
              <a:srgbClr val="FFFF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ct val="20000"/>
                </a:spcAft>
                <a:buClr>
                  <a:srgbClr val="F49100"/>
                </a:buClr>
                <a:buFont typeface="Wingdings" panose="05000000000000000000" pitchFamily="2" charset="2"/>
                <a:buChar char="l"/>
                <a:defRPr sz="2400">
                  <a:solidFill>
                    <a:schemeClr val="tx1"/>
                  </a:solidFill>
                  <a:latin typeface="Verdana" panose="020B0604030504040204" pitchFamily="34" charset="0"/>
                </a:defRPr>
              </a:lvl1pPr>
              <a:lvl2pPr marL="742950" indent="-285750">
                <a:spcBef>
                  <a:spcPct val="20000"/>
                </a:spcBef>
                <a:spcAft>
                  <a:spcPct val="20000"/>
                </a:spcAft>
                <a:buClr>
                  <a:srgbClr val="F49100"/>
                </a:buClr>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spcAft>
                  <a:spcPct val="20000"/>
                </a:spcAft>
                <a:buClr>
                  <a:srgbClr val="F49100"/>
                </a:buClr>
                <a:buChar char="•"/>
                <a:defRPr sz="2400">
                  <a:solidFill>
                    <a:schemeClr val="tx1"/>
                  </a:solidFill>
                  <a:latin typeface="Verdana" panose="020B0604030504040204" pitchFamily="34" charset="0"/>
                </a:defRPr>
              </a:lvl3pPr>
              <a:lvl4pPr marL="1600200" indent="-228600">
                <a:spcBef>
                  <a:spcPct val="20000"/>
                </a:spcBef>
                <a:spcAft>
                  <a:spcPct val="20000"/>
                </a:spcAft>
                <a:buClr>
                  <a:srgbClr val="F49100"/>
                </a:buClr>
                <a:buFont typeface="Times New Roman" panose="02020603050405020304" pitchFamily="18" charset="0"/>
                <a:buChar char="–"/>
                <a:defRPr sz="2000">
                  <a:solidFill>
                    <a:schemeClr val="tx1"/>
                  </a:solidFill>
                  <a:latin typeface="Verdana" panose="020B0604030504040204" pitchFamily="34" charset="0"/>
                </a:defRPr>
              </a:lvl4pPr>
              <a:lvl5pPr marL="2057400" indent="-22860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5pPr>
              <a:lvl6pPr marL="25146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6pPr>
              <a:lvl7pPr marL="29718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7pPr>
              <a:lvl8pPr marL="34290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8pPr>
              <a:lvl9pPr marL="38862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t-IT" altLang="it-IT" sz="3600" b="0" i="0" u="none" strike="noStrike" kern="0" cap="none" spc="0" normalizeH="0" baseline="0" noProof="0" smtClean="0">
                <a:ln>
                  <a:noFill/>
                </a:ln>
                <a:solidFill>
                  <a:srgbClr val="141E80"/>
                </a:solidFill>
                <a:effectLst/>
                <a:uLnTx/>
                <a:uFillTx/>
                <a:latin typeface="Times New Roman" panose="02020603050405020304" pitchFamily="18" charset="0"/>
              </a:endParaRPr>
            </a:p>
          </p:txBody>
        </p:sp>
        <p:sp>
          <p:nvSpPr>
            <p:cNvPr id="69" name="Rectangle 69"/>
            <p:cNvSpPr>
              <a:spLocks noChangeArrowheads="1"/>
            </p:cNvSpPr>
            <p:nvPr/>
          </p:nvSpPr>
          <p:spPr bwMode="auto">
            <a:xfrm>
              <a:off x="5872163" y="3151188"/>
              <a:ext cx="452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spcAft>
                  <a:spcPct val="20000"/>
                </a:spcAft>
                <a:buClr>
                  <a:srgbClr val="F49100"/>
                </a:buClr>
                <a:buFont typeface="Wingdings" panose="05000000000000000000" pitchFamily="2" charset="2"/>
                <a:buChar char="l"/>
                <a:defRPr sz="2400">
                  <a:solidFill>
                    <a:schemeClr val="tx1"/>
                  </a:solidFill>
                  <a:latin typeface="Verdana" panose="020B0604030504040204" pitchFamily="34" charset="0"/>
                </a:defRPr>
              </a:lvl1pPr>
              <a:lvl2pPr marL="742950" indent="-285750">
                <a:spcBef>
                  <a:spcPct val="20000"/>
                </a:spcBef>
                <a:spcAft>
                  <a:spcPct val="20000"/>
                </a:spcAft>
                <a:buClr>
                  <a:srgbClr val="F49100"/>
                </a:buClr>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spcAft>
                  <a:spcPct val="20000"/>
                </a:spcAft>
                <a:buClr>
                  <a:srgbClr val="F49100"/>
                </a:buClr>
                <a:buChar char="•"/>
                <a:defRPr sz="2400">
                  <a:solidFill>
                    <a:schemeClr val="tx1"/>
                  </a:solidFill>
                  <a:latin typeface="Verdana" panose="020B0604030504040204" pitchFamily="34" charset="0"/>
                </a:defRPr>
              </a:lvl3pPr>
              <a:lvl4pPr marL="1600200" indent="-228600">
                <a:spcBef>
                  <a:spcPct val="20000"/>
                </a:spcBef>
                <a:spcAft>
                  <a:spcPct val="20000"/>
                </a:spcAft>
                <a:buClr>
                  <a:srgbClr val="F49100"/>
                </a:buClr>
                <a:buFont typeface="Times New Roman" panose="02020603050405020304" pitchFamily="18" charset="0"/>
                <a:buChar char="–"/>
                <a:defRPr sz="2000">
                  <a:solidFill>
                    <a:schemeClr val="tx1"/>
                  </a:solidFill>
                  <a:latin typeface="Verdana" panose="020B0604030504040204" pitchFamily="34" charset="0"/>
                </a:defRPr>
              </a:lvl4pPr>
              <a:lvl5pPr marL="2057400" indent="-22860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5pPr>
              <a:lvl6pPr marL="25146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6pPr>
              <a:lvl7pPr marL="29718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7pPr>
              <a:lvl8pPr marL="34290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8pPr>
              <a:lvl9pPr marL="3886200" indent="-228600" eaLnBrk="0" fontAlgn="base" hangingPunct="0">
                <a:spcBef>
                  <a:spcPct val="20000"/>
                </a:spcBef>
                <a:spcAft>
                  <a:spcPct val="20000"/>
                </a:spcAft>
                <a:buClr>
                  <a:srgbClr val="F49100"/>
                </a:buClr>
                <a:buFont typeface="Times New Roman" panose="02020603050405020304" pitchFamily="18" charset="0"/>
                <a:buChar char="•"/>
                <a:defRPr>
                  <a:solidFill>
                    <a:schemeClr val="tx1"/>
                  </a:solidFill>
                  <a:latin typeface="Verdana" panose="020B060403050404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it-IT" sz="1200" b="1" i="0" u="none" strike="noStrike" kern="0" cap="none" spc="0" normalizeH="0" baseline="0" noProof="0" smtClean="0">
                  <a:ln>
                    <a:noFill/>
                  </a:ln>
                  <a:solidFill>
                    <a:srgbClr val="FFFFFF"/>
                  </a:solidFill>
                  <a:effectLst/>
                  <a:uLnTx/>
                  <a:uFillTx/>
                  <a:latin typeface="Verdana" panose="020B0604030504040204" pitchFamily="34" charset="0"/>
                </a:rPr>
                <a:t>40</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it-IT" sz="1200" b="1" i="0" u="none" strike="noStrike" kern="0" cap="none" spc="0" normalizeH="0" baseline="0" noProof="0" smtClean="0">
                  <a:ln>
                    <a:noFill/>
                  </a:ln>
                  <a:solidFill>
                    <a:srgbClr val="FFFFFF"/>
                  </a:solidFill>
                  <a:effectLst/>
                  <a:uLnTx/>
                  <a:uFillTx/>
                  <a:latin typeface="Verdana" panose="020B0604030504040204" pitchFamily="34" charset="0"/>
                </a:rPr>
                <a:t>mg</a:t>
              </a:r>
            </a:p>
          </p:txBody>
        </p:sp>
      </p:grpSp>
      <p:sp>
        <p:nvSpPr>
          <p:cNvPr id="71" name="Rettangolo 70"/>
          <p:cNvSpPr/>
          <p:nvPr/>
        </p:nvSpPr>
        <p:spPr>
          <a:xfrm>
            <a:off x="539552" y="116632"/>
            <a:ext cx="8136903" cy="979512"/>
          </a:xfrm>
          <a:prstGeom prst="rect">
            <a:avLst/>
          </a:prstGeom>
          <a:solidFill>
            <a:schemeClr val="accent5"/>
          </a:solidFill>
        </p:spPr>
        <p:style>
          <a:lnRef idx="0">
            <a:schemeClr val="accent3"/>
          </a:lnRef>
          <a:fillRef idx="3">
            <a:schemeClr val="accent3"/>
          </a:fillRef>
          <a:effectRef idx="3">
            <a:schemeClr val="accent3"/>
          </a:effectRef>
          <a:fontRef idx="minor">
            <a:schemeClr val="lt1"/>
          </a:fontRef>
        </p:style>
        <p:txBody>
          <a:bodyPr anchor="ctr"/>
          <a:lstStyle/>
          <a:p>
            <a:pPr algn="ctr">
              <a:spcBef>
                <a:spcPct val="0"/>
              </a:spcBef>
            </a:pPr>
            <a:r>
              <a:rPr lang="it-IT" sz="3200" b="1" dirty="0" smtClean="0">
                <a:solidFill>
                  <a:schemeClr val="tx1"/>
                </a:solidFill>
                <a:latin typeface="Calibri" panose="020F0502020204030204" pitchFamily="34" charset="0"/>
                <a:cs typeface="Calibri" panose="020F0502020204030204" pitchFamily="34" charset="0"/>
              </a:rPr>
              <a:t>Efficacia comparata delle statine</a:t>
            </a:r>
            <a:endParaRPr lang="en-GB" altLang="it-IT" sz="3200" b="1" dirty="0">
              <a:solidFill>
                <a:schemeClr val="tx1"/>
              </a:solidFill>
              <a:latin typeface="Calibri" pitchFamily="34" charset="0"/>
              <a:cs typeface="Times New Roman" pitchFamily="18" charset="0"/>
            </a:endParaRPr>
          </a:p>
        </p:txBody>
      </p:sp>
      <p:sp>
        <p:nvSpPr>
          <p:cNvPr id="72" name="Rettangolo 71"/>
          <p:cNvSpPr/>
          <p:nvPr/>
        </p:nvSpPr>
        <p:spPr>
          <a:xfrm>
            <a:off x="2357264" y="1195004"/>
            <a:ext cx="4374976" cy="505804"/>
          </a:xfrm>
          <a:prstGeom prst="rect">
            <a:avLst/>
          </a:prstGeom>
          <a:solidFill>
            <a:schemeClr val="accent3">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endParaRPr lang="it-IT" sz="2000" b="1" dirty="0" smtClean="0">
              <a:solidFill>
                <a:srgbClr val="002060"/>
              </a:solidFill>
            </a:endParaRPr>
          </a:p>
          <a:p>
            <a:pPr>
              <a:defRPr/>
            </a:pPr>
            <a:endParaRPr lang="it-IT" sz="2000" b="1" dirty="0" smtClean="0">
              <a:solidFill>
                <a:srgbClr val="002060"/>
              </a:solidFill>
            </a:endParaRPr>
          </a:p>
          <a:p>
            <a:pPr>
              <a:defRPr/>
            </a:pPr>
            <a:r>
              <a:rPr lang="it-IT" sz="2000" b="1" dirty="0" smtClean="0">
                <a:solidFill>
                  <a:srgbClr val="002060"/>
                </a:solidFill>
              </a:rPr>
              <a:t>Riduzione del C-LDL dai valori di base %</a:t>
            </a:r>
            <a:endParaRPr lang="en-GB" sz="2000" b="1" dirty="0">
              <a:solidFill>
                <a:schemeClr val="tx1"/>
              </a:solidFill>
              <a:cs typeface="Times New Roman" pitchFamily="18" charset="0"/>
            </a:endParaRPr>
          </a:p>
          <a:p>
            <a:pPr algn="ctr"/>
            <a:endParaRPr lang="it-IT" sz="3200" b="1" dirty="0">
              <a:solidFill>
                <a:srgbClr val="002060"/>
              </a:solidFill>
              <a:latin typeface="Calibri" panose="020F0502020204030204" pitchFamily="34" charset="0"/>
              <a:cs typeface="Calibri" panose="020F0502020204030204" pitchFamily="34" charset="0"/>
            </a:endParaRPr>
          </a:p>
        </p:txBody>
      </p:sp>
      <p:sp>
        <p:nvSpPr>
          <p:cNvPr id="73" name="Rettangolo 72"/>
          <p:cNvSpPr/>
          <p:nvPr/>
        </p:nvSpPr>
        <p:spPr>
          <a:xfrm>
            <a:off x="1765338" y="5875523"/>
            <a:ext cx="5686982" cy="759439"/>
          </a:xfrm>
          <a:prstGeom prst="rect">
            <a:avLst/>
          </a:prstGeom>
          <a:solidFill>
            <a:schemeClr val="accent3">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endParaRPr lang="it-IT" sz="2000" b="1" dirty="0" smtClean="0">
              <a:solidFill>
                <a:srgbClr val="002060"/>
              </a:solidFill>
            </a:endParaRPr>
          </a:p>
          <a:p>
            <a:pPr>
              <a:defRPr/>
            </a:pPr>
            <a:endParaRPr lang="it-IT" sz="2000" b="1" dirty="0" smtClean="0">
              <a:solidFill>
                <a:srgbClr val="002060"/>
              </a:solidFill>
            </a:endParaRPr>
          </a:p>
          <a:p>
            <a:pPr lvl="0" eaLnBrk="0" hangingPunct="0">
              <a:spcBef>
                <a:spcPct val="0"/>
              </a:spcBef>
              <a:spcAft>
                <a:spcPct val="0"/>
              </a:spcAft>
            </a:pPr>
            <a:r>
              <a:rPr lang="en-US" altLang="it-IT" sz="1200" b="1" dirty="0">
                <a:solidFill>
                  <a:srgbClr val="002060"/>
                </a:solidFill>
              </a:rPr>
              <a:t>p&lt;0.002 vs atorvastatin 10 mg; simvastatin 10, 20, 40 mg; pravastatin 10, 20, 40 mg</a:t>
            </a:r>
          </a:p>
          <a:p>
            <a:pPr lvl="0" eaLnBrk="0" hangingPunct="0">
              <a:spcBef>
                <a:spcPct val="0"/>
              </a:spcBef>
              <a:spcAft>
                <a:spcPct val="0"/>
              </a:spcAft>
            </a:pPr>
            <a:r>
              <a:rPr lang="en-US" altLang="it-IT" sz="1200" b="1" dirty="0">
                <a:solidFill>
                  <a:srgbClr val="002060"/>
                </a:solidFill>
                <a:cs typeface="Arial" panose="020B0604020202020204" pitchFamily="34" charset="0"/>
              </a:rPr>
              <a:t>†</a:t>
            </a:r>
            <a:r>
              <a:rPr lang="en-US" altLang="it-IT" sz="1200" b="1" dirty="0">
                <a:solidFill>
                  <a:srgbClr val="002060"/>
                </a:solidFill>
              </a:rPr>
              <a:t>p&lt;0.002 vs atorvastatin 20, 40 mg; simvastatin 20, 40, 80 mg; pravastatin 20, 40 mg</a:t>
            </a:r>
          </a:p>
          <a:p>
            <a:pPr lvl="0" eaLnBrk="0" hangingPunct="0">
              <a:spcBef>
                <a:spcPct val="0"/>
              </a:spcBef>
              <a:spcAft>
                <a:spcPct val="0"/>
              </a:spcAft>
            </a:pPr>
            <a:r>
              <a:rPr lang="en-US" altLang="it-IT" sz="1200" b="1" dirty="0">
                <a:solidFill>
                  <a:srgbClr val="002060"/>
                </a:solidFill>
                <a:cs typeface="Arial" panose="020B0604020202020204" pitchFamily="34" charset="0"/>
              </a:rPr>
              <a:t>‡</a:t>
            </a:r>
            <a:r>
              <a:rPr lang="en-US" altLang="it-IT" sz="1200" b="1" dirty="0">
                <a:solidFill>
                  <a:srgbClr val="002060"/>
                </a:solidFill>
              </a:rPr>
              <a:t>p&lt;0.002 vs atorvastatin 40 mg; simvastatin 40, 80 mg; pravastatin 40 mg</a:t>
            </a:r>
          </a:p>
          <a:p>
            <a:pPr algn="ctr"/>
            <a:endParaRPr lang="it-IT" sz="32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7063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539552" y="188640"/>
            <a:ext cx="8136903" cy="979512"/>
          </a:xfrm>
          <a:prstGeom prst="rect">
            <a:avLst/>
          </a:prstGeom>
          <a:solidFill>
            <a:schemeClr val="accent5"/>
          </a:solidFill>
        </p:spPr>
        <p:style>
          <a:lnRef idx="0">
            <a:schemeClr val="accent3"/>
          </a:lnRef>
          <a:fillRef idx="3">
            <a:schemeClr val="accent3"/>
          </a:fillRef>
          <a:effectRef idx="3">
            <a:schemeClr val="accent3"/>
          </a:effectRef>
          <a:fontRef idx="minor">
            <a:schemeClr val="lt1"/>
          </a:fontRef>
        </p:style>
        <p:txBody>
          <a:bodyPr anchor="ctr"/>
          <a:lstStyle/>
          <a:p>
            <a:pPr algn="ctr">
              <a:spcBef>
                <a:spcPct val="0"/>
              </a:spcBef>
            </a:pPr>
            <a:r>
              <a:rPr lang="it-IT" sz="3200" b="1" dirty="0">
                <a:solidFill>
                  <a:schemeClr val="tx1"/>
                </a:solidFill>
                <a:latin typeface="Calibri" panose="020F0502020204030204" pitchFamily="34" charset="0"/>
                <a:cs typeface="Calibri" panose="020F0502020204030204" pitchFamily="34" charset="0"/>
              </a:rPr>
              <a:t>Criticità nella gestione delle terapie ipolipemizzanti </a:t>
            </a:r>
            <a:endParaRPr lang="en-GB" altLang="it-IT" sz="3200" b="1" dirty="0">
              <a:solidFill>
                <a:schemeClr val="tx1"/>
              </a:solidFill>
              <a:latin typeface="Calibri" pitchFamily="34" charset="0"/>
              <a:cs typeface="Times New Roman" pitchFamily="18" charset="0"/>
            </a:endParaRPr>
          </a:p>
        </p:txBody>
      </p:sp>
      <p:sp>
        <p:nvSpPr>
          <p:cNvPr id="6" name="Rettangolo 5"/>
          <p:cNvSpPr/>
          <p:nvPr/>
        </p:nvSpPr>
        <p:spPr>
          <a:xfrm>
            <a:off x="323527" y="2635164"/>
            <a:ext cx="8640961" cy="3314116"/>
          </a:xfrm>
          <a:prstGeom prst="rect">
            <a:avLst/>
          </a:prstGeom>
          <a:solidFill>
            <a:schemeClr val="accent3">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endParaRPr lang="it-IT" sz="2000" b="1" dirty="0" smtClean="0">
              <a:solidFill>
                <a:srgbClr val="002060"/>
              </a:solidFill>
            </a:endParaRPr>
          </a:p>
          <a:p>
            <a:pPr>
              <a:defRPr/>
            </a:pPr>
            <a:endParaRPr lang="it-IT" sz="2000" b="1" dirty="0" smtClean="0">
              <a:solidFill>
                <a:srgbClr val="002060"/>
              </a:solidFill>
            </a:endParaRPr>
          </a:p>
          <a:p>
            <a:pPr marL="342900" lvl="0" indent="-342900">
              <a:spcBef>
                <a:spcPct val="20000"/>
              </a:spcBef>
              <a:buFont typeface="Arial" pitchFamily="34" charset="0"/>
              <a:buChar char="•"/>
            </a:pPr>
            <a:r>
              <a:rPr lang="it-IT" sz="2400" b="1" dirty="0">
                <a:solidFill>
                  <a:schemeClr val="tx1"/>
                </a:solidFill>
                <a:latin typeface="Calibri" panose="020F0502020204030204" pitchFamily="34" charset="0"/>
                <a:cs typeface="Calibri" panose="020F0502020204030204" pitchFamily="34" charset="0"/>
              </a:rPr>
              <a:t>L’efficacia dei farmaci per il colesterolo ed i raggiungimento del target di cura</a:t>
            </a:r>
          </a:p>
          <a:p>
            <a:pPr marL="342900" lvl="0" indent="-342900">
              <a:spcBef>
                <a:spcPct val="20000"/>
              </a:spcBef>
              <a:buFont typeface="Arial" pitchFamily="34" charset="0"/>
              <a:buChar char="•"/>
            </a:pPr>
            <a:r>
              <a:rPr lang="it-IT" sz="2400" b="1" dirty="0">
                <a:solidFill>
                  <a:srgbClr val="C00000"/>
                </a:solidFill>
                <a:latin typeface="Calibri" panose="020F0502020204030204" pitchFamily="34" charset="0"/>
                <a:cs typeface="Calibri" panose="020F0502020204030204" pitchFamily="34" charset="0"/>
              </a:rPr>
              <a:t>L’aderenza terapeutica: definizione e strategie di intervento</a:t>
            </a:r>
          </a:p>
          <a:p>
            <a:pPr marL="342900" lvl="0" indent="-342900">
              <a:spcBef>
                <a:spcPct val="20000"/>
              </a:spcBef>
              <a:buFont typeface="Arial" pitchFamily="34" charset="0"/>
              <a:buChar char="•"/>
            </a:pPr>
            <a:r>
              <a:rPr lang="it-IT" sz="2400" b="1" dirty="0">
                <a:solidFill>
                  <a:schemeClr val="tx1"/>
                </a:solidFill>
                <a:latin typeface="Calibri" panose="020F0502020204030204" pitchFamily="34" charset="0"/>
                <a:cs typeface="Calibri" panose="020F0502020204030204" pitchFamily="34" charset="0"/>
              </a:rPr>
              <a:t>L’intolleranza alle statine</a:t>
            </a:r>
          </a:p>
          <a:p>
            <a:pPr marL="342900" lvl="0" indent="-342900">
              <a:spcBef>
                <a:spcPct val="20000"/>
              </a:spcBef>
              <a:buFont typeface="Arial" pitchFamily="34" charset="0"/>
              <a:buChar char="•"/>
            </a:pPr>
            <a:r>
              <a:rPr lang="it-IT" sz="2400" b="1" dirty="0">
                <a:solidFill>
                  <a:schemeClr val="tx1"/>
                </a:solidFill>
                <a:latin typeface="Calibri" panose="020F0502020204030204" pitchFamily="34" charset="0"/>
                <a:cs typeface="Calibri" panose="020F0502020204030204" pitchFamily="34" charset="0"/>
              </a:rPr>
              <a:t>Le conseguenze della mancata aderenza alla terapia ipolipemizzante</a:t>
            </a:r>
          </a:p>
          <a:p>
            <a:pPr>
              <a:defRPr/>
            </a:pPr>
            <a:r>
              <a:rPr lang="it-IT" sz="2000" b="1" dirty="0" smtClean="0">
                <a:solidFill>
                  <a:schemeClr val="tx1"/>
                </a:solidFill>
              </a:rPr>
              <a:t>      </a:t>
            </a:r>
            <a:endParaRPr lang="it-IT" sz="32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459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116633"/>
            <a:ext cx="5190719" cy="1872207"/>
          </a:xfrm>
          <a:prstGeom prst="rect">
            <a:avLst/>
          </a:prstGeom>
          <a:ln>
            <a:noFill/>
          </a:ln>
          <a:effectLst>
            <a:outerShdw blurRad="292100" dist="139700" dir="2700000" algn="tl" rotWithShape="0">
              <a:srgbClr val="333333">
                <a:alpha val="65000"/>
              </a:srgbClr>
            </a:outerShdw>
          </a:effectLst>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747" y="2060849"/>
            <a:ext cx="5076709" cy="4032448"/>
          </a:xfrm>
          <a:prstGeom prst="rect">
            <a:avLst/>
          </a:prstGeom>
          <a:ln>
            <a:noFill/>
          </a:ln>
          <a:effectLst>
            <a:outerShdw blurRad="292100" dist="139700" dir="2700000" algn="tl" rotWithShape="0">
              <a:srgbClr val="333333">
                <a:alpha val="65000"/>
              </a:srgbClr>
            </a:outerShdw>
          </a:effectLst>
        </p:spPr>
      </p:pic>
      <p:sp>
        <p:nvSpPr>
          <p:cNvPr id="7" name="Rettangolo 6"/>
          <p:cNvSpPr/>
          <p:nvPr/>
        </p:nvSpPr>
        <p:spPr>
          <a:xfrm>
            <a:off x="107504" y="2276872"/>
            <a:ext cx="3672408" cy="2808312"/>
          </a:xfrm>
          <a:prstGeom prst="rect">
            <a:avLst/>
          </a:prstGeom>
          <a:solidFill>
            <a:schemeClr val="accent5"/>
          </a:solidFill>
        </p:spPr>
        <p:style>
          <a:lnRef idx="0">
            <a:schemeClr val="accent3"/>
          </a:lnRef>
          <a:fillRef idx="3">
            <a:schemeClr val="accent3"/>
          </a:fillRef>
          <a:effectRef idx="3">
            <a:schemeClr val="accent3"/>
          </a:effectRef>
          <a:fontRef idx="minor">
            <a:schemeClr val="lt1"/>
          </a:fontRef>
        </p:style>
        <p:txBody>
          <a:bodyPr anchor="ctr"/>
          <a:lstStyle/>
          <a:p>
            <a:pPr lvl="0"/>
            <a:endParaRPr lang="it-IT" sz="2400" b="1" dirty="0" smtClean="0">
              <a:solidFill>
                <a:srgbClr val="C00000"/>
              </a:solidFill>
              <a:latin typeface="Calibri" panose="020F0502020204030204" pitchFamily="34" charset="0"/>
              <a:cs typeface="Calibri" panose="020F0502020204030204" pitchFamily="34" charset="0"/>
            </a:endParaRPr>
          </a:p>
          <a:p>
            <a:pPr lvl="0"/>
            <a:r>
              <a:rPr lang="it-IT" sz="2400" b="1" dirty="0" smtClean="0">
                <a:solidFill>
                  <a:srgbClr val="C00000"/>
                </a:solidFill>
                <a:latin typeface="Calibri" panose="020F0502020204030204" pitchFamily="34" charset="0"/>
                <a:cs typeface="Calibri" panose="020F0502020204030204" pitchFamily="34" charset="0"/>
              </a:rPr>
              <a:t>Non </a:t>
            </a:r>
            <a:r>
              <a:rPr lang="it-IT" sz="2400" b="1" dirty="0">
                <a:solidFill>
                  <a:srgbClr val="C00000"/>
                </a:solidFill>
                <a:latin typeface="Calibri" panose="020F0502020204030204" pitchFamily="34" charset="0"/>
                <a:cs typeface="Calibri" panose="020F0502020204030204" pitchFamily="34" charset="0"/>
              </a:rPr>
              <a:t>più del 20% dei pazienti era alla dimissione in terapia con statine ad alta efficacia </a:t>
            </a:r>
            <a:r>
              <a:rPr lang="it-IT" sz="2400" b="1" dirty="0">
                <a:solidFill>
                  <a:prstClr val="black"/>
                </a:solidFill>
                <a:latin typeface="Calibri" panose="020F0502020204030204" pitchFamily="34" charset="0"/>
                <a:cs typeface="Calibri" panose="020F0502020204030204" pitchFamily="34" charset="0"/>
              </a:rPr>
              <a:t>(</a:t>
            </a:r>
            <a:r>
              <a:rPr lang="it-IT" sz="2400" b="1" dirty="0" err="1">
                <a:solidFill>
                  <a:prstClr val="black"/>
                </a:solidFill>
                <a:latin typeface="Calibri" panose="020F0502020204030204" pitchFamily="34" charset="0"/>
                <a:cs typeface="Calibri" panose="020F0502020204030204" pitchFamily="34" charset="0"/>
              </a:rPr>
              <a:t>atorvastatina</a:t>
            </a:r>
            <a:r>
              <a:rPr lang="it-IT" sz="2400" b="1" dirty="0">
                <a:solidFill>
                  <a:prstClr val="black"/>
                </a:solidFill>
                <a:latin typeface="Calibri" panose="020F0502020204030204" pitchFamily="34" charset="0"/>
                <a:cs typeface="Calibri" panose="020F0502020204030204" pitchFamily="34" charset="0"/>
              </a:rPr>
              <a:t> 40-80 mg/die o </a:t>
            </a:r>
            <a:r>
              <a:rPr lang="it-IT" sz="2400" b="1" dirty="0" err="1">
                <a:solidFill>
                  <a:prstClr val="black"/>
                </a:solidFill>
                <a:latin typeface="Calibri" panose="020F0502020204030204" pitchFamily="34" charset="0"/>
                <a:cs typeface="Calibri" panose="020F0502020204030204" pitchFamily="34" charset="0"/>
              </a:rPr>
              <a:t>rosuvastatina</a:t>
            </a:r>
            <a:r>
              <a:rPr lang="it-IT" sz="2400" b="1" dirty="0">
                <a:solidFill>
                  <a:prstClr val="black"/>
                </a:solidFill>
                <a:latin typeface="Calibri" panose="020F0502020204030204" pitchFamily="34" charset="0"/>
                <a:cs typeface="Calibri" panose="020F0502020204030204" pitchFamily="34" charset="0"/>
              </a:rPr>
              <a:t> 20-40 mg/die)</a:t>
            </a:r>
          </a:p>
          <a:p>
            <a:pPr algn="ctr">
              <a:spcBef>
                <a:spcPct val="0"/>
              </a:spcBef>
            </a:pPr>
            <a:endParaRPr lang="en-GB" altLang="it-IT" sz="3200" b="1" dirty="0">
              <a:solidFill>
                <a:schemeClr val="tx1"/>
              </a:solidFill>
              <a:latin typeface="Calibri" pitchFamily="34" charset="0"/>
              <a:cs typeface="Times New Roman" pitchFamily="18" charset="0"/>
            </a:endParaRPr>
          </a:p>
        </p:txBody>
      </p:sp>
    </p:spTree>
    <p:extLst>
      <p:ext uri="{BB962C8B-B14F-4D97-AF65-F5344CB8AC3E}">
        <p14:creationId xmlns:p14="http://schemas.microsoft.com/office/powerpoint/2010/main" val="275352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539552" y="145232"/>
            <a:ext cx="8136903" cy="979512"/>
          </a:xfrm>
          <a:prstGeom prst="rect">
            <a:avLst/>
          </a:prstGeom>
          <a:solidFill>
            <a:schemeClr val="accent5"/>
          </a:solidFill>
        </p:spPr>
        <p:style>
          <a:lnRef idx="0">
            <a:schemeClr val="accent3"/>
          </a:lnRef>
          <a:fillRef idx="3">
            <a:schemeClr val="accent3"/>
          </a:fillRef>
          <a:effectRef idx="3">
            <a:schemeClr val="accent3"/>
          </a:effectRef>
          <a:fontRef idx="minor">
            <a:schemeClr val="lt1"/>
          </a:fontRef>
        </p:style>
        <p:txBody>
          <a:bodyPr anchor="ctr"/>
          <a:lstStyle/>
          <a:p>
            <a:pPr algn="ctr">
              <a:spcBef>
                <a:spcPct val="0"/>
              </a:spcBef>
            </a:pPr>
            <a:r>
              <a:rPr lang="it-IT" sz="2800" b="1" dirty="0">
                <a:solidFill>
                  <a:schemeClr val="tx1"/>
                </a:solidFill>
                <a:latin typeface="Calibri" panose="020F0502020204030204" pitchFamily="34" charset="0"/>
                <a:ea typeface="+mj-ea"/>
                <a:cs typeface="Calibri" panose="020F0502020204030204" pitchFamily="34" charset="0"/>
              </a:rPr>
              <a:t>Condizioni che possono favorire la scarsa aderenza alla terapia da parte del </a:t>
            </a:r>
            <a:r>
              <a:rPr lang="it-IT" sz="2800" b="1" dirty="0" smtClean="0">
                <a:solidFill>
                  <a:schemeClr val="tx1"/>
                </a:solidFill>
                <a:latin typeface="Calibri" panose="020F0502020204030204" pitchFamily="34" charset="0"/>
                <a:ea typeface="+mj-ea"/>
                <a:cs typeface="Calibri" panose="020F0502020204030204" pitchFamily="34" charset="0"/>
              </a:rPr>
              <a:t>paziente</a:t>
            </a:r>
            <a:endParaRPr lang="en-GB" altLang="it-IT" sz="3200" b="1" dirty="0">
              <a:solidFill>
                <a:schemeClr val="tx1"/>
              </a:solidFill>
              <a:latin typeface="Calibri" pitchFamily="34" charset="0"/>
              <a:cs typeface="Times New Roman" pitchFamily="18" charset="0"/>
            </a:endParaRPr>
          </a:p>
        </p:txBody>
      </p:sp>
      <p:sp>
        <p:nvSpPr>
          <p:cNvPr id="7" name="Rettangolo 6"/>
          <p:cNvSpPr/>
          <p:nvPr/>
        </p:nvSpPr>
        <p:spPr>
          <a:xfrm>
            <a:off x="251520" y="1340768"/>
            <a:ext cx="8640961" cy="4896544"/>
          </a:xfrm>
          <a:prstGeom prst="rect">
            <a:avLst/>
          </a:prstGeom>
          <a:solidFill>
            <a:schemeClr val="accent3">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endParaRPr lang="it-IT" sz="2000" b="1" dirty="0" smtClean="0">
              <a:solidFill>
                <a:srgbClr val="002060"/>
              </a:solidFill>
            </a:endParaRPr>
          </a:p>
          <a:p>
            <a:pPr>
              <a:defRPr/>
            </a:pPr>
            <a:endParaRPr lang="it-IT" sz="2000" b="1" dirty="0" smtClean="0">
              <a:solidFill>
                <a:srgbClr val="002060"/>
              </a:solidFill>
            </a:endParaRPr>
          </a:p>
          <a:p>
            <a:pPr marL="342900" lvl="0" indent="-342900">
              <a:spcBef>
                <a:spcPct val="20000"/>
              </a:spcBef>
              <a:buFont typeface="Arial" pitchFamily="34" charset="0"/>
              <a:buChar char="•"/>
            </a:pPr>
            <a:r>
              <a:rPr lang="it-IT" altLang="it-IT" sz="2215" b="1" dirty="0">
                <a:solidFill>
                  <a:schemeClr val="tx1"/>
                </a:solidFill>
                <a:latin typeface="Calibri" panose="020F0502020204030204" pitchFamily="34" charset="0"/>
                <a:cs typeface="Calibri" panose="020F0502020204030204" pitchFamily="34" charset="0"/>
              </a:rPr>
              <a:t>Il paziente può non tollerare o percepire come adeguato il rapporto costo-beneficio della terapia (sia in termini di effetti collaterali che in termini meramente economici)</a:t>
            </a:r>
          </a:p>
          <a:p>
            <a:pPr marL="342900" lvl="0" indent="-342900">
              <a:spcBef>
                <a:spcPct val="20000"/>
              </a:spcBef>
              <a:buFont typeface="Arial" pitchFamily="34" charset="0"/>
              <a:buChar char="•"/>
            </a:pPr>
            <a:r>
              <a:rPr lang="it-IT" altLang="it-IT" sz="2215" b="1" dirty="0">
                <a:solidFill>
                  <a:schemeClr val="tx1"/>
                </a:solidFill>
                <a:latin typeface="Calibri" panose="020F0502020204030204" pitchFamily="34" charset="0"/>
                <a:cs typeface="Calibri" panose="020F0502020204030204" pitchFamily="34" charset="0"/>
              </a:rPr>
              <a:t>Il paziente può non comprendere appieno l’importanza della terapia o può ritenere che non abbia determinato dei miglioramenti della sua condizione clinica, e quindi sospenderla</a:t>
            </a:r>
          </a:p>
          <a:p>
            <a:pPr marL="342900" lvl="0" indent="-342900">
              <a:spcBef>
                <a:spcPct val="20000"/>
              </a:spcBef>
              <a:buFont typeface="Arial" pitchFamily="34" charset="0"/>
              <a:buChar char="•"/>
            </a:pPr>
            <a:r>
              <a:rPr lang="it-IT" altLang="it-IT" sz="2215" b="1" dirty="0">
                <a:solidFill>
                  <a:schemeClr val="tx1"/>
                </a:solidFill>
                <a:latin typeface="Calibri" panose="020F0502020204030204" pitchFamily="34" charset="0"/>
                <a:cs typeface="Calibri" panose="020F0502020204030204" pitchFamily="34" charset="0"/>
              </a:rPr>
              <a:t>Il paziente può non aderire al trattamento per convincimenti personali errati, irrazionali o conflittuali</a:t>
            </a:r>
          </a:p>
          <a:p>
            <a:pPr marL="342900" lvl="0" indent="-342900">
              <a:spcBef>
                <a:spcPct val="20000"/>
              </a:spcBef>
              <a:buFont typeface="Arial" pitchFamily="34" charset="0"/>
              <a:buChar char="•"/>
            </a:pPr>
            <a:r>
              <a:rPr lang="it-IT" altLang="it-IT" sz="2215" b="1" dirty="0">
                <a:solidFill>
                  <a:schemeClr val="tx1"/>
                </a:solidFill>
                <a:latin typeface="Calibri" panose="020F0502020204030204" pitchFamily="34" charset="0"/>
                <a:cs typeface="Calibri" panose="020F0502020204030204" pitchFamily="34" charset="0"/>
              </a:rPr>
              <a:t>La complessità del piano terapeutico</a:t>
            </a:r>
          </a:p>
          <a:p>
            <a:pPr marL="342900" lvl="0" indent="-342900">
              <a:spcBef>
                <a:spcPct val="20000"/>
              </a:spcBef>
              <a:buFont typeface="Arial" pitchFamily="34" charset="0"/>
              <a:buChar char="•"/>
            </a:pPr>
            <a:r>
              <a:rPr lang="it-IT" altLang="it-IT" sz="2215" b="1" dirty="0">
                <a:solidFill>
                  <a:schemeClr val="tx1"/>
                </a:solidFill>
                <a:latin typeface="Calibri" panose="020F0502020204030204" pitchFamily="34" charset="0"/>
                <a:cs typeface="Calibri" panose="020F0502020204030204" pitchFamily="34" charset="0"/>
              </a:rPr>
              <a:t>Il paziente può non essere in grado di assumere autonomamente la terapia (non è autosufficiente)</a:t>
            </a:r>
          </a:p>
          <a:p>
            <a:pPr>
              <a:defRPr/>
            </a:pPr>
            <a:r>
              <a:rPr lang="it-IT" sz="2000" b="1" dirty="0" smtClean="0">
                <a:solidFill>
                  <a:schemeClr val="tx1"/>
                </a:solidFill>
              </a:rPr>
              <a:t>  </a:t>
            </a:r>
            <a:endParaRPr lang="it-IT" sz="32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509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539552" y="188640"/>
            <a:ext cx="8136903" cy="979512"/>
          </a:xfrm>
          <a:prstGeom prst="rect">
            <a:avLst/>
          </a:prstGeom>
          <a:solidFill>
            <a:schemeClr val="accent5"/>
          </a:solidFill>
        </p:spPr>
        <p:style>
          <a:lnRef idx="0">
            <a:schemeClr val="accent3"/>
          </a:lnRef>
          <a:fillRef idx="3">
            <a:schemeClr val="accent3"/>
          </a:fillRef>
          <a:effectRef idx="3">
            <a:schemeClr val="accent3"/>
          </a:effectRef>
          <a:fontRef idx="minor">
            <a:schemeClr val="lt1"/>
          </a:fontRef>
        </p:style>
        <p:txBody>
          <a:bodyPr anchor="ctr"/>
          <a:lstStyle/>
          <a:p>
            <a:pPr algn="ctr">
              <a:spcBef>
                <a:spcPct val="0"/>
              </a:spcBef>
            </a:pPr>
            <a:r>
              <a:rPr lang="it-IT" sz="2800" b="1" dirty="0">
                <a:solidFill>
                  <a:schemeClr val="tx1"/>
                </a:solidFill>
                <a:latin typeface="Calibri" panose="020F0502020204030204" pitchFamily="34" charset="0"/>
                <a:ea typeface="+mj-ea"/>
                <a:cs typeface="Calibri" panose="020F0502020204030204" pitchFamily="34" charset="0"/>
              </a:rPr>
              <a:t>Criticità nella gestione delle terapie </a:t>
            </a:r>
            <a:r>
              <a:rPr lang="it-IT" sz="2800" b="1" dirty="0" smtClean="0">
                <a:solidFill>
                  <a:schemeClr val="tx1"/>
                </a:solidFill>
                <a:latin typeface="Calibri" panose="020F0502020204030204" pitchFamily="34" charset="0"/>
                <a:ea typeface="+mj-ea"/>
                <a:cs typeface="Calibri" panose="020F0502020204030204" pitchFamily="34" charset="0"/>
              </a:rPr>
              <a:t>ipolipemizzanti</a:t>
            </a:r>
            <a:endParaRPr lang="en-GB" altLang="it-IT" sz="3200" b="1" dirty="0">
              <a:solidFill>
                <a:schemeClr val="tx1"/>
              </a:solidFill>
              <a:latin typeface="Calibri" pitchFamily="34" charset="0"/>
              <a:cs typeface="Times New Roman" pitchFamily="18" charset="0"/>
            </a:endParaRPr>
          </a:p>
        </p:txBody>
      </p:sp>
      <p:sp>
        <p:nvSpPr>
          <p:cNvPr id="6" name="Rettangolo 5"/>
          <p:cNvSpPr/>
          <p:nvPr/>
        </p:nvSpPr>
        <p:spPr>
          <a:xfrm>
            <a:off x="251520" y="1988840"/>
            <a:ext cx="8640961" cy="3744416"/>
          </a:xfrm>
          <a:prstGeom prst="rect">
            <a:avLst/>
          </a:prstGeom>
          <a:solidFill>
            <a:schemeClr val="accent3">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endParaRPr lang="it-IT" sz="2000" b="1" dirty="0" smtClean="0">
              <a:solidFill>
                <a:srgbClr val="002060"/>
              </a:solidFill>
            </a:endParaRPr>
          </a:p>
          <a:p>
            <a:pPr>
              <a:defRPr/>
            </a:pPr>
            <a:endParaRPr lang="it-IT" sz="2000" b="1" dirty="0" smtClean="0">
              <a:solidFill>
                <a:srgbClr val="002060"/>
              </a:solidFill>
            </a:endParaRPr>
          </a:p>
          <a:p>
            <a:pPr marL="342900" lvl="0" indent="-342900">
              <a:spcBef>
                <a:spcPct val="20000"/>
              </a:spcBef>
              <a:buFont typeface="Arial" pitchFamily="34" charset="0"/>
              <a:buChar char="•"/>
            </a:pPr>
            <a:r>
              <a:rPr lang="it-IT" sz="2400" b="1" dirty="0">
                <a:solidFill>
                  <a:schemeClr val="tx1"/>
                </a:solidFill>
                <a:latin typeface="Calibri" panose="020F0502020204030204" pitchFamily="34" charset="0"/>
                <a:cs typeface="Calibri" panose="020F0502020204030204" pitchFamily="34" charset="0"/>
              </a:rPr>
              <a:t>L’efficacia dei farmaci per il colesterolo ed i raggiungimento del target di cura</a:t>
            </a:r>
          </a:p>
          <a:p>
            <a:pPr marL="342900" lvl="0" indent="-342900">
              <a:spcBef>
                <a:spcPct val="20000"/>
              </a:spcBef>
              <a:buFont typeface="Arial" pitchFamily="34" charset="0"/>
              <a:buChar char="•"/>
            </a:pPr>
            <a:r>
              <a:rPr lang="it-IT" sz="2400" b="1" dirty="0">
                <a:solidFill>
                  <a:schemeClr val="tx1"/>
                </a:solidFill>
                <a:latin typeface="Calibri" panose="020F0502020204030204" pitchFamily="34" charset="0"/>
                <a:cs typeface="Calibri" panose="020F0502020204030204" pitchFamily="34" charset="0"/>
              </a:rPr>
              <a:t>L’aderenza terapeutica: definizione e strategie di intervento</a:t>
            </a:r>
          </a:p>
          <a:p>
            <a:pPr marL="342900" lvl="0" indent="-342900">
              <a:spcBef>
                <a:spcPct val="20000"/>
              </a:spcBef>
              <a:buFont typeface="Arial" pitchFamily="34" charset="0"/>
              <a:buChar char="•"/>
            </a:pPr>
            <a:r>
              <a:rPr lang="it-IT" sz="2400" b="1" dirty="0">
                <a:solidFill>
                  <a:srgbClr val="C00000"/>
                </a:solidFill>
                <a:latin typeface="Calibri" panose="020F0502020204030204" pitchFamily="34" charset="0"/>
                <a:cs typeface="Calibri" panose="020F0502020204030204" pitchFamily="34" charset="0"/>
              </a:rPr>
              <a:t>L’intolleranza alle statine</a:t>
            </a:r>
          </a:p>
          <a:p>
            <a:pPr marL="342900" lvl="0" indent="-342900">
              <a:spcBef>
                <a:spcPct val="20000"/>
              </a:spcBef>
              <a:buFont typeface="Arial" pitchFamily="34" charset="0"/>
              <a:buChar char="•"/>
            </a:pPr>
            <a:r>
              <a:rPr lang="it-IT" sz="2400" b="1" dirty="0">
                <a:solidFill>
                  <a:schemeClr val="tx1"/>
                </a:solidFill>
                <a:latin typeface="Calibri" panose="020F0502020204030204" pitchFamily="34" charset="0"/>
                <a:cs typeface="Calibri" panose="020F0502020204030204" pitchFamily="34" charset="0"/>
              </a:rPr>
              <a:t>Le conseguenze della mancata aderenza alla terapia </a:t>
            </a:r>
            <a:r>
              <a:rPr lang="it-IT" sz="2400" b="1" dirty="0" smtClean="0">
                <a:solidFill>
                  <a:schemeClr val="tx1"/>
                </a:solidFill>
                <a:latin typeface="Calibri" panose="020F0502020204030204" pitchFamily="34" charset="0"/>
                <a:cs typeface="Calibri" panose="020F0502020204030204" pitchFamily="34" charset="0"/>
              </a:rPr>
              <a:t>ipolipemizzante</a:t>
            </a:r>
            <a:endParaRPr lang="it-IT" sz="24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81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539552" y="116632"/>
            <a:ext cx="8136903" cy="979512"/>
          </a:xfrm>
          <a:prstGeom prst="rect">
            <a:avLst/>
          </a:prstGeom>
          <a:solidFill>
            <a:schemeClr val="accent5"/>
          </a:solidFill>
        </p:spPr>
        <p:style>
          <a:lnRef idx="0">
            <a:schemeClr val="accent3"/>
          </a:lnRef>
          <a:fillRef idx="3">
            <a:schemeClr val="accent3"/>
          </a:fillRef>
          <a:effectRef idx="3">
            <a:schemeClr val="accent3"/>
          </a:effectRef>
          <a:fontRef idx="minor">
            <a:schemeClr val="lt1"/>
          </a:fontRef>
        </p:style>
        <p:txBody>
          <a:bodyPr anchor="ctr"/>
          <a:lstStyle/>
          <a:p>
            <a:pPr algn="ctr">
              <a:spcBef>
                <a:spcPct val="0"/>
              </a:spcBef>
            </a:pPr>
            <a:r>
              <a:rPr lang="it-IT" sz="2800" b="1" dirty="0" smtClean="0">
                <a:solidFill>
                  <a:schemeClr val="tx1"/>
                </a:solidFill>
                <a:latin typeface="Calibri" panose="020F0502020204030204" pitchFamily="34" charset="0"/>
                <a:ea typeface="+mj-ea"/>
                <a:cs typeface="Calibri" panose="020F0502020204030204" pitchFamily="34" charset="0"/>
              </a:rPr>
              <a:t>Sintomi muscolari associati alle statine ( SAMS )</a:t>
            </a:r>
            <a:endParaRPr lang="en-GB" altLang="it-IT" sz="3200" b="1" dirty="0">
              <a:solidFill>
                <a:schemeClr val="tx1"/>
              </a:solidFill>
              <a:latin typeface="Calibri" pitchFamily="34" charset="0"/>
              <a:cs typeface="Times New Roman" pitchFamily="18" charset="0"/>
            </a:endParaRPr>
          </a:p>
        </p:txBody>
      </p:sp>
      <p:sp>
        <p:nvSpPr>
          <p:cNvPr id="8" name="Rettangolo 7"/>
          <p:cNvSpPr/>
          <p:nvPr/>
        </p:nvSpPr>
        <p:spPr>
          <a:xfrm>
            <a:off x="251520" y="7677472"/>
            <a:ext cx="8640961" cy="3528392"/>
          </a:xfrm>
          <a:prstGeom prst="rect">
            <a:avLst/>
          </a:prstGeom>
          <a:solidFill>
            <a:schemeClr val="accent3">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endParaRPr lang="it-IT" sz="2000" b="1" dirty="0" smtClean="0">
              <a:solidFill>
                <a:srgbClr val="002060"/>
              </a:solidFill>
            </a:endParaRPr>
          </a:p>
          <a:p>
            <a:pPr>
              <a:defRPr/>
            </a:pPr>
            <a:endParaRPr lang="it-IT" sz="2000" b="1" dirty="0" smtClean="0">
              <a:solidFill>
                <a:srgbClr val="002060"/>
              </a:solidFill>
            </a:endParaRPr>
          </a:p>
          <a:p>
            <a:pPr>
              <a:spcBef>
                <a:spcPts val="1200"/>
              </a:spcBef>
            </a:pPr>
            <a:r>
              <a:rPr lang="en-US" altLang="en-US" sz="2000" b="1" dirty="0">
                <a:solidFill>
                  <a:schemeClr val="tx1"/>
                </a:solidFill>
                <a:latin typeface="Calibri" panose="020F0502020204030204" pitchFamily="34" charset="0"/>
                <a:cs typeface="Calibri" panose="020F0502020204030204" pitchFamily="34" charset="0"/>
              </a:rPr>
              <a:t>Il </a:t>
            </a:r>
            <a:r>
              <a:rPr lang="en-US" altLang="en-US" sz="2000" b="1" dirty="0" err="1">
                <a:solidFill>
                  <a:schemeClr val="tx1"/>
                </a:solidFill>
                <a:latin typeface="Calibri" panose="020F0502020204030204" pitchFamily="34" charset="0"/>
                <a:cs typeface="Calibri" panose="020F0502020204030204" pitchFamily="34" charset="0"/>
              </a:rPr>
              <a:t>tasso</a:t>
            </a:r>
            <a:r>
              <a:rPr lang="en-US" altLang="en-US" sz="2000" b="1" dirty="0">
                <a:solidFill>
                  <a:schemeClr val="tx1"/>
                </a:solidFill>
                <a:latin typeface="Calibri" panose="020F0502020204030204" pitchFamily="34" charset="0"/>
                <a:cs typeface="Calibri" panose="020F0502020204030204" pitchFamily="34" charset="0"/>
              </a:rPr>
              <a:t> di </a:t>
            </a:r>
            <a:r>
              <a:rPr lang="en-US" altLang="en-US" sz="2000" b="1" dirty="0" err="1">
                <a:solidFill>
                  <a:schemeClr val="tx1"/>
                </a:solidFill>
                <a:latin typeface="Calibri" panose="020F0502020204030204" pitchFamily="34" charset="0"/>
                <a:cs typeface="Calibri" panose="020F0502020204030204" pitchFamily="34" charset="0"/>
              </a:rPr>
              <a:t>eventi</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dirty="0" err="1">
                <a:solidFill>
                  <a:schemeClr val="tx1"/>
                </a:solidFill>
                <a:latin typeface="Calibri" panose="020F0502020204030204" pitchFamily="34" charset="0"/>
                <a:cs typeface="Calibri" panose="020F0502020204030204" pitchFamily="34" charset="0"/>
              </a:rPr>
              <a:t>correlati</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dirty="0" err="1">
                <a:solidFill>
                  <a:schemeClr val="tx1"/>
                </a:solidFill>
                <a:latin typeface="Calibri" panose="020F0502020204030204" pitchFamily="34" charset="0"/>
                <a:cs typeface="Calibri" panose="020F0502020204030204" pitchFamily="34" charset="0"/>
              </a:rPr>
              <a:t>alle</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dirty="0" err="1">
                <a:solidFill>
                  <a:schemeClr val="tx1"/>
                </a:solidFill>
                <a:latin typeface="Calibri" panose="020F0502020204030204" pitchFamily="34" charset="0"/>
                <a:cs typeface="Calibri" panose="020F0502020204030204" pitchFamily="34" charset="0"/>
              </a:rPr>
              <a:t>statine</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dirty="0" err="1">
                <a:solidFill>
                  <a:schemeClr val="tx1"/>
                </a:solidFill>
                <a:latin typeface="Calibri" panose="020F0502020204030204" pitchFamily="34" charset="0"/>
                <a:cs typeface="Calibri" panose="020F0502020204030204" pitchFamily="34" charset="0"/>
              </a:rPr>
              <a:t>riportato</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dirty="0" err="1">
                <a:solidFill>
                  <a:schemeClr val="tx1"/>
                </a:solidFill>
                <a:latin typeface="Calibri" panose="020F0502020204030204" pitchFamily="34" charset="0"/>
                <a:cs typeface="Calibri" panose="020F0502020204030204" pitchFamily="34" charset="0"/>
              </a:rPr>
              <a:t>negli</a:t>
            </a:r>
            <a:r>
              <a:rPr lang="en-US" altLang="en-US" sz="2000" b="1" dirty="0">
                <a:solidFill>
                  <a:schemeClr val="tx1"/>
                </a:solidFill>
                <a:latin typeface="Calibri" panose="020F0502020204030204" pitchFamily="34" charset="0"/>
                <a:cs typeface="Calibri" panose="020F0502020204030204" pitchFamily="34" charset="0"/>
              </a:rPr>
              <a:t> RCT è circa 5-10%.</a:t>
            </a:r>
          </a:p>
          <a:p>
            <a:pPr>
              <a:spcBef>
                <a:spcPts val="1200"/>
              </a:spcBef>
            </a:pPr>
            <a:r>
              <a:rPr lang="en-US" altLang="en-US" sz="2000" b="1" dirty="0" err="1">
                <a:solidFill>
                  <a:schemeClr val="tx1"/>
                </a:solidFill>
                <a:latin typeface="Calibri" panose="020F0502020204030204" pitchFamily="34" charset="0"/>
                <a:cs typeface="Calibri" panose="020F0502020204030204" pitchFamily="34" charset="0"/>
              </a:rPr>
              <a:t>Nello</a:t>
            </a:r>
            <a:r>
              <a:rPr lang="en-US" altLang="en-US" sz="2000" b="1" dirty="0">
                <a:solidFill>
                  <a:schemeClr val="tx1"/>
                </a:solidFill>
                <a:latin typeface="Calibri" panose="020F0502020204030204" pitchFamily="34" charset="0"/>
                <a:cs typeface="Calibri" panose="020F0502020204030204" pitchFamily="34" charset="0"/>
              </a:rPr>
              <a:t> studio STOMP (The Effects of Statins on Muscle Performance) RCT, </a:t>
            </a:r>
            <a:r>
              <a:rPr lang="en-US" altLang="en-US" sz="2000" b="1" dirty="0" err="1">
                <a:solidFill>
                  <a:schemeClr val="tx1"/>
                </a:solidFill>
                <a:latin typeface="Calibri" panose="020F0502020204030204" pitchFamily="34" charset="0"/>
                <a:cs typeface="Calibri" panose="020F0502020204030204" pitchFamily="34" charset="0"/>
              </a:rPr>
              <a:t>doppio-cieco</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dirty="0" err="1">
                <a:solidFill>
                  <a:schemeClr val="tx1"/>
                </a:solidFill>
                <a:latin typeface="Calibri" panose="020F0502020204030204" pitchFamily="34" charset="0"/>
                <a:cs typeface="Calibri" panose="020F0502020204030204" pitchFamily="34" charset="0"/>
              </a:rPr>
              <a:t>disegnato</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dirty="0" err="1">
                <a:solidFill>
                  <a:schemeClr val="tx1"/>
                </a:solidFill>
                <a:latin typeface="Calibri" panose="020F0502020204030204" pitchFamily="34" charset="0"/>
                <a:cs typeface="Calibri" panose="020F0502020204030204" pitchFamily="34" charset="0"/>
              </a:rPr>
              <a:t>specificamente</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dirty="0" err="1">
                <a:solidFill>
                  <a:schemeClr val="tx1"/>
                </a:solidFill>
                <a:latin typeface="Calibri" panose="020F0502020204030204" pitchFamily="34" charset="0"/>
                <a:cs typeface="Calibri" panose="020F0502020204030204" pitchFamily="34" charset="0"/>
              </a:rPr>
              <a:t>atorvastatina</a:t>
            </a:r>
            <a:r>
              <a:rPr lang="en-US" altLang="en-US" sz="2000" b="1" dirty="0">
                <a:solidFill>
                  <a:schemeClr val="tx1"/>
                </a:solidFill>
                <a:latin typeface="Calibri" panose="020F0502020204030204" pitchFamily="34" charset="0"/>
                <a:cs typeface="Calibri" panose="020F0502020204030204" pitchFamily="34" charset="0"/>
              </a:rPr>
              <a:t/>
            </a:r>
            <a:br>
              <a:rPr lang="en-US" altLang="en-US" sz="2000" b="1" dirty="0">
                <a:solidFill>
                  <a:schemeClr val="tx1"/>
                </a:solidFill>
                <a:latin typeface="Calibri" panose="020F0502020204030204" pitchFamily="34" charset="0"/>
                <a:cs typeface="Calibri" panose="020F0502020204030204" pitchFamily="34" charset="0"/>
              </a:rPr>
            </a:br>
            <a:r>
              <a:rPr lang="en-US" altLang="en-US" sz="2000" b="1" dirty="0">
                <a:solidFill>
                  <a:schemeClr val="tx1"/>
                </a:solidFill>
                <a:latin typeface="Calibri" panose="020F0502020204030204" pitchFamily="34" charset="0"/>
                <a:cs typeface="Calibri" panose="020F0502020204030204" pitchFamily="34" charset="0"/>
              </a:rPr>
              <a:t>80 mg/die vs. placebo la </a:t>
            </a:r>
            <a:r>
              <a:rPr lang="en-US" altLang="en-US" sz="2000" b="1" dirty="0" err="1">
                <a:solidFill>
                  <a:schemeClr val="tx1"/>
                </a:solidFill>
                <a:latin typeface="Calibri" panose="020F0502020204030204" pitchFamily="34" charset="0"/>
                <a:cs typeface="Calibri" panose="020F0502020204030204" pitchFamily="34" charset="0"/>
              </a:rPr>
              <a:t>mialgia</a:t>
            </a:r>
            <a:r>
              <a:rPr lang="en-US" altLang="en-US" sz="2000" b="1" dirty="0">
                <a:solidFill>
                  <a:schemeClr val="tx1"/>
                </a:solidFill>
                <a:latin typeface="Calibri" panose="020F0502020204030204" pitchFamily="34" charset="0"/>
                <a:cs typeface="Calibri" panose="020F0502020204030204" pitchFamily="34" charset="0"/>
              </a:rPr>
              <a:t> è </a:t>
            </a:r>
            <a:r>
              <a:rPr lang="en-US" altLang="en-US" sz="2000" b="1" dirty="0" err="1">
                <a:solidFill>
                  <a:schemeClr val="tx1"/>
                </a:solidFill>
                <a:latin typeface="Calibri" panose="020F0502020204030204" pitchFamily="34" charset="0"/>
                <a:cs typeface="Calibri" panose="020F0502020204030204" pitchFamily="34" charset="0"/>
              </a:rPr>
              <a:t>stata</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dirty="0" err="1">
                <a:solidFill>
                  <a:schemeClr val="tx1"/>
                </a:solidFill>
                <a:latin typeface="Calibri" panose="020F0502020204030204" pitchFamily="34" charset="0"/>
                <a:cs typeface="Calibri" panose="020F0502020204030204" pitchFamily="34" charset="0"/>
              </a:rPr>
              <a:t>riportata</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dirty="0" err="1">
                <a:solidFill>
                  <a:schemeClr val="tx1"/>
                </a:solidFill>
                <a:latin typeface="Calibri" panose="020F0502020204030204" pitchFamily="34" charset="0"/>
                <a:cs typeface="Calibri" panose="020F0502020204030204" pitchFamily="34" charset="0"/>
              </a:rPr>
              <a:t>nel</a:t>
            </a:r>
            <a:r>
              <a:rPr lang="en-US" altLang="en-US" sz="2000" b="1" dirty="0">
                <a:solidFill>
                  <a:schemeClr val="tx1"/>
                </a:solidFill>
                <a:latin typeface="Calibri" panose="020F0502020204030204" pitchFamily="34" charset="0"/>
                <a:cs typeface="Calibri" panose="020F0502020204030204" pitchFamily="34" charset="0"/>
              </a:rPr>
              <a:t> 9.4% in </a:t>
            </a:r>
            <a:r>
              <a:rPr lang="en-US" altLang="en-US" sz="2000" b="1" dirty="0" err="1">
                <a:solidFill>
                  <a:schemeClr val="tx1"/>
                </a:solidFill>
                <a:latin typeface="Calibri" panose="020F0502020204030204" pitchFamily="34" charset="0"/>
                <a:cs typeface="Calibri" panose="020F0502020204030204" pitchFamily="34" charset="0"/>
              </a:rPr>
              <a:t>atorvastatina</a:t>
            </a:r>
            <a:r>
              <a:rPr lang="en-US" altLang="en-US" sz="2000" b="1" dirty="0">
                <a:solidFill>
                  <a:schemeClr val="tx1"/>
                </a:solidFill>
                <a:latin typeface="Calibri" panose="020F0502020204030204" pitchFamily="34" charset="0"/>
                <a:cs typeface="Calibri" panose="020F0502020204030204" pitchFamily="34" charset="0"/>
              </a:rPr>
              <a:t> e 4.6% in placebo (</a:t>
            </a:r>
            <a:r>
              <a:rPr lang="en-US" altLang="en-US" sz="2000" b="1" i="1" dirty="0">
                <a:solidFill>
                  <a:schemeClr val="tx1"/>
                </a:solidFill>
                <a:latin typeface="Calibri" panose="020F0502020204030204" pitchFamily="34" charset="0"/>
                <a:cs typeface="Calibri" panose="020F0502020204030204" pitchFamily="34" charset="0"/>
              </a:rPr>
              <a:t>p</a:t>
            </a:r>
            <a:r>
              <a:rPr lang="en-US" altLang="en-US" sz="2000" b="1" dirty="0">
                <a:solidFill>
                  <a:schemeClr val="tx1"/>
                </a:solidFill>
                <a:latin typeface="Calibri" panose="020F0502020204030204" pitchFamily="34" charset="0"/>
                <a:cs typeface="Calibri" panose="020F0502020204030204" pitchFamily="34" charset="0"/>
              </a:rPr>
              <a:t>&lt;0.054).</a:t>
            </a:r>
          </a:p>
          <a:p>
            <a:pPr>
              <a:spcBef>
                <a:spcPts val="1200"/>
              </a:spcBef>
            </a:pPr>
            <a:r>
              <a:rPr lang="en-US" altLang="en-US" sz="2000" b="1" dirty="0" err="1">
                <a:solidFill>
                  <a:schemeClr val="tx1"/>
                </a:solidFill>
                <a:latin typeface="Calibri" panose="020F0502020204030204" pitchFamily="34" charset="0"/>
                <a:cs typeface="Calibri" panose="020F0502020204030204" pitchFamily="34" charset="0"/>
              </a:rPr>
              <a:t>Negli</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dirty="0" err="1">
                <a:solidFill>
                  <a:schemeClr val="tx1"/>
                </a:solidFill>
                <a:latin typeface="Calibri" panose="020F0502020204030204" pitchFamily="34" charset="0"/>
                <a:cs typeface="Calibri" panose="020F0502020204030204" pitchFamily="34" charset="0"/>
              </a:rPr>
              <a:t>studi</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dirty="0" err="1">
                <a:solidFill>
                  <a:schemeClr val="tx1"/>
                </a:solidFill>
                <a:latin typeface="Calibri" panose="020F0502020204030204" pitchFamily="34" charset="0"/>
                <a:cs typeface="Calibri" panose="020F0502020204030204" pitchFamily="34" charset="0"/>
              </a:rPr>
              <a:t>osservazionali</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dirty="0" err="1">
                <a:solidFill>
                  <a:schemeClr val="tx1"/>
                </a:solidFill>
                <a:latin typeface="Calibri" panose="020F0502020204030204" pitchFamily="34" charset="0"/>
                <a:cs typeface="Calibri" panose="020F0502020204030204" pitchFamily="34" charset="0"/>
              </a:rPr>
              <a:t>il</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dirty="0" err="1">
                <a:solidFill>
                  <a:schemeClr val="tx1"/>
                </a:solidFill>
                <a:latin typeface="Calibri" panose="020F0502020204030204" pitchFamily="34" charset="0"/>
                <a:cs typeface="Calibri" panose="020F0502020204030204" pitchFamily="34" charset="0"/>
              </a:rPr>
              <a:t>tasso</a:t>
            </a:r>
            <a:r>
              <a:rPr lang="en-US" altLang="en-US" sz="2000" b="1" dirty="0">
                <a:solidFill>
                  <a:schemeClr val="tx1"/>
                </a:solidFill>
                <a:latin typeface="Calibri" panose="020F0502020204030204" pitchFamily="34" charset="0"/>
                <a:cs typeface="Calibri" panose="020F0502020204030204" pitchFamily="34" charset="0"/>
              </a:rPr>
              <a:t> di </a:t>
            </a:r>
            <a:r>
              <a:rPr lang="en-US" altLang="en-US" sz="2000" b="1" dirty="0" err="1">
                <a:solidFill>
                  <a:schemeClr val="tx1"/>
                </a:solidFill>
                <a:latin typeface="Calibri" panose="020F0502020204030204" pitchFamily="34" charset="0"/>
                <a:cs typeface="Calibri" panose="020F0502020204030204" pitchFamily="34" charset="0"/>
              </a:rPr>
              <a:t>eventi</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dirty="0" err="1">
                <a:solidFill>
                  <a:schemeClr val="tx1"/>
                </a:solidFill>
                <a:latin typeface="Calibri" panose="020F0502020204030204" pitchFamily="34" charset="0"/>
                <a:cs typeface="Calibri" panose="020F0502020204030204" pitchFamily="34" charset="0"/>
              </a:rPr>
              <a:t>risulta</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dirty="0" err="1">
                <a:solidFill>
                  <a:schemeClr val="tx1"/>
                </a:solidFill>
                <a:latin typeface="Calibri" panose="020F0502020204030204" pitchFamily="34" charset="0"/>
                <a:cs typeface="Calibri" panose="020F0502020204030204" pitchFamily="34" charset="0"/>
              </a:rPr>
              <a:t>pari</a:t>
            </a:r>
            <a:r>
              <a:rPr lang="en-US" altLang="en-US" sz="2000" b="1" dirty="0">
                <a:solidFill>
                  <a:schemeClr val="tx1"/>
                </a:solidFill>
                <a:latin typeface="Calibri" panose="020F0502020204030204" pitchFamily="34" charset="0"/>
                <a:cs typeface="Calibri" panose="020F0502020204030204" pitchFamily="34" charset="0"/>
              </a:rPr>
              <a:t> al 20%.</a:t>
            </a:r>
            <a:br>
              <a:rPr lang="en-US" altLang="en-US" sz="2000" b="1" dirty="0">
                <a:solidFill>
                  <a:schemeClr val="tx1"/>
                </a:solidFill>
                <a:latin typeface="Calibri" panose="020F0502020204030204" pitchFamily="34" charset="0"/>
                <a:cs typeface="Calibri" panose="020F0502020204030204" pitchFamily="34" charset="0"/>
              </a:rPr>
            </a:br>
            <a:r>
              <a:rPr lang="en-US" altLang="en-US" sz="2000" b="1" dirty="0">
                <a:solidFill>
                  <a:schemeClr val="tx1"/>
                </a:solidFill>
                <a:latin typeface="Calibri" panose="020F0502020204030204" pitchFamily="34" charset="0"/>
                <a:cs typeface="Calibri" panose="020F0502020204030204" pitchFamily="34" charset="0"/>
              </a:rPr>
              <a:t>La </a:t>
            </a:r>
            <a:r>
              <a:rPr lang="en-US" altLang="en-US" sz="2000" b="1" dirty="0" err="1">
                <a:solidFill>
                  <a:schemeClr val="tx1"/>
                </a:solidFill>
                <a:latin typeface="Calibri" panose="020F0502020204030204" pitchFamily="34" charset="0"/>
                <a:cs typeface="Calibri" panose="020F0502020204030204" pitchFamily="34" charset="0"/>
              </a:rPr>
              <a:t>discrepanza</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dirty="0" err="1">
                <a:solidFill>
                  <a:schemeClr val="tx1"/>
                </a:solidFill>
                <a:latin typeface="Calibri" panose="020F0502020204030204" pitchFamily="34" charset="0"/>
                <a:cs typeface="Calibri" panose="020F0502020204030204" pitchFamily="34" charset="0"/>
              </a:rPr>
              <a:t>tra</a:t>
            </a:r>
            <a:r>
              <a:rPr lang="en-US" altLang="en-US" sz="2000" b="1" dirty="0">
                <a:solidFill>
                  <a:schemeClr val="tx1"/>
                </a:solidFill>
                <a:latin typeface="Calibri" panose="020F0502020204030204" pitchFamily="34" charset="0"/>
                <a:cs typeface="Calibri" panose="020F0502020204030204" pitchFamily="34" charset="0"/>
              </a:rPr>
              <a:t> RCT e </a:t>
            </a:r>
            <a:r>
              <a:rPr lang="en-US" altLang="en-US" sz="2000" b="1" dirty="0" err="1">
                <a:solidFill>
                  <a:schemeClr val="tx1"/>
                </a:solidFill>
                <a:latin typeface="Calibri" panose="020F0502020204030204" pitchFamily="34" charset="0"/>
                <a:cs typeface="Calibri" panose="020F0502020204030204" pitchFamily="34" charset="0"/>
              </a:rPr>
              <a:t>studi</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dirty="0" err="1">
                <a:solidFill>
                  <a:schemeClr val="tx1"/>
                </a:solidFill>
                <a:latin typeface="Calibri" panose="020F0502020204030204" pitchFamily="34" charset="0"/>
                <a:cs typeface="Calibri" panose="020F0502020204030204" pitchFamily="34" charset="0"/>
              </a:rPr>
              <a:t>osservazionali</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dirty="0" err="1">
                <a:solidFill>
                  <a:schemeClr val="tx1"/>
                </a:solidFill>
                <a:latin typeface="Calibri" panose="020F0502020204030204" pitchFamily="34" charset="0"/>
                <a:cs typeface="Calibri" panose="020F0502020204030204" pitchFamily="34" charset="0"/>
              </a:rPr>
              <a:t>può</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dirty="0" err="1">
                <a:solidFill>
                  <a:schemeClr val="tx1"/>
                </a:solidFill>
                <a:latin typeface="Calibri" panose="020F0502020204030204" pitchFamily="34" charset="0"/>
                <a:cs typeface="Calibri" panose="020F0502020204030204" pitchFamily="34" charset="0"/>
              </a:rPr>
              <a:t>essere</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dirty="0" err="1">
                <a:solidFill>
                  <a:schemeClr val="tx1"/>
                </a:solidFill>
                <a:latin typeface="Calibri" panose="020F0502020204030204" pitchFamily="34" charset="0"/>
                <a:cs typeface="Calibri" panose="020F0502020204030204" pitchFamily="34" charset="0"/>
              </a:rPr>
              <a:t>spiegata</a:t>
            </a:r>
            <a:r>
              <a:rPr lang="en-US" altLang="en-US" sz="2000" b="1" dirty="0">
                <a:solidFill>
                  <a:schemeClr val="tx1"/>
                </a:solidFill>
                <a:latin typeface="Calibri" panose="020F0502020204030204" pitchFamily="34" charset="0"/>
                <a:cs typeface="Calibri" panose="020F0502020204030204" pitchFamily="34" charset="0"/>
              </a:rPr>
              <a:t> con la </a:t>
            </a:r>
            <a:r>
              <a:rPr lang="en-US" altLang="en-US" sz="2000" b="1" dirty="0" err="1">
                <a:solidFill>
                  <a:schemeClr val="tx1"/>
                </a:solidFill>
                <a:latin typeface="Calibri" panose="020F0502020204030204" pitchFamily="34" charset="0"/>
                <a:cs typeface="Calibri" panose="020F0502020204030204" pitchFamily="34" charset="0"/>
              </a:rPr>
              <a:t>selezione</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dirty="0" err="1">
                <a:solidFill>
                  <a:schemeClr val="tx1"/>
                </a:solidFill>
                <a:latin typeface="Calibri" panose="020F0502020204030204" pitchFamily="34" charset="0"/>
                <a:cs typeface="Calibri" panose="020F0502020204030204" pitchFamily="34" charset="0"/>
              </a:rPr>
              <a:t>dei</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dirty="0" err="1">
                <a:solidFill>
                  <a:schemeClr val="tx1"/>
                </a:solidFill>
                <a:latin typeface="Calibri" panose="020F0502020204030204" pitchFamily="34" charset="0"/>
                <a:cs typeface="Calibri" panose="020F0502020204030204" pitchFamily="34" charset="0"/>
              </a:rPr>
              <a:t>pazienti</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dirty="0" err="1">
                <a:solidFill>
                  <a:schemeClr val="tx1"/>
                </a:solidFill>
                <a:latin typeface="Calibri" panose="020F0502020204030204" pitchFamily="34" charset="0"/>
                <a:cs typeface="Calibri" panose="020F0502020204030204" pitchFamily="34" charset="0"/>
              </a:rPr>
              <a:t>negli</a:t>
            </a:r>
            <a:r>
              <a:rPr lang="en-US" altLang="en-US" sz="2000" b="1" dirty="0">
                <a:solidFill>
                  <a:schemeClr val="tx1"/>
                </a:solidFill>
                <a:latin typeface="Calibri" panose="020F0502020204030204" pitchFamily="34" charset="0"/>
                <a:cs typeface="Calibri" panose="020F0502020204030204" pitchFamily="34" charset="0"/>
              </a:rPr>
              <a:t> RCT, </a:t>
            </a:r>
            <a:r>
              <a:rPr lang="en-US" altLang="en-US" sz="2000" b="1" dirty="0" err="1">
                <a:solidFill>
                  <a:schemeClr val="tx1"/>
                </a:solidFill>
                <a:latin typeface="Calibri" panose="020F0502020204030204" pitchFamily="34" charset="0"/>
                <a:cs typeface="Calibri" panose="020F0502020204030204" pitchFamily="34" charset="0"/>
              </a:rPr>
              <a:t>che</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dirty="0" err="1">
                <a:solidFill>
                  <a:schemeClr val="tx1"/>
                </a:solidFill>
                <a:latin typeface="Calibri" panose="020F0502020204030204" pitchFamily="34" charset="0"/>
                <a:cs typeface="Calibri" panose="020F0502020204030204" pitchFamily="34" charset="0"/>
              </a:rPr>
              <a:t>spesso</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dirty="0" err="1">
                <a:solidFill>
                  <a:schemeClr val="tx1"/>
                </a:solidFill>
                <a:latin typeface="Calibri" panose="020F0502020204030204" pitchFamily="34" charset="0"/>
                <a:cs typeface="Calibri" panose="020F0502020204030204" pitchFamily="34" charset="0"/>
              </a:rPr>
              <a:t>escludono</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dirty="0" err="1">
                <a:solidFill>
                  <a:schemeClr val="tx1"/>
                </a:solidFill>
                <a:latin typeface="Calibri" panose="020F0502020204030204" pitchFamily="34" charset="0"/>
                <a:cs typeface="Calibri" panose="020F0502020204030204" pitchFamily="34" charset="0"/>
              </a:rPr>
              <a:t>i</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dirty="0" err="1">
                <a:solidFill>
                  <a:schemeClr val="tx1"/>
                </a:solidFill>
                <a:latin typeface="Calibri" panose="020F0502020204030204" pitchFamily="34" charset="0"/>
                <a:cs typeface="Calibri" panose="020F0502020204030204" pitchFamily="34" charset="0"/>
              </a:rPr>
              <a:t>pazienti</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dirty="0" err="1">
                <a:solidFill>
                  <a:schemeClr val="tx1"/>
                </a:solidFill>
                <a:latin typeface="Calibri" panose="020F0502020204030204" pitchFamily="34" charset="0"/>
                <a:cs typeface="Calibri" panose="020F0502020204030204" pitchFamily="34" charset="0"/>
              </a:rPr>
              <a:t>anziani</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dirty="0" err="1">
                <a:solidFill>
                  <a:schemeClr val="tx1"/>
                </a:solidFill>
                <a:latin typeface="Calibri" panose="020F0502020204030204" pitchFamily="34" charset="0"/>
                <a:cs typeface="Calibri" panose="020F0502020204030204" pitchFamily="34" charset="0"/>
              </a:rPr>
              <a:t>quelli</a:t>
            </a:r>
            <a:r>
              <a:rPr lang="en-US" altLang="en-US" sz="2000" b="1" dirty="0">
                <a:solidFill>
                  <a:schemeClr val="tx1"/>
                </a:solidFill>
                <a:latin typeface="Calibri" panose="020F0502020204030204" pitchFamily="34" charset="0"/>
                <a:cs typeface="Calibri" panose="020F0502020204030204" pitchFamily="34" charset="0"/>
              </a:rPr>
              <a:t> con </a:t>
            </a:r>
            <a:r>
              <a:rPr lang="en-US" altLang="en-US" sz="2000" b="1" dirty="0" err="1">
                <a:solidFill>
                  <a:schemeClr val="tx1"/>
                </a:solidFill>
                <a:latin typeface="Calibri" panose="020F0502020204030204" pitchFamily="34" charset="0"/>
                <a:cs typeface="Calibri" panose="020F0502020204030204" pitchFamily="34" charset="0"/>
              </a:rPr>
              <a:t>più</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dirty="0" err="1">
                <a:solidFill>
                  <a:schemeClr val="tx1"/>
                </a:solidFill>
                <a:latin typeface="Calibri" panose="020F0502020204030204" pitchFamily="34" charset="0"/>
                <a:cs typeface="Calibri" panose="020F0502020204030204" pitchFamily="34" charset="0"/>
              </a:rPr>
              <a:t>comorbilità</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dirty="0" err="1">
                <a:solidFill>
                  <a:schemeClr val="tx1"/>
                </a:solidFill>
                <a:latin typeface="Calibri" panose="020F0502020204030204" pitchFamily="34" charset="0"/>
                <a:cs typeface="Calibri" panose="020F0502020204030204" pitchFamily="34" charset="0"/>
              </a:rPr>
              <a:t>ed</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dirty="0" err="1">
                <a:solidFill>
                  <a:schemeClr val="tx1"/>
                </a:solidFill>
                <a:latin typeface="Calibri" panose="020F0502020204030204" pitchFamily="34" charset="0"/>
                <a:cs typeface="Calibri" panose="020F0502020204030204" pitchFamily="34" charset="0"/>
              </a:rPr>
              <a:t>arruolano</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dirty="0" err="1">
                <a:solidFill>
                  <a:schemeClr val="tx1"/>
                </a:solidFill>
                <a:latin typeface="Calibri" panose="020F0502020204030204" pitchFamily="34" charset="0"/>
                <a:cs typeface="Calibri" panose="020F0502020204030204" pitchFamily="34" charset="0"/>
              </a:rPr>
              <a:t>poche</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dirty="0" err="1">
                <a:solidFill>
                  <a:schemeClr val="tx1"/>
                </a:solidFill>
                <a:latin typeface="Calibri" panose="020F0502020204030204" pitchFamily="34" charset="0"/>
                <a:cs typeface="Calibri" panose="020F0502020204030204" pitchFamily="34" charset="0"/>
              </a:rPr>
              <a:t>donne</a:t>
            </a:r>
            <a:r>
              <a:rPr lang="en-US" altLang="en-US" sz="2000" b="1" dirty="0">
                <a:solidFill>
                  <a:schemeClr val="tx1"/>
                </a:solidFill>
                <a:latin typeface="Calibri" panose="020F0502020204030204" pitchFamily="34" charset="0"/>
                <a:cs typeface="Calibri" panose="020F0502020204030204" pitchFamily="34" charset="0"/>
              </a:rPr>
              <a:t>.</a:t>
            </a:r>
          </a:p>
          <a:p>
            <a:pPr>
              <a:spcBef>
                <a:spcPts val="1200"/>
              </a:spcBef>
            </a:pPr>
            <a:r>
              <a:rPr lang="en-US" altLang="en-US" sz="2000" b="1" dirty="0">
                <a:solidFill>
                  <a:schemeClr val="tx1"/>
                </a:solidFill>
                <a:latin typeface="Calibri" panose="020F0502020204030204" pitchFamily="34" charset="0"/>
                <a:cs typeface="Calibri" panose="020F0502020204030204" pitchFamily="34" charset="0"/>
              </a:rPr>
              <a:t>Si </a:t>
            </a:r>
            <a:r>
              <a:rPr lang="en-US" altLang="en-US" sz="2000" b="1" dirty="0" err="1">
                <a:solidFill>
                  <a:schemeClr val="tx1"/>
                </a:solidFill>
                <a:latin typeface="Calibri" panose="020F0502020204030204" pitchFamily="34" charset="0"/>
                <a:cs typeface="Calibri" panose="020F0502020204030204" pitchFamily="34" charset="0"/>
              </a:rPr>
              <a:t>ritiene</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dirty="0" err="1">
                <a:solidFill>
                  <a:schemeClr val="tx1"/>
                </a:solidFill>
                <a:latin typeface="Calibri" panose="020F0502020204030204" pitchFamily="34" charset="0"/>
                <a:cs typeface="Calibri" panose="020F0502020204030204" pitchFamily="34" charset="0"/>
              </a:rPr>
              <a:t>che</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dirty="0" err="1">
                <a:solidFill>
                  <a:schemeClr val="tx1"/>
                </a:solidFill>
                <a:latin typeface="Calibri" panose="020F0502020204030204" pitchFamily="34" charset="0"/>
                <a:cs typeface="Calibri" panose="020F0502020204030204" pitchFamily="34" charset="0"/>
              </a:rPr>
              <a:t>alcuni</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dirty="0" err="1">
                <a:solidFill>
                  <a:schemeClr val="tx1"/>
                </a:solidFill>
                <a:latin typeface="Calibri" panose="020F0502020204030204" pitchFamily="34" charset="0"/>
                <a:cs typeface="Calibri" panose="020F0502020204030204" pitchFamily="34" charset="0"/>
              </a:rPr>
              <a:t>effetti</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dirty="0" err="1">
                <a:solidFill>
                  <a:schemeClr val="tx1"/>
                </a:solidFill>
                <a:latin typeface="Calibri" panose="020F0502020204030204" pitchFamily="34" charset="0"/>
                <a:cs typeface="Calibri" panose="020F0502020204030204" pitchFamily="34" charset="0"/>
              </a:rPr>
              <a:t>avversi</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dirty="0" err="1">
                <a:solidFill>
                  <a:schemeClr val="tx1"/>
                </a:solidFill>
                <a:latin typeface="Calibri" panose="020F0502020204030204" pitchFamily="34" charset="0"/>
                <a:cs typeface="Calibri" panose="020F0502020204030204" pitchFamily="34" charset="0"/>
              </a:rPr>
              <a:t>della</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dirty="0" err="1">
                <a:solidFill>
                  <a:schemeClr val="tx1"/>
                </a:solidFill>
                <a:latin typeface="Calibri" panose="020F0502020204030204" pitchFamily="34" charset="0"/>
                <a:cs typeface="Calibri" panose="020F0502020204030204" pitchFamily="34" charset="0"/>
              </a:rPr>
              <a:t>terapia</a:t>
            </a:r>
            <a:r>
              <a:rPr lang="en-US" altLang="en-US" sz="2000" b="1" dirty="0">
                <a:solidFill>
                  <a:schemeClr val="tx1"/>
                </a:solidFill>
                <a:latin typeface="Calibri" panose="020F0502020204030204" pitchFamily="34" charset="0"/>
                <a:cs typeface="Calibri" panose="020F0502020204030204" pitchFamily="34" charset="0"/>
              </a:rPr>
              <a:t> con </a:t>
            </a:r>
            <a:r>
              <a:rPr lang="en-US" altLang="en-US" sz="2000" b="1" dirty="0" err="1">
                <a:solidFill>
                  <a:schemeClr val="tx1"/>
                </a:solidFill>
                <a:cs typeface="Calibri" panose="020F0502020204030204" pitchFamily="34" charset="0"/>
              </a:rPr>
              <a:t>s</a:t>
            </a:r>
            <a:r>
              <a:rPr lang="en-US" altLang="en-US" sz="2000" b="1" dirty="0" err="1">
                <a:solidFill>
                  <a:schemeClr val="tx1"/>
                </a:solidFill>
                <a:cs typeface="Arial" panose="020B0604020202020204" pitchFamily="34" charset="0"/>
              </a:rPr>
              <a:t>tatine</a:t>
            </a:r>
            <a:r>
              <a:rPr lang="en-US" altLang="en-US" sz="2000" b="1" dirty="0">
                <a:solidFill>
                  <a:schemeClr val="tx1"/>
                </a:solidFill>
                <a:cs typeface="Arial" panose="020B0604020202020204" pitchFamily="34" charset="0"/>
              </a:rPr>
              <a:t>, </a:t>
            </a:r>
            <a:r>
              <a:rPr lang="en-US" altLang="en-US" sz="2000" b="1" dirty="0" err="1">
                <a:solidFill>
                  <a:schemeClr val="tx1"/>
                </a:solidFill>
                <a:cs typeface="Arial" panose="020B0604020202020204" pitchFamily="34" charset="0"/>
              </a:rPr>
              <a:t>quali</a:t>
            </a:r>
            <a:r>
              <a:rPr lang="en-US" altLang="en-US" sz="2000" b="1" dirty="0">
                <a:solidFill>
                  <a:schemeClr val="tx1"/>
                </a:solidFill>
                <a:cs typeface="Arial" panose="020B0604020202020204" pitchFamily="34" charset="0"/>
              </a:rPr>
              <a:t> </a:t>
            </a:r>
            <a:r>
              <a:rPr lang="en-US" altLang="en-US" sz="2000" b="1" dirty="0" err="1">
                <a:solidFill>
                  <a:schemeClr val="tx1"/>
                </a:solidFill>
                <a:cs typeface="Arial" panose="020B0604020202020204" pitchFamily="34" charset="0"/>
              </a:rPr>
              <a:t>il</a:t>
            </a:r>
            <a:r>
              <a:rPr lang="en-US" altLang="en-US" sz="2000" b="1" dirty="0">
                <a:solidFill>
                  <a:schemeClr val="tx1"/>
                </a:solidFill>
                <a:cs typeface="Arial" panose="020B0604020202020204" pitchFamily="34" charset="0"/>
              </a:rPr>
              <a:t> </a:t>
            </a:r>
            <a:r>
              <a:rPr lang="en-US" altLang="en-US" sz="2000" b="1" dirty="0" err="1">
                <a:solidFill>
                  <a:schemeClr val="tx1"/>
                </a:solidFill>
                <a:cs typeface="Arial" panose="020B0604020202020204" pitchFamily="34" charset="0"/>
              </a:rPr>
              <a:t>dolore</a:t>
            </a:r>
            <a:r>
              <a:rPr lang="en-US" altLang="en-US" sz="2000" b="1" dirty="0">
                <a:solidFill>
                  <a:schemeClr val="tx1"/>
                </a:solidFill>
                <a:cs typeface="Arial" panose="020B0604020202020204" pitchFamily="34" charset="0"/>
              </a:rPr>
              <a:t> </a:t>
            </a:r>
            <a:r>
              <a:rPr lang="en-US" altLang="en-US" sz="2000" b="1" dirty="0" err="1">
                <a:solidFill>
                  <a:schemeClr val="tx1"/>
                </a:solidFill>
                <a:cs typeface="Arial" panose="020B0604020202020204" pitchFamily="34" charset="0"/>
              </a:rPr>
              <a:t>muscolare</a:t>
            </a:r>
            <a:r>
              <a:rPr lang="en-US" altLang="en-US" sz="2000" b="1" dirty="0">
                <a:solidFill>
                  <a:schemeClr val="tx1"/>
                </a:solidFill>
                <a:cs typeface="Arial" panose="020B0604020202020204" pitchFamily="34" charset="0"/>
              </a:rPr>
              <a:t>, </a:t>
            </a:r>
            <a:r>
              <a:rPr lang="en-US" altLang="en-US" sz="2000" b="1" dirty="0" err="1">
                <a:solidFill>
                  <a:schemeClr val="tx1"/>
                </a:solidFill>
                <a:cs typeface="Arial" panose="020B0604020202020204" pitchFamily="34" charset="0"/>
              </a:rPr>
              <a:t>siano</a:t>
            </a:r>
            <a:r>
              <a:rPr lang="en-US" altLang="en-US" sz="2000" b="1" dirty="0">
                <a:solidFill>
                  <a:schemeClr val="tx1"/>
                </a:solidFill>
                <a:cs typeface="Arial" panose="020B0604020202020204" pitchFamily="34" charset="0"/>
              </a:rPr>
              <a:t> </a:t>
            </a:r>
            <a:r>
              <a:rPr lang="en-US" altLang="en-US" sz="2000" b="1" dirty="0" err="1">
                <a:solidFill>
                  <a:schemeClr val="tx1"/>
                </a:solidFill>
                <a:cs typeface="Arial" panose="020B0604020202020204" pitchFamily="34" charset="0"/>
              </a:rPr>
              <a:t>correlati</a:t>
            </a:r>
            <a:r>
              <a:rPr lang="en-US" altLang="en-US" sz="2000" b="1" dirty="0">
                <a:solidFill>
                  <a:schemeClr val="tx1"/>
                </a:solidFill>
                <a:cs typeface="Arial" panose="020B0604020202020204" pitchFamily="34" charset="0"/>
              </a:rPr>
              <a:t> al </a:t>
            </a:r>
            <a:r>
              <a:rPr lang="en-US" altLang="en-US" sz="2000" b="1" dirty="0" err="1">
                <a:solidFill>
                  <a:schemeClr val="tx1"/>
                </a:solidFill>
                <a:cs typeface="Arial" panose="020B0604020202020204" pitchFamily="34" charset="0"/>
              </a:rPr>
              <a:t>dosaggio</a:t>
            </a:r>
            <a:r>
              <a:rPr lang="en-US" altLang="en-US" sz="2000" b="1" dirty="0">
                <a:solidFill>
                  <a:schemeClr val="tx1"/>
                </a:solidFill>
                <a:cs typeface="Arial" panose="020B0604020202020204" pitchFamily="34" charset="0"/>
              </a:rPr>
              <a:t>. </a:t>
            </a:r>
            <a:endParaRPr lang="it-IT" sz="2000" b="1" dirty="0">
              <a:solidFill>
                <a:schemeClr val="tx1"/>
              </a:solidFill>
              <a:latin typeface="Calibri" panose="020F0502020204030204" pitchFamily="34" charset="0"/>
              <a:cs typeface="Calibri" panose="020F0502020204030204" pitchFamily="34" charset="0"/>
            </a:endParaRPr>
          </a:p>
        </p:txBody>
      </p:sp>
      <p:sp>
        <p:nvSpPr>
          <p:cNvPr id="9" name="Rettangolo 8"/>
          <p:cNvSpPr/>
          <p:nvPr/>
        </p:nvSpPr>
        <p:spPr>
          <a:xfrm>
            <a:off x="251520" y="1772816"/>
            <a:ext cx="8640961" cy="4176464"/>
          </a:xfrm>
          <a:prstGeom prst="rect">
            <a:avLst/>
          </a:prstGeom>
          <a:solidFill>
            <a:schemeClr val="accent3">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endParaRPr lang="it-IT" sz="2000" b="1" dirty="0" smtClean="0">
              <a:solidFill>
                <a:srgbClr val="002060"/>
              </a:solidFill>
            </a:endParaRPr>
          </a:p>
          <a:p>
            <a:pPr>
              <a:defRPr/>
            </a:pPr>
            <a:endParaRPr lang="it-IT" sz="2000" b="1" dirty="0" smtClean="0">
              <a:solidFill>
                <a:srgbClr val="002060"/>
              </a:solidFill>
            </a:endParaRPr>
          </a:p>
          <a:p>
            <a:pPr marL="342900" lvl="0" indent="-342900">
              <a:spcBef>
                <a:spcPct val="20000"/>
              </a:spcBef>
              <a:buFont typeface="Arial" pitchFamily="34" charset="0"/>
              <a:buChar char="•"/>
            </a:pPr>
            <a:r>
              <a:rPr lang="it-IT" sz="2000" b="1" dirty="0">
                <a:solidFill>
                  <a:schemeClr val="tx1"/>
                </a:solidFill>
                <a:latin typeface="Calibri" panose="020F0502020204030204" pitchFamily="34" charset="0"/>
                <a:cs typeface="Calibri" panose="020F0502020204030204" pitchFamily="34" charset="0"/>
              </a:rPr>
              <a:t>Il tasso di eventi correlati alle statine riportato negli RCT è circa 5-10%.</a:t>
            </a:r>
          </a:p>
          <a:p>
            <a:pPr marL="342900" lvl="0" indent="-342900">
              <a:spcBef>
                <a:spcPct val="20000"/>
              </a:spcBef>
              <a:buFont typeface="Arial" pitchFamily="34" charset="0"/>
              <a:buChar char="•"/>
            </a:pPr>
            <a:r>
              <a:rPr lang="it-IT" sz="2000" b="1" dirty="0">
                <a:solidFill>
                  <a:schemeClr val="tx1"/>
                </a:solidFill>
                <a:latin typeface="Calibri" panose="020F0502020204030204" pitchFamily="34" charset="0"/>
                <a:cs typeface="Calibri" panose="020F0502020204030204" pitchFamily="34" charset="0"/>
              </a:rPr>
              <a:t>Nello studio STOMP (The </a:t>
            </a:r>
            <a:r>
              <a:rPr lang="it-IT" sz="2000" b="1" dirty="0" err="1">
                <a:solidFill>
                  <a:schemeClr val="tx1"/>
                </a:solidFill>
                <a:latin typeface="Calibri" panose="020F0502020204030204" pitchFamily="34" charset="0"/>
                <a:cs typeface="Calibri" panose="020F0502020204030204" pitchFamily="34" charset="0"/>
              </a:rPr>
              <a:t>Effects</a:t>
            </a:r>
            <a:r>
              <a:rPr lang="it-IT" sz="2000" b="1" dirty="0">
                <a:solidFill>
                  <a:schemeClr val="tx1"/>
                </a:solidFill>
                <a:latin typeface="Calibri" panose="020F0502020204030204" pitchFamily="34" charset="0"/>
                <a:cs typeface="Calibri" panose="020F0502020204030204" pitchFamily="34" charset="0"/>
              </a:rPr>
              <a:t> of </a:t>
            </a:r>
            <a:r>
              <a:rPr lang="it-IT" sz="2000" b="1" dirty="0" err="1">
                <a:solidFill>
                  <a:schemeClr val="tx1"/>
                </a:solidFill>
                <a:latin typeface="Calibri" panose="020F0502020204030204" pitchFamily="34" charset="0"/>
                <a:cs typeface="Calibri" panose="020F0502020204030204" pitchFamily="34" charset="0"/>
              </a:rPr>
              <a:t>Statins</a:t>
            </a:r>
            <a:r>
              <a:rPr lang="it-IT" sz="2000" b="1" dirty="0">
                <a:solidFill>
                  <a:schemeClr val="tx1"/>
                </a:solidFill>
                <a:latin typeface="Calibri" panose="020F0502020204030204" pitchFamily="34" charset="0"/>
                <a:cs typeface="Calibri" panose="020F0502020204030204" pitchFamily="34" charset="0"/>
              </a:rPr>
              <a:t> on </a:t>
            </a:r>
            <a:r>
              <a:rPr lang="it-IT" sz="2000" b="1" dirty="0" err="1">
                <a:solidFill>
                  <a:schemeClr val="tx1"/>
                </a:solidFill>
                <a:latin typeface="Calibri" panose="020F0502020204030204" pitchFamily="34" charset="0"/>
                <a:cs typeface="Calibri" panose="020F0502020204030204" pitchFamily="34" charset="0"/>
              </a:rPr>
              <a:t>Muscle</a:t>
            </a:r>
            <a:r>
              <a:rPr lang="it-IT" sz="2000" b="1" dirty="0">
                <a:solidFill>
                  <a:schemeClr val="tx1"/>
                </a:solidFill>
                <a:latin typeface="Calibri" panose="020F0502020204030204" pitchFamily="34" charset="0"/>
                <a:cs typeface="Calibri" panose="020F0502020204030204" pitchFamily="34" charset="0"/>
              </a:rPr>
              <a:t> Performance) RCT, doppio-cieco, disegnato specificamente: </a:t>
            </a:r>
            <a:r>
              <a:rPr lang="it-IT" sz="2000" b="1" dirty="0" err="1">
                <a:solidFill>
                  <a:schemeClr val="tx1"/>
                </a:solidFill>
                <a:latin typeface="Calibri" panose="020F0502020204030204" pitchFamily="34" charset="0"/>
                <a:cs typeface="Calibri" panose="020F0502020204030204" pitchFamily="34" charset="0"/>
              </a:rPr>
              <a:t>atorvastatina</a:t>
            </a:r>
            <a:r>
              <a:rPr lang="it-IT" sz="2000" b="1" dirty="0">
                <a:solidFill>
                  <a:schemeClr val="tx1"/>
                </a:solidFill>
                <a:latin typeface="Calibri" panose="020F0502020204030204" pitchFamily="34" charset="0"/>
                <a:cs typeface="Calibri" panose="020F0502020204030204" pitchFamily="34" charset="0"/>
              </a:rPr>
              <a:t/>
            </a:r>
            <a:br>
              <a:rPr lang="it-IT" sz="2000" b="1" dirty="0">
                <a:solidFill>
                  <a:schemeClr val="tx1"/>
                </a:solidFill>
                <a:latin typeface="Calibri" panose="020F0502020204030204" pitchFamily="34" charset="0"/>
                <a:cs typeface="Calibri" panose="020F0502020204030204" pitchFamily="34" charset="0"/>
              </a:rPr>
            </a:br>
            <a:r>
              <a:rPr lang="it-IT" sz="2000" b="1" dirty="0">
                <a:solidFill>
                  <a:schemeClr val="tx1"/>
                </a:solidFill>
                <a:latin typeface="Calibri" panose="020F0502020204030204" pitchFamily="34" charset="0"/>
                <a:cs typeface="Calibri" panose="020F0502020204030204" pitchFamily="34" charset="0"/>
              </a:rPr>
              <a:t>80 mg/die vs. placebo la mialgia è stata riportata nel 9.4% in </a:t>
            </a:r>
            <a:r>
              <a:rPr lang="it-IT" sz="2000" b="1" dirty="0" err="1">
                <a:solidFill>
                  <a:schemeClr val="tx1"/>
                </a:solidFill>
                <a:latin typeface="Calibri" panose="020F0502020204030204" pitchFamily="34" charset="0"/>
                <a:cs typeface="Calibri" panose="020F0502020204030204" pitchFamily="34" charset="0"/>
              </a:rPr>
              <a:t>atorvastatina</a:t>
            </a:r>
            <a:r>
              <a:rPr lang="it-IT" sz="2000" b="1" dirty="0">
                <a:solidFill>
                  <a:schemeClr val="tx1"/>
                </a:solidFill>
                <a:latin typeface="Calibri" panose="020F0502020204030204" pitchFamily="34" charset="0"/>
                <a:cs typeface="Calibri" panose="020F0502020204030204" pitchFamily="34" charset="0"/>
              </a:rPr>
              <a:t> e 4.6% in placebo (p&lt;0.054).</a:t>
            </a:r>
          </a:p>
          <a:p>
            <a:pPr marL="342900" lvl="0" indent="-342900">
              <a:spcBef>
                <a:spcPct val="20000"/>
              </a:spcBef>
              <a:buFont typeface="Arial" pitchFamily="34" charset="0"/>
              <a:buChar char="•"/>
            </a:pPr>
            <a:r>
              <a:rPr lang="it-IT" sz="2000" b="1" dirty="0">
                <a:solidFill>
                  <a:schemeClr val="tx1"/>
                </a:solidFill>
                <a:latin typeface="Calibri" panose="020F0502020204030204" pitchFamily="34" charset="0"/>
                <a:cs typeface="Calibri" panose="020F0502020204030204" pitchFamily="34" charset="0"/>
              </a:rPr>
              <a:t>Negli studi osservazionali il tasso di eventi risulta pari al 20%.</a:t>
            </a:r>
            <a:br>
              <a:rPr lang="it-IT" sz="2000" b="1" dirty="0">
                <a:solidFill>
                  <a:schemeClr val="tx1"/>
                </a:solidFill>
                <a:latin typeface="Calibri" panose="020F0502020204030204" pitchFamily="34" charset="0"/>
                <a:cs typeface="Calibri" panose="020F0502020204030204" pitchFamily="34" charset="0"/>
              </a:rPr>
            </a:br>
            <a:r>
              <a:rPr lang="it-IT" sz="2000" b="1" dirty="0">
                <a:solidFill>
                  <a:schemeClr val="tx1"/>
                </a:solidFill>
                <a:latin typeface="Calibri" panose="020F0502020204030204" pitchFamily="34" charset="0"/>
                <a:cs typeface="Calibri" panose="020F0502020204030204" pitchFamily="34" charset="0"/>
              </a:rPr>
              <a:t>La discrepanza tra RCT e studi osservazionali può essere spiegata con la selezione dei pazienti negli RCT, che spesso escludono i pazienti anziani, quelli con più </a:t>
            </a:r>
            <a:r>
              <a:rPr lang="it-IT" sz="2000" b="1" dirty="0" err="1">
                <a:solidFill>
                  <a:schemeClr val="tx1"/>
                </a:solidFill>
                <a:latin typeface="Calibri" panose="020F0502020204030204" pitchFamily="34" charset="0"/>
                <a:cs typeface="Calibri" panose="020F0502020204030204" pitchFamily="34" charset="0"/>
              </a:rPr>
              <a:t>comorbilità</a:t>
            </a:r>
            <a:r>
              <a:rPr lang="it-IT" sz="2000" b="1" dirty="0">
                <a:solidFill>
                  <a:schemeClr val="tx1"/>
                </a:solidFill>
                <a:latin typeface="Calibri" panose="020F0502020204030204" pitchFamily="34" charset="0"/>
                <a:cs typeface="Calibri" panose="020F0502020204030204" pitchFamily="34" charset="0"/>
              </a:rPr>
              <a:t> ed arruolano poche donne.</a:t>
            </a:r>
          </a:p>
          <a:p>
            <a:pPr marL="342900" lvl="0" indent="-342900">
              <a:spcBef>
                <a:spcPct val="20000"/>
              </a:spcBef>
              <a:buFont typeface="Arial" pitchFamily="34" charset="0"/>
              <a:buChar char="•"/>
            </a:pPr>
            <a:r>
              <a:rPr lang="it-IT" sz="2000" b="1" dirty="0">
                <a:solidFill>
                  <a:schemeClr val="tx1"/>
                </a:solidFill>
                <a:latin typeface="Calibri" panose="020F0502020204030204" pitchFamily="34" charset="0"/>
                <a:cs typeface="Calibri" panose="020F0502020204030204" pitchFamily="34" charset="0"/>
              </a:rPr>
              <a:t>Si ritiene che alcuni effetti avversi della terapia con statine, quali il dolore muscolare, siano correlati al dosaggio.</a:t>
            </a:r>
          </a:p>
          <a:p>
            <a:pPr marL="342900" lvl="0" indent="-342900">
              <a:spcBef>
                <a:spcPct val="20000"/>
              </a:spcBef>
              <a:buFont typeface="Arial" pitchFamily="34" charset="0"/>
              <a:buChar char="•"/>
            </a:pPr>
            <a:endParaRPr lang="it-IT" sz="24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5343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539552" y="44624"/>
            <a:ext cx="8136903" cy="1195536"/>
          </a:xfrm>
          <a:prstGeom prst="rect">
            <a:avLst/>
          </a:prstGeom>
          <a:solidFill>
            <a:schemeClr val="accent5"/>
          </a:solidFill>
        </p:spPr>
        <p:style>
          <a:lnRef idx="0">
            <a:schemeClr val="accent3"/>
          </a:lnRef>
          <a:fillRef idx="3">
            <a:schemeClr val="accent3"/>
          </a:fillRef>
          <a:effectRef idx="3">
            <a:schemeClr val="accent3"/>
          </a:effectRef>
          <a:fontRef idx="minor">
            <a:schemeClr val="lt1"/>
          </a:fontRef>
        </p:style>
        <p:txBody>
          <a:bodyPr anchor="ctr"/>
          <a:lstStyle/>
          <a:p>
            <a:pPr lvl="0" algn="ctr">
              <a:spcBef>
                <a:spcPct val="0"/>
              </a:spcBef>
              <a:defRPr/>
            </a:pPr>
            <a:endParaRPr lang="it-IT" altLang="it-IT" sz="2600" dirty="0" smtClean="0">
              <a:solidFill>
                <a:srgbClr val="002060"/>
              </a:solidFill>
              <a:latin typeface="Calibri" panose="020F0502020204030204" pitchFamily="34" charset="0"/>
              <a:cs typeface="Calibri" panose="020F0502020204030204" pitchFamily="34" charset="0"/>
            </a:endParaRPr>
          </a:p>
          <a:p>
            <a:pPr lvl="0" algn="ctr">
              <a:spcBef>
                <a:spcPct val="0"/>
              </a:spcBef>
              <a:defRPr/>
            </a:pPr>
            <a:r>
              <a:rPr lang="it-IT" altLang="it-IT" sz="2600" b="1" dirty="0" smtClean="0">
                <a:solidFill>
                  <a:schemeClr val="tx1"/>
                </a:solidFill>
                <a:latin typeface="Calibri" panose="020F0502020204030204" pitchFamily="34" charset="0"/>
                <a:cs typeface="Calibri" panose="020F0502020204030204" pitchFamily="34" charset="0"/>
              </a:rPr>
              <a:t>Come </a:t>
            </a:r>
            <a:r>
              <a:rPr lang="it-IT" altLang="it-IT" sz="2600" b="1" dirty="0">
                <a:solidFill>
                  <a:schemeClr val="tx1"/>
                </a:solidFill>
                <a:latin typeface="Calibri" panose="020F0502020204030204" pitchFamily="34" charset="0"/>
                <a:cs typeface="Calibri" panose="020F0502020204030204" pitchFamily="34" charset="0"/>
              </a:rPr>
              <a:t>gestire l’intolleranza alle statine</a:t>
            </a:r>
            <a:br>
              <a:rPr lang="it-IT" altLang="it-IT" sz="2600" b="1" dirty="0">
                <a:solidFill>
                  <a:schemeClr val="tx1"/>
                </a:solidFill>
                <a:latin typeface="Calibri" panose="020F0502020204030204" pitchFamily="34" charset="0"/>
                <a:cs typeface="Calibri" panose="020F0502020204030204" pitchFamily="34" charset="0"/>
              </a:rPr>
            </a:br>
            <a:r>
              <a:rPr lang="it-IT" altLang="it-IT" sz="2400" b="1" i="1" dirty="0">
                <a:solidFill>
                  <a:schemeClr val="tx1"/>
                </a:solidFill>
                <a:latin typeface="Calibri" panose="020F0502020204030204" pitchFamily="34" charset="0"/>
                <a:cs typeface="Calibri" panose="020F0502020204030204" pitchFamily="34" charset="0"/>
              </a:rPr>
              <a:t>Linee guida Canada, </a:t>
            </a:r>
            <a:r>
              <a:rPr lang="it-IT" altLang="it-IT" sz="2400" b="1" i="1" dirty="0" err="1">
                <a:solidFill>
                  <a:schemeClr val="tx1"/>
                </a:solidFill>
                <a:latin typeface="Calibri" panose="020F0502020204030204" pitchFamily="34" charset="0"/>
                <a:cs typeface="Calibri" panose="020F0502020204030204" pitchFamily="34" charset="0"/>
              </a:rPr>
              <a:t>Circulation</a:t>
            </a:r>
            <a:r>
              <a:rPr lang="it-IT" altLang="it-IT" sz="2400" b="1" i="1" dirty="0">
                <a:solidFill>
                  <a:schemeClr val="tx1"/>
                </a:solidFill>
                <a:latin typeface="Calibri" panose="020F0502020204030204" pitchFamily="34" charset="0"/>
                <a:cs typeface="Calibri" panose="020F0502020204030204" pitchFamily="34" charset="0"/>
              </a:rPr>
              <a:t> 2015</a:t>
            </a:r>
          </a:p>
          <a:p>
            <a:pPr algn="ctr">
              <a:spcBef>
                <a:spcPct val="0"/>
              </a:spcBef>
            </a:pPr>
            <a:endParaRPr lang="en-GB" altLang="it-IT" sz="3200" b="1" dirty="0">
              <a:solidFill>
                <a:schemeClr val="tx1"/>
              </a:solidFill>
              <a:latin typeface="Calibri" pitchFamily="34" charset="0"/>
              <a:cs typeface="Times New Roman" pitchFamily="18" charset="0"/>
            </a:endParaRPr>
          </a:p>
        </p:txBody>
      </p:sp>
      <p:sp>
        <p:nvSpPr>
          <p:cNvPr id="9" name="Rettangolo 8"/>
          <p:cNvSpPr/>
          <p:nvPr/>
        </p:nvSpPr>
        <p:spPr>
          <a:xfrm>
            <a:off x="251520" y="1340768"/>
            <a:ext cx="8640961" cy="4968552"/>
          </a:xfrm>
          <a:prstGeom prst="rect">
            <a:avLst/>
          </a:prstGeom>
          <a:solidFill>
            <a:schemeClr val="accent3">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lvl="0" algn="ctr">
              <a:defRPr/>
            </a:pPr>
            <a:r>
              <a:rPr lang="it-IT" sz="2400" b="1" dirty="0">
                <a:solidFill>
                  <a:srgbClr val="C00000"/>
                </a:solidFill>
                <a:latin typeface="Calibri" panose="020F0502020204030204" pitchFamily="34" charset="0"/>
                <a:cs typeface="Calibri" panose="020F0502020204030204" pitchFamily="34" charset="0"/>
              </a:rPr>
              <a:t>Escludere le cause reversibili</a:t>
            </a:r>
          </a:p>
          <a:p>
            <a:pPr lvl="0" algn="ctr">
              <a:defRPr/>
            </a:pPr>
            <a:r>
              <a:rPr lang="it-IT" sz="2400" b="1" dirty="0">
                <a:solidFill>
                  <a:srgbClr val="C00000"/>
                </a:solidFill>
                <a:latin typeface="Calibri" panose="020F0502020204030204" pitchFamily="34" charset="0"/>
                <a:cs typeface="Calibri" panose="020F0502020204030204" pitchFamily="34" charset="0"/>
              </a:rPr>
              <a:t>Cause reversibili (fattori potenzialmente modificabili</a:t>
            </a:r>
            <a:r>
              <a:rPr lang="it-IT" sz="2400" dirty="0">
                <a:solidFill>
                  <a:srgbClr val="C00000"/>
                </a:solidFill>
                <a:latin typeface="Calibri" panose="020F0502020204030204" pitchFamily="34" charset="0"/>
                <a:cs typeface="Calibri" panose="020F0502020204030204" pitchFamily="34" charset="0"/>
              </a:rPr>
              <a:t>)</a:t>
            </a:r>
          </a:p>
          <a:p>
            <a:pPr marL="342900" lvl="0" indent="-342900">
              <a:spcBef>
                <a:spcPct val="20000"/>
              </a:spcBef>
              <a:buFont typeface="Arial" pitchFamily="34" charset="0"/>
              <a:buChar char="•"/>
              <a:defRPr/>
            </a:pPr>
            <a:r>
              <a:rPr lang="it-IT" b="1" dirty="0">
                <a:solidFill>
                  <a:schemeClr val="tx1"/>
                </a:solidFill>
                <a:latin typeface="Calibri" panose="020F0502020204030204" pitchFamily="34" charset="0"/>
                <a:cs typeface="Calibri" panose="020F0502020204030204" pitchFamily="34" charset="0"/>
              </a:rPr>
              <a:t>Ipotiroidismo pregresso non trattato</a:t>
            </a:r>
          </a:p>
          <a:p>
            <a:pPr marL="342900" lvl="0" indent="-342900">
              <a:spcBef>
                <a:spcPct val="20000"/>
              </a:spcBef>
              <a:buFont typeface="Arial" pitchFamily="34" charset="0"/>
              <a:buChar char="•"/>
              <a:defRPr/>
            </a:pPr>
            <a:r>
              <a:rPr lang="it-IT" b="1" dirty="0">
                <a:solidFill>
                  <a:schemeClr val="tx1"/>
                </a:solidFill>
                <a:latin typeface="Calibri" panose="020F0502020204030204" pitchFamily="34" charset="0"/>
                <a:cs typeface="Calibri" panose="020F0502020204030204" pitchFamily="34" charset="0"/>
              </a:rPr>
              <a:t>Statine ad alte dosi</a:t>
            </a:r>
          </a:p>
          <a:p>
            <a:pPr marL="342900" lvl="0" indent="-342900">
              <a:spcBef>
                <a:spcPct val="20000"/>
              </a:spcBef>
              <a:buFont typeface="Arial" pitchFamily="34" charset="0"/>
              <a:buChar char="•"/>
              <a:defRPr/>
            </a:pPr>
            <a:r>
              <a:rPr lang="it-IT" b="1" dirty="0">
                <a:solidFill>
                  <a:schemeClr val="tx1"/>
                </a:solidFill>
                <a:latin typeface="Calibri" panose="020F0502020204030204" pitchFamily="34" charset="0"/>
                <a:cs typeface="Calibri" panose="020F0502020204030204" pitchFamily="34" charset="0"/>
              </a:rPr>
              <a:t>Consumo eccessivo di alcool</a:t>
            </a:r>
          </a:p>
          <a:p>
            <a:pPr marL="342900" lvl="0" indent="-342900">
              <a:spcBef>
                <a:spcPct val="20000"/>
              </a:spcBef>
              <a:buFont typeface="Arial" pitchFamily="34" charset="0"/>
              <a:buChar char="•"/>
              <a:defRPr/>
            </a:pPr>
            <a:r>
              <a:rPr lang="it-IT" b="1" dirty="0">
                <a:solidFill>
                  <a:schemeClr val="tx1"/>
                </a:solidFill>
                <a:latin typeface="Calibri" panose="020F0502020204030204" pitchFamily="34" charset="0"/>
                <a:cs typeface="Calibri" panose="020F0502020204030204" pitchFamily="34" charset="0"/>
              </a:rPr>
              <a:t>Interazioni farmacologiche</a:t>
            </a:r>
          </a:p>
          <a:p>
            <a:pPr marL="342900" lvl="0" indent="-342900">
              <a:spcBef>
                <a:spcPct val="20000"/>
              </a:spcBef>
              <a:buFont typeface="Arial" pitchFamily="34" charset="0"/>
              <a:buChar char="•"/>
              <a:defRPr/>
            </a:pPr>
            <a:endParaRPr lang="it-IT" b="1" dirty="0">
              <a:solidFill>
                <a:schemeClr val="tx1"/>
              </a:solidFill>
              <a:latin typeface="Calibri" panose="020F0502020204030204" pitchFamily="34" charset="0"/>
              <a:cs typeface="Calibri" panose="020F0502020204030204" pitchFamily="34" charset="0"/>
            </a:endParaRPr>
          </a:p>
          <a:p>
            <a:pPr marL="342900" lvl="0" indent="-342900">
              <a:spcBef>
                <a:spcPct val="20000"/>
              </a:spcBef>
              <a:buFont typeface="Arial" pitchFamily="34" charset="0"/>
              <a:buChar char="•"/>
              <a:defRPr/>
            </a:pPr>
            <a:endParaRPr lang="it-IT" b="1" dirty="0">
              <a:solidFill>
                <a:schemeClr val="tx1"/>
              </a:solidFill>
              <a:latin typeface="Calibri" panose="020F0502020204030204" pitchFamily="34" charset="0"/>
              <a:cs typeface="Calibri" panose="020F0502020204030204" pitchFamily="34" charset="0"/>
            </a:endParaRPr>
          </a:p>
          <a:p>
            <a:pPr marL="342900" lvl="0" indent="-342900">
              <a:spcBef>
                <a:spcPct val="20000"/>
              </a:spcBef>
              <a:buFont typeface="Arial" pitchFamily="34" charset="0"/>
              <a:buChar char="•"/>
              <a:defRPr/>
            </a:pPr>
            <a:endParaRPr lang="it-IT" b="1" dirty="0">
              <a:solidFill>
                <a:schemeClr val="tx1"/>
              </a:solidFill>
              <a:latin typeface="Calibri" panose="020F0502020204030204" pitchFamily="34" charset="0"/>
              <a:cs typeface="Calibri" panose="020F0502020204030204" pitchFamily="34" charset="0"/>
            </a:endParaRPr>
          </a:p>
          <a:p>
            <a:pPr marL="342900" lvl="0" indent="-342900">
              <a:spcBef>
                <a:spcPct val="20000"/>
              </a:spcBef>
              <a:buFont typeface="Arial" pitchFamily="34" charset="0"/>
              <a:buChar char="•"/>
              <a:defRPr/>
            </a:pPr>
            <a:endParaRPr lang="it-IT" b="1" dirty="0">
              <a:solidFill>
                <a:schemeClr val="tx1"/>
              </a:solidFill>
              <a:latin typeface="Calibri" panose="020F0502020204030204" pitchFamily="34" charset="0"/>
              <a:cs typeface="Calibri" panose="020F0502020204030204" pitchFamily="34" charset="0"/>
            </a:endParaRPr>
          </a:p>
          <a:p>
            <a:pPr marL="342900" lvl="0" indent="-342900">
              <a:spcBef>
                <a:spcPct val="20000"/>
              </a:spcBef>
              <a:buFont typeface="Arial" pitchFamily="34" charset="0"/>
              <a:buChar char="•"/>
              <a:defRPr/>
            </a:pPr>
            <a:endParaRPr lang="it-IT" b="1" dirty="0">
              <a:solidFill>
                <a:schemeClr val="tx1"/>
              </a:solidFill>
              <a:latin typeface="Calibri" panose="020F0502020204030204" pitchFamily="34" charset="0"/>
              <a:cs typeface="Calibri" panose="020F0502020204030204" pitchFamily="34" charset="0"/>
            </a:endParaRPr>
          </a:p>
          <a:p>
            <a:pPr marL="342900" lvl="0" indent="-342900">
              <a:spcBef>
                <a:spcPct val="20000"/>
              </a:spcBef>
              <a:buFont typeface="Arial" pitchFamily="34" charset="0"/>
              <a:buChar char="•"/>
              <a:defRPr/>
            </a:pPr>
            <a:r>
              <a:rPr lang="it-IT" b="1" dirty="0">
                <a:solidFill>
                  <a:schemeClr val="tx1"/>
                </a:solidFill>
                <a:latin typeface="Calibri" panose="020F0502020204030204" pitchFamily="34" charset="0"/>
                <a:cs typeface="Calibri" panose="020F0502020204030204" pitchFamily="34" charset="0"/>
              </a:rPr>
              <a:t>Esercizio fisico eccessivo</a:t>
            </a:r>
          </a:p>
          <a:p>
            <a:pPr marL="342900" lvl="0" indent="-342900">
              <a:spcBef>
                <a:spcPct val="20000"/>
              </a:spcBef>
              <a:buFont typeface="Arial" pitchFamily="34" charset="0"/>
              <a:buChar char="•"/>
              <a:defRPr/>
            </a:pPr>
            <a:r>
              <a:rPr lang="it-IT" b="1" dirty="0">
                <a:solidFill>
                  <a:schemeClr val="tx1"/>
                </a:solidFill>
                <a:latin typeface="Calibri" panose="020F0502020204030204" pitchFamily="34" charset="0"/>
                <a:cs typeface="Calibri" panose="020F0502020204030204" pitchFamily="34" charset="0"/>
              </a:rPr>
              <a:t>Assunzione eccessiva di succo di pompelmo</a:t>
            </a:r>
          </a:p>
        </p:txBody>
      </p:sp>
      <p:sp>
        <p:nvSpPr>
          <p:cNvPr id="10" name="Segnaposto contenuto 7"/>
          <p:cNvSpPr txBox="1">
            <a:spLocks/>
          </p:cNvSpPr>
          <p:nvPr/>
        </p:nvSpPr>
        <p:spPr>
          <a:xfrm>
            <a:off x="683568" y="7677894"/>
            <a:ext cx="2447925" cy="1511746"/>
          </a:xfrm>
          <a:prstGeom prst="rect">
            <a:avLst/>
          </a:prstGeom>
          <a:solidFill>
            <a:srgbClr val="00B0F0"/>
          </a:solidFill>
          <a:ln w="19050">
            <a:solidFill>
              <a:srgbClr val="C00000"/>
            </a:solidFill>
          </a:ln>
        </p:spPr>
        <p:txBody>
          <a:bodyPr/>
          <a:lstStyle/>
          <a:p>
            <a:pPr marL="285750" indent="-285750" eaLnBrk="1" fontAlgn="auto" hangingPunct="1">
              <a:spcBef>
                <a:spcPts val="600"/>
              </a:spcBef>
              <a:spcAft>
                <a:spcPts val="0"/>
              </a:spcAft>
              <a:buClr>
                <a:srgbClr val="C00000"/>
              </a:buClr>
              <a:buSzPct val="125000"/>
              <a:buFont typeface="Arial" panose="020B0604020202020204" pitchFamily="34" charset="0"/>
              <a:buChar char="•"/>
              <a:defRPr/>
            </a:pPr>
            <a:r>
              <a:rPr lang="it-IT" b="1" dirty="0" err="1">
                <a:solidFill>
                  <a:srgbClr val="002060"/>
                </a:solidFill>
                <a:latin typeface="Calibri" panose="020F0502020204030204" pitchFamily="34" charset="0"/>
                <a:cs typeface="Calibri" panose="020F0502020204030204" pitchFamily="34" charset="0"/>
              </a:rPr>
              <a:t>gemfibrozil</a:t>
            </a:r>
            <a:endParaRPr lang="it-IT" b="1" dirty="0">
              <a:solidFill>
                <a:srgbClr val="002060"/>
              </a:solidFill>
              <a:latin typeface="Calibri" panose="020F0502020204030204" pitchFamily="34" charset="0"/>
              <a:cs typeface="Calibri" panose="020F0502020204030204" pitchFamily="34" charset="0"/>
            </a:endParaRPr>
          </a:p>
          <a:p>
            <a:pPr marL="285750" indent="-285750" eaLnBrk="1" fontAlgn="auto" hangingPunct="1">
              <a:spcBef>
                <a:spcPts val="600"/>
              </a:spcBef>
              <a:spcAft>
                <a:spcPts val="0"/>
              </a:spcAft>
              <a:buClr>
                <a:srgbClr val="C00000"/>
              </a:buClr>
              <a:buSzPct val="125000"/>
              <a:buFont typeface="Arial" panose="020B0604020202020204" pitchFamily="34" charset="0"/>
              <a:buChar char="•"/>
              <a:defRPr/>
            </a:pPr>
            <a:r>
              <a:rPr lang="it-IT" b="1" dirty="0">
                <a:solidFill>
                  <a:srgbClr val="002060"/>
                </a:solidFill>
                <a:latin typeface="Calibri" panose="020F0502020204030204" pitchFamily="34" charset="0"/>
                <a:cs typeface="Calibri" panose="020F0502020204030204" pitchFamily="34" charset="0"/>
              </a:rPr>
              <a:t>antipsicotici</a:t>
            </a:r>
          </a:p>
          <a:p>
            <a:pPr marL="285750" indent="-285750" eaLnBrk="1" fontAlgn="auto" hangingPunct="1">
              <a:spcBef>
                <a:spcPts val="600"/>
              </a:spcBef>
              <a:spcAft>
                <a:spcPts val="0"/>
              </a:spcAft>
              <a:buClr>
                <a:srgbClr val="C00000"/>
              </a:buClr>
              <a:buSzPct val="125000"/>
              <a:buFont typeface="Arial" panose="020B0604020202020204" pitchFamily="34" charset="0"/>
              <a:buChar char="•"/>
              <a:defRPr/>
            </a:pPr>
            <a:r>
              <a:rPr lang="it-IT" b="1" dirty="0" err="1">
                <a:solidFill>
                  <a:srgbClr val="002060"/>
                </a:solidFill>
                <a:latin typeface="Calibri" panose="020F0502020204030204" pitchFamily="34" charset="0"/>
                <a:cs typeface="Calibri" panose="020F0502020204030204" pitchFamily="34" charset="0"/>
              </a:rPr>
              <a:t>amiodarone</a:t>
            </a:r>
            <a:endParaRPr lang="it-IT" b="1" dirty="0">
              <a:solidFill>
                <a:srgbClr val="002060"/>
              </a:solidFill>
              <a:latin typeface="Calibri" panose="020F0502020204030204" pitchFamily="34" charset="0"/>
              <a:cs typeface="Calibri" panose="020F0502020204030204" pitchFamily="34" charset="0"/>
            </a:endParaRPr>
          </a:p>
          <a:p>
            <a:pPr marL="285750" indent="-285750" eaLnBrk="1" fontAlgn="auto" hangingPunct="1">
              <a:spcBef>
                <a:spcPts val="600"/>
              </a:spcBef>
              <a:spcAft>
                <a:spcPts val="0"/>
              </a:spcAft>
              <a:buClr>
                <a:srgbClr val="C00000"/>
              </a:buClr>
              <a:buSzPct val="125000"/>
              <a:buFont typeface="Arial" panose="020B0604020202020204" pitchFamily="34" charset="0"/>
              <a:buChar char="•"/>
              <a:defRPr/>
            </a:pPr>
            <a:r>
              <a:rPr lang="it-IT" b="1" dirty="0" err="1">
                <a:solidFill>
                  <a:srgbClr val="002060"/>
                </a:solidFill>
                <a:latin typeface="Calibri" panose="020F0502020204030204" pitchFamily="34" charset="0"/>
                <a:cs typeface="Calibri" panose="020F0502020204030204" pitchFamily="34" charset="0"/>
              </a:rPr>
              <a:t>verapamil</a:t>
            </a:r>
            <a:endParaRPr lang="it-IT" b="1" dirty="0">
              <a:solidFill>
                <a:srgbClr val="002060"/>
              </a:solidFill>
              <a:latin typeface="Calibri" panose="020F0502020204030204" pitchFamily="34" charset="0"/>
              <a:cs typeface="Calibri" panose="020F0502020204030204" pitchFamily="34" charset="0"/>
            </a:endParaRPr>
          </a:p>
        </p:txBody>
      </p:sp>
      <p:sp>
        <p:nvSpPr>
          <p:cNvPr id="12" name="Segnaposto contenuto 7"/>
          <p:cNvSpPr txBox="1">
            <a:spLocks/>
          </p:cNvSpPr>
          <p:nvPr/>
        </p:nvSpPr>
        <p:spPr>
          <a:xfrm>
            <a:off x="3788296" y="7677472"/>
            <a:ext cx="2664023" cy="1511746"/>
          </a:xfrm>
          <a:prstGeom prst="rect">
            <a:avLst/>
          </a:prstGeom>
          <a:solidFill>
            <a:srgbClr val="00B0F0"/>
          </a:solidFill>
          <a:ln w="19050">
            <a:solidFill>
              <a:srgbClr val="C00000"/>
            </a:solidFill>
          </a:ln>
        </p:spPr>
        <p:txBody>
          <a:bodyPr/>
          <a:lstStyle/>
          <a:p>
            <a:pPr marL="182563" indent="-182563" eaLnBrk="1" fontAlgn="auto" hangingPunct="1">
              <a:spcBef>
                <a:spcPts val="600"/>
              </a:spcBef>
              <a:spcAft>
                <a:spcPts val="0"/>
              </a:spcAft>
              <a:buClr>
                <a:srgbClr val="C00000"/>
              </a:buClr>
              <a:buSzPct val="125000"/>
              <a:buFont typeface="Arial" pitchFamily="34" charset="0"/>
              <a:buChar char="•"/>
              <a:defRPr/>
            </a:pPr>
            <a:r>
              <a:rPr lang="it-IT" b="1" dirty="0">
                <a:solidFill>
                  <a:srgbClr val="002060"/>
                </a:solidFill>
                <a:latin typeface="Calibri" panose="020F0502020204030204" pitchFamily="34" charset="0"/>
                <a:cs typeface="Calibri" panose="020F0502020204030204" pitchFamily="34" charset="0"/>
              </a:rPr>
              <a:t>ciclosporina</a:t>
            </a:r>
          </a:p>
          <a:p>
            <a:pPr marL="182563" indent="-182563" eaLnBrk="1" fontAlgn="auto" hangingPunct="1">
              <a:spcBef>
                <a:spcPts val="600"/>
              </a:spcBef>
              <a:spcAft>
                <a:spcPts val="0"/>
              </a:spcAft>
              <a:buClr>
                <a:srgbClr val="C00000"/>
              </a:buClr>
              <a:buSzPct val="125000"/>
              <a:buFont typeface="Arial" pitchFamily="34" charset="0"/>
              <a:buChar char="•"/>
              <a:defRPr/>
            </a:pPr>
            <a:r>
              <a:rPr lang="it-IT" b="1" dirty="0">
                <a:solidFill>
                  <a:srgbClr val="002060"/>
                </a:solidFill>
                <a:latin typeface="Calibri" panose="020F0502020204030204" pitchFamily="34" charset="0"/>
                <a:cs typeface="Calibri" panose="020F0502020204030204" pitchFamily="34" charset="0"/>
              </a:rPr>
              <a:t>macrolidi</a:t>
            </a:r>
          </a:p>
          <a:p>
            <a:pPr marL="182563" indent="-182563" eaLnBrk="1" fontAlgn="auto" hangingPunct="1">
              <a:spcBef>
                <a:spcPts val="600"/>
              </a:spcBef>
              <a:spcAft>
                <a:spcPts val="0"/>
              </a:spcAft>
              <a:buClr>
                <a:srgbClr val="C00000"/>
              </a:buClr>
              <a:buSzPct val="125000"/>
              <a:buFont typeface="Arial" pitchFamily="34" charset="0"/>
              <a:buChar char="•"/>
              <a:defRPr/>
            </a:pPr>
            <a:r>
              <a:rPr lang="it-IT" b="1" dirty="0">
                <a:solidFill>
                  <a:srgbClr val="002060"/>
                </a:solidFill>
                <a:latin typeface="Calibri" panose="020F0502020204030204" pitchFamily="34" charset="0"/>
                <a:cs typeface="Calibri" panose="020F0502020204030204" pitchFamily="34" charset="0"/>
              </a:rPr>
              <a:t>antimicotici </a:t>
            </a:r>
            <a:r>
              <a:rPr lang="it-IT" b="1" dirty="0" err="1">
                <a:solidFill>
                  <a:srgbClr val="002060"/>
                </a:solidFill>
                <a:latin typeface="Calibri" panose="020F0502020204030204" pitchFamily="34" charset="0"/>
                <a:cs typeface="Calibri" panose="020F0502020204030204" pitchFamily="34" charset="0"/>
              </a:rPr>
              <a:t>azolici</a:t>
            </a:r>
            <a:endParaRPr lang="it-IT" b="1" dirty="0">
              <a:solidFill>
                <a:srgbClr val="002060"/>
              </a:solidFill>
              <a:latin typeface="Calibri" panose="020F0502020204030204" pitchFamily="34" charset="0"/>
              <a:cs typeface="Calibri" panose="020F0502020204030204" pitchFamily="34" charset="0"/>
            </a:endParaRPr>
          </a:p>
          <a:p>
            <a:pPr marL="182563" indent="-182563" eaLnBrk="1" fontAlgn="auto" hangingPunct="1">
              <a:spcBef>
                <a:spcPts val="600"/>
              </a:spcBef>
              <a:spcAft>
                <a:spcPts val="0"/>
              </a:spcAft>
              <a:buClr>
                <a:srgbClr val="C00000"/>
              </a:buClr>
              <a:buSzPct val="125000"/>
              <a:buFont typeface="Arial" pitchFamily="34" charset="0"/>
              <a:buChar char="•"/>
              <a:defRPr/>
            </a:pPr>
            <a:r>
              <a:rPr lang="it-IT" b="1" dirty="0">
                <a:solidFill>
                  <a:srgbClr val="002060"/>
                </a:solidFill>
                <a:latin typeface="Calibri" panose="020F0502020204030204" pitchFamily="34" charset="0"/>
                <a:cs typeface="Calibri" panose="020F0502020204030204" pitchFamily="34" charset="0"/>
              </a:rPr>
              <a:t>inibitori delle </a:t>
            </a:r>
            <a:r>
              <a:rPr lang="it-IT" b="1" dirty="0" err="1">
                <a:solidFill>
                  <a:srgbClr val="002060"/>
                </a:solidFill>
                <a:latin typeface="Calibri" panose="020F0502020204030204" pitchFamily="34" charset="0"/>
                <a:cs typeface="Calibri" panose="020F0502020204030204" pitchFamily="34" charset="0"/>
              </a:rPr>
              <a:t>proteasi</a:t>
            </a:r>
            <a:endParaRPr lang="it-IT" b="1" dirty="0">
              <a:solidFill>
                <a:srgbClr val="002060"/>
              </a:solidFill>
              <a:latin typeface="Calibri" panose="020F0502020204030204" pitchFamily="34" charset="0"/>
              <a:cs typeface="Calibri" panose="020F0502020204030204" pitchFamily="34" charset="0"/>
            </a:endParaRPr>
          </a:p>
        </p:txBody>
      </p:sp>
      <p:sp>
        <p:nvSpPr>
          <p:cNvPr id="13" name="Segnaposto contenuto 7"/>
          <p:cNvSpPr txBox="1">
            <a:spLocks/>
          </p:cNvSpPr>
          <p:nvPr/>
        </p:nvSpPr>
        <p:spPr>
          <a:xfrm>
            <a:off x="683568" y="3789462"/>
            <a:ext cx="2447925" cy="1511746"/>
          </a:xfrm>
          <a:prstGeom prst="rect">
            <a:avLst/>
          </a:prstGeom>
          <a:solidFill>
            <a:srgbClr val="00B0F0"/>
          </a:solidFill>
          <a:ln w="19050">
            <a:solidFill>
              <a:srgbClr val="C00000"/>
            </a:solidFill>
          </a:ln>
        </p:spPr>
        <p:txBody>
          <a:bodyPr/>
          <a:lstStyle/>
          <a:p>
            <a:pPr marL="285750" indent="-285750" eaLnBrk="1" fontAlgn="auto" hangingPunct="1">
              <a:spcBef>
                <a:spcPts val="600"/>
              </a:spcBef>
              <a:spcAft>
                <a:spcPts val="0"/>
              </a:spcAft>
              <a:buClr>
                <a:srgbClr val="C00000"/>
              </a:buClr>
              <a:buSzPct val="125000"/>
              <a:buFont typeface="Arial" panose="020B0604020202020204" pitchFamily="34" charset="0"/>
              <a:buChar char="•"/>
              <a:defRPr/>
            </a:pPr>
            <a:r>
              <a:rPr lang="it-IT" b="1" dirty="0" err="1">
                <a:latin typeface="Calibri" panose="020F0502020204030204" pitchFamily="34" charset="0"/>
                <a:cs typeface="Calibri" panose="020F0502020204030204" pitchFamily="34" charset="0"/>
              </a:rPr>
              <a:t>gemfibrozil</a:t>
            </a:r>
            <a:endParaRPr lang="it-IT" b="1" dirty="0">
              <a:latin typeface="Calibri" panose="020F0502020204030204" pitchFamily="34" charset="0"/>
              <a:cs typeface="Calibri" panose="020F0502020204030204" pitchFamily="34" charset="0"/>
            </a:endParaRPr>
          </a:p>
          <a:p>
            <a:pPr marL="285750" indent="-285750" eaLnBrk="1" fontAlgn="auto" hangingPunct="1">
              <a:spcBef>
                <a:spcPts val="600"/>
              </a:spcBef>
              <a:spcAft>
                <a:spcPts val="0"/>
              </a:spcAft>
              <a:buClr>
                <a:srgbClr val="C00000"/>
              </a:buClr>
              <a:buSzPct val="125000"/>
              <a:buFont typeface="Arial" panose="020B0604020202020204" pitchFamily="34" charset="0"/>
              <a:buChar char="•"/>
              <a:defRPr/>
            </a:pPr>
            <a:r>
              <a:rPr lang="it-IT" b="1" dirty="0">
                <a:latin typeface="Calibri" panose="020F0502020204030204" pitchFamily="34" charset="0"/>
                <a:cs typeface="Calibri" panose="020F0502020204030204" pitchFamily="34" charset="0"/>
              </a:rPr>
              <a:t>antipsicotici</a:t>
            </a:r>
          </a:p>
          <a:p>
            <a:pPr marL="285750" indent="-285750" eaLnBrk="1" fontAlgn="auto" hangingPunct="1">
              <a:spcBef>
                <a:spcPts val="600"/>
              </a:spcBef>
              <a:spcAft>
                <a:spcPts val="0"/>
              </a:spcAft>
              <a:buClr>
                <a:srgbClr val="C00000"/>
              </a:buClr>
              <a:buSzPct val="125000"/>
              <a:buFont typeface="Arial" panose="020B0604020202020204" pitchFamily="34" charset="0"/>
              <a:buChar char="•"/>
              <a:defRPr/>
            </a:pPr>
            <a:r>
              <a:rPr lang="it-IT" b="1" dirty="0" err="1">
                <a:latin typeface="Calibri" panose="020F0502020204030204" pitchFamily="34" charset="0"/>
                <a:cs typeface="Calibri" panose="020F0502020204030204" pitchFamily="34" charset="0"/>
              </a:rPr>
              <a:t>amiodarone</a:t>
            </a:r>
            <a:endParaRPr lang="it-IT" b="1" dirty="0">
              <a:latin typeface="Calibri" panose="020F0502020204030204" pitchFamily="34" charset="0"/>
              <a:cs typeface="Calibri" panose="020F0502020204030204" pitchFamily="34" charset="0"/>
            </a:endParaRPr>
          </a:p>
          <a:p>
            <a:pPr marL="285750" indent="-285750" eaLnBrk="1" fontAlgn="auto" hangingPunct="1">
              <a:spcBef>
                <a:spcPts val="600"/>
              </a:spcBef>
              <a:spcAft>
                <a:spcPts val="0"/>
              </a:spcAft>
              <a:buClr>
                <a:srgbClr val="C00000"/>
              </a:buClr>
              <a:buSzPct val="125000"/>
              <a:buFont typeface="Arial" panose="020B0604020202020204" pitchFamily="34" charset="0"/>
              <a:buChar char="•"/>
              <a:defRPr/>
            </a:pPr>
            <a:r>
              <a:rPr lang="it-IT" b="1" dirty="0" err="1">
                <a:latin typeface="Calibri" panose="020F0502020204030204" pitchFamily="34" charset="0"/>
                <a:cs typeface="Calibri" panose="020F0502020204030204" pitchFamily="34" charset="0"/>
              </a:rPr>
              <a:t>verapamil</a:t>
            </a:r>
            <a:endParaRPr lang="it-IT" b="1" dirty="0">
              <a:latin typeface="Calibri" panose="020F0502020204030204" pitchFamily="34" charset="0"/>
              <a:cs typeface="Calibri" panose="020F0502020204030204" pitchFamily="34" charset="0"/>
            </a:endParaRPr>
          </a:p>
        </p:txBody>
      </p:sp>
      <p:sp>
        <p:nvSpPr>
          <p:cNvPr id="14" name="Segnaposto contenuto 7"/>
          <p:cNvSpPr txBox="1">
            <a:spLocks/>
          </p:cNvSpPr>
          <p:nvPr/>
        </p:nvSpPr>
        <p:spPr>
          <a:xfrm>
            <a:off x="3636169" y="3789462"/>
            <a:ext cx="2664023" cy="1511746"/>
          </a:xfrm>
          <a:prstGeom prst="rect">
            <a:avLst/>
          </a:prstGeom>
          <a:solidFill>
            <a:srgbClr val="00B0F0"/>
          </a:solidFill>
          <a:ln w="19050">
            <a:solidFill>
              <a:srgbClr val="C00000"/>
            </a:solidFill>
          </a:ln>
        </p:spPr>
        <p:txBody>
          <a:bodyPr/>
          <a:lstStyle/>
          <a:p>
            <a:pPr marL="182563" indent="-182563" eaLnBrk="1" fontAlgn="auto" hangingPunct="1">
              <a:spcBef>
                <a:spcPts val="600"/>
              </a:spcBef>
              <a:spcAft>
                <a:spcPts val="0"/>
              </a:spcAft>
              <a:buClr>
                <a:srgbClr val="C00000"/>
              </a:buClr>
              <a:buSzPct val="125000"/>
              <a:buFont typeface="Arial" pitchFamily="34" charset="0"/>
              <a:buChar char="•"/>
              <a:defRPr/>
            </a:pPr>
            <a:r>
              <a:rPr lang="it-IT" b="1" dirty="0">
                <a:latin typeface="Calibri" panose="020F0502020204030204" pitchFamily="34" charset="0"/>
                <a:cs typeface="Calibri" panose="020F0502020204030204" pitchFamily="34" charset="0"/>
              </a:rPr>
              <a:t>ciclosporina</a:t>
            </a:r>
          </a:p>
          <a:p>
            <a:pPr marL="182563" indent="-182563" eaLnBrk="1" fontAlgn="auto" hangingPunct="1">
              <a:spcBef>
                <a:spcPts val="600"/>
              </a:spcBef>
              <a:spcAft>
                <a:spcPts val="0"/>
              </a:spcAft>
              <a:buClr>
                <a:srgbClr val="C00000"/>
              </a:buClr>
              <a:buSzPct val="125000"/>
              <a:buFont typeface="Arial" pitchFamily="34" charset="0"/>
              <a:buChar char="•"/>
              <a:defRPr/>
            </a:pPr>
            <a:r>
              <a:rPr lang="it-IT" b="1" dirty="0">
                <a:latin typeface="Calibri" panose="020F0502020204030204" pitchFamily="34" charset="0"/>
                <a:cs typeface="Calibri" panose="020F0502020204030204" pitchFamily="34" charset="0"/>
              </a:rPr>
              <a:t>macrolidi</a:t>
            </a:r>
          </a:p>
          <a:p>
            <a:pPr marL="182563" indent="-182563" eaLnBrk="1" fontAlgn="auto" hangingPunct="1">
              <a:spcBef>
                <a:spcPts val="600"/>
              </a:spcBef>
              <a:spcAft>
                <a:spcPts val="0"/>
              </a:spcAft>
              <a:buClr>
                <a:srgbClr val="C00000"/>
              </a:buClr>
              <a:buSzPct val="125000"/>
              <a:buFont typeface="Arial" pitchFamily="34" charset="0"/>
              <a:buChar char="•"/>
              <a:defRPr/>
            </a:pPr>
            <a:r>
              <a:rPr lang="it-IT" b="1" dirty="0">
                <a:latin typeface="Calibri" panose="020F0502020204030204" pitchFamily="34" charset="0"/>
                <a:cs typeface="Calibri" panose="020F0502020204030204" pitchFamily="34" charset="0"/>
              </a:rPr>
              <a:t>antimicotici </a:t>
            </a:r>
            <a:r>
              <a:rPr lang="it-IT" b="1" dirty="0" err="1">
                <a:latin typeface="Calibri" panose="020F0502020204030204" pitchFamily="34" charset="0"/>
                <a:cs typeface="Calibri" panose="020F0502020204030204" pitchFamily="34" charset="0"/>
              </a:rPr>
              <a:t>azolici</a:t>
            </a:r>
            <a:endParaRPr lang="it-IT" b="1" dirty="0">
              <a:latin typeface="Calibri" panose="020F0502020204030204" pitchFamily="34" charset="0"/>
              <a:cs typeface="Calibri" panose="020F0502020204030204" pitchFamily="34" charset="0"/>
            </a:endParaRPr>
          </a:p>
          <a:p>
            <a:pPr marL="182563" indent="-182563" eaLnBrk="1" fontAlgn="auto" hangingPunct="1">
              <a:spcBef>
                <a:spcPts val="600"/>
              </a:spcBef>
              <a:spcAft>
                <a:spcPts val="0"/>
              </a:spcAft>
              <a:buClr>
                <a:srgbClr val="C00000"/>
              </a:buClr>
              <a:buSzPct val="125000"/>
              <a:buFont typeface="Arial" pitchFamily="34" charset="0"/>
              <a:buChar char="•"/>
              <a:defRPr/>
            </a:pPr>
            <a:r>
              <a:rPr lang="it-IT" b="1" dirty="0">
                <a:latin typeface="Calibri" panose="020F0502020204030204" pitchFamily="34" charset="0"/>
                <a:cs typeface="Calibri" panose="020F0502020204030204" pitchFamily="34" charset="0"/>
              </a:rPr>
              <a:t>inibitori delle </a:t>
            </a:r>
            <a:r>
              <a:rPr lang="it-IT" b="1" dirty="0" err="1">
                <a:latin typeface="Calibri" panose="020F0502020204030204" pitchFamily="34" charset="0"/>
                <a:cs typeface="Calibri" panose="020F0502020204030204" pitchFamily="34" charset="0"/>
              </a:rPr>
              <a:t>proteasi</a:t>
            </a:r>
            <a:endParaRPr lang="it-IT"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394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arrotondato 4"/>
          <p:cNvSpPr/>
          <p:nvPr/>
        </p:nvSpPr>
        <p:spPr>
          <a:xfrm>
            <a:off x="755650" y="1404330"/>
            <a:ext cx="7632700" cy="592807"/>
          </a:xfrm>
          <a:prstGeom prst="roundRect">
            <a:avLst>
              <a:gd name="adj" fmla="val 8621"/>
            </a:avLst>
          </a:prstGeom>
          <a:solidFill>
            <a:schemeClr val="accent5">
              <a:lumMod val="40000"/>
              <a:lumOff val="60000"/>
            </a:schemeClr>
          </a:solidFill>
          <a:ln w="28575">
            <a:solidFill>
              <a:srgbClr val="C00000"/>
            </a:solidFill>
          </a:ln>
        </p:spPr>
        <p:style>
          <a:lnRef idx="2">
            <a:schemeClr val="accent2"/>
          </a:lnRef>
          <a:fillRef idx="1">
            <a:schemeClr val="lt1"/>
          </a:fillRef>
          <a:effectRef idx="0">
            <a:schemeClr val="accent2"/>
          </a:effectRef>
          <a:fontRef idx="minor">
            <a:schemeClr val="dk1"/>
          </a:fontRef>
        </p:style>
        <p:txBody>
          <a:bodyPr wrap="none" anchor="ctr"/>
          <a:lstStyle/>
          <a:p>
            <a:pPr marL="265113" indent="-265113" eaLnBrk="1" fontAlgn="auto" hangingPunct="1">
              <a:spcBef>
                <a:spcPts val="600"/>
              </a:spcBef>
              <a:spcAft>
                <a:spcPts val="0"/>
              </a:spcAft>
              <a:buClr>
                <a:srgbClr val="E30037"/>
              </a:buClr>
              <a:buFont typeface="+mj-lt"/>
              <a:buAutoNum type="arabicPeriod"/>
              <a:defRPr/>
            </a:pPr>
            <a:r>
              <a:rPr lang="it-IT" sz="1600" b="1" dirty="0" smtClean="0">
                <a:solidFill>
                  <a:schemeClr val="tx1"/>
                </a:solidFill>
                <a:latin typeface="Calibri" panose="020F0502020204030204" pitchFamily="34" charset="0"/>
                <a:cs typeface="Calibri" panose="020F0502020204030204" pitchFamily="34" charset="0"/>
              </a:rPr>
              <a:t>Escluso che </a:t>
            </a:r>
            <a:r>
              <a:rPr lang="it-IT" sz="1600" b="1" dirty="0">
                <a:solidFill>
                  <a:schemeClr val="tx1"/>
                </a:solidFill>
                <a:latin typeface="Calibri" panose="020F0502020204030204" pitchFamily="34" charset="0"/>
                <a:cs typeface="Calibri" panose="020F0502020204030204" pitchFamily="34" charset="0"/>
              </a:rPr>
              <a:t>la sintomatologia muscolare dipenda da cause </a:t>
            </a:r>
            <a:r>
              <a:rPr lang="it-IT" sz="1600" b="1" dirty="0" smtClean="0">
                <a:solidFill>
                  <a:schemeClr val="tx1"/>
                </a:solidFill>
                <a:latin typeface="Calibri" panose="020F0502020204030204" pitchFamily="34" charset="0"/>
                <a:cs typeface="Calibri" panose="020F0502020204030204" pitchFamily="34" charset="0"/>
              </a:rPr>
              <a:t>reversibili</a:t>
            </a:r>
            <a:endParaRPr lang="it-IT" sz="1600" b="1" dirty="0">
              <a:solidFill>
                <a:schemeClr val="tx1"/>
              </a:solidFill>
              <a:latin typeface="Calibri" panose="020F0502020204030204" pitchFamily="34" charset="0"/>
              <a:cs typeface="Calibri" panose="020F0502020204030204" pitchFamily="34" charset="0"/>
            </a:endParaRPr>
          </a:p>
        </p:txBody>
      </p:sp>
      <p:sp>
        <p:nvSpPr>
          <p:cNvPr id="6" name="Rettangolo arrotondato 5"/>
          <p:cNvSpPr/>
          <p:nvPr/>
        </p:nvSpPr>
        <p:spPr>
          <a:xfrm>
            <a:off x="1547813" y="2420690"/>
            <a:ext cx="1584325" cy="576262"/>
          </a:xfrm>
          <a:prstGeom prst="roundRect">
            <a:avLst>
              <a:gd name="adj" fmla="val 8621"/>
            </a:avLst>
          </a:prstGeom>
          <a:ln w="28575">
            <a:solidFill>
              <a:srgbClr val="C00000"/>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600"/>
              </a:spcBef>
              <a:spcAft>
                <a:spcPts val="0"/>
              </a:spcAft>
              <a:buClr>
                <a:srgbClr val="E30037"/>
              </a:buClr>
              <a:defRPr/>
            </a:pPr>
            <a:r>
              <a:rPr lang="it-IT" sz="1400" b="1" dirty="0">
                <a:solidFill>
                  <a:schemeClr val="tx1"/>
                </a:solidFill>
                <a:latin typeface="Calibri" panose="020F0502020204030204" pitchFamily="34" charset="0"/>
                <a:cs typeface="Calibri" panose="020F0502020204030204" pitchFamily="34" charset="0"/>
              </a:rPr>
              <a:t>Sintomo </a:t>
            </a:r>
            <a:r>
              <a:rPr lang="it-IT" sz="1400" b="1" dirty="0" smtClean="0">
                <a:solidFill>
                  <a:schemeClr val="tx1"/>
                </a:solidFill>
                <a:latin typeface="Calibri" panose="020F0502020204030204" pitchFamily="34" charset="0"/>
                <a:cs typeface="Calibri" panose="020F0502020204030204" pitchFamily="34" charset="0"/>
              </a:rPr>
              <a:t>non </a:t>
            </a:r>
            <a:r>
              <a:rPr lang="it-IT" sz="1400" b="1" dirty="0">
                <a:solidFill>
                  <a:schemeClr val="tx1"/>
                </a:solidFill>
                <a:latin typeface="Calibri" panose="020F0502020204030204" pitchFamily="34" charset="0"/>
                <a:cs typeface="Calibri" panose="020F0502020204030204" pitchFamily="34" charset="0"/>
              </a:rPr>
              <a:t>tollerato</a:t>
            </a:r>
          </a:p>
        </p:txBody>
      </p:sp>
      <p:sp>
        <p:nvSpPr>
          <p:cNvPr id="7" name="Rettangolo arrotondato 6"/>
          <p:cNvSpPr/>
          <p:nvPr/>
        </p:nvSpPr>
        <p:spPr>
          <a:xfrm>
            <a:off x="3779838" y="2420690"/>
            <a:ext cx="1584325" cy="576262"/>
          </a:xfrm>
          <a:prstGeom prst="roundRect">
            <a:avLst>
              <a:gd name="adj" fmla="val 8621"/>
            </a:avLst>
          </a:prstGeom>
          <a:ln w="28575">
            <a:solidFill>
              <a:srgbClr val="C00000"/>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600"/>
              </a:spcBef>
              <a:spcAft>
                <a:spcPts val="0"/>
              </a:spcAft>
              <a:buClr>
                <a:srgbClr val="E30037"/>
              </a:buClr>
              <a:defRPr/>
            </a:pPr>
            <a:r>
              <a:rPr lang="it-IT" sz="1400" b="1" dirty="0">
                <a:solidFill>
                  <a:schemeClr val="tx1"/>
                </a:solidFill>
                <a:latin typeface="Calibri" panose="020F0502020204030204" pitchFamily="34" charset="0"/>
                <a:cs typeface="Calibri" panose="020F0502020204030204" pitchFamily="34" charset="0"/>
              </a:rPr>
              <a:t>Sintomo</a:t>
            </a:r>
            <a:br>
              <a:rPr lang="it-IT" sz="1400" b="1" dirty="0">
                <a:solidFill>
                  <a:schemeClr val="tx1"/>
                </a:solidFill>
                <a:latin typeface="Calibri" panose="020F0502020204030204" pitchFamily="34" charset="0"/>
                <a:cs typeface="Calibri" panose="020F0502020204030204" pitchFamily="34" charset="0"/>
              </a:rPr>
            </a:br>
            <a:r>
              <a:rPr lang="it-IT" sz="1400" b="1" dirty="0">
                <a:solidFill>
                  <a:schemeClr val="tx1"/>
                </a:solidFill>
                <a:latin typeface="Calibri" panose="020F0502020204030204" pitchFamily="34" charset="0"/>
                <a:cs typeface="Calibri" panose="020F0502020204030204" pitchFamily="34" charset="0"/>
              </a:rPr>
              <a:t>lieve</a:t>
            </a:r>
          </a:p>
        </p:txBody>
      </p:sp>
      <p:sp>
        <p:nvSpPr>
          <p:cNvPr id="8" name="Rettangolo arrotondato 7"/>
          <p:cNvSpPr/>
          <p:nvPr/>
        </p:nvSpPr>
        <p:spPr>
          <a:xfrm>
            <a:off x="1547813" y="3428802"/>
            <a:ext cx="1584325" cy="576262"/>
          </a:xfrm>
          <a:prstGeom prst="roundRect">
            <a:avLst>
              <a:gd name="adj" fmla="val 8621"/>
            </a:avLst>
          </a:prstGeom>
          <a:ln w="28575">
            <a:solidFill>
              <a:srgbClr val="C00000"/>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600"/>
              </a:spcBef>
              <a:spcAft>
                <a:spcPts val="0"/>
              </a:spcAft>
              <a:buClr>
                <a:srgbClr val="E30037"/>
              </a:buClr>
              <a:defRPr/>
            </a:pPr>
            <a:r>
              <a:rPr lang="it-IT" sz="1400" b="1" dirty="0">
                <a:solidFill>
                  <a:schemeClr val="tx1"/>
                </a:solidFill>
                <a:latin typeface="Calibri" panose="020F0502020204030204" pitchFamily="34" charset="0"/>
                <a:cs typeface="Calibri" panose="020F0502020204030204" pitchFamily="34" charset="0"/>
              </a:rPr>
              <a:t>Sospendere</a:t>
            </a:r>
            <a:br>
              <a:rPr lang="it-IT" sz="1400" b="1" dirty="0">
                <a:solidFill>
                  <a:schemeClr val="tx1"/>
                </a:solidFill>
                <a:latin typeface="Calibri" panose="020F0502020204030204" pitchFamily="34" charset="0"/>
                <a:cs typeface="Calibri" panose="020F0502020204030204" pitchFamily="34" charset="0"/>
              </a:rPr>
            </a:br>
            <a:r>
              <a:rPr lang="it-IT" sz="1400" b="1" dirty="0">
                <a:solidFill>
                  <a:schemeClr val="tx1"/>
                </a:solidFill>
                <a:latin typeface="Calibri" panose="020F0502020204030204" pitchFamily="34" charset="0"/>
                <a:cs typeface="Calibri" panose="020F0502020204030204" pitchFamily="34" charset="0"/>
              </a:rPr>
              <a:t>la statina</a:t>
            </a:r>
          </a:p>
        </p:txBody>
      </p:sp>
      <p:sp>
        <p:nvSpPr>
          <p:cNvPr id="9" name="Rettangolo arrotondato 8"/>
          <p:cNvSpPr/>
          <p:nvPr/>
        </p:nvSpPr>
        <p:spPr>
          <a:xfrm>
            <a:off x="3779838" y="3428802"/>
            <a:ext cx="1584325" cy="576262"/>
          </a:xfrm>
          <a:prstGeom prst="roundRect">
            <a:avLst>
              <a:gd name="adj" fmla="val 8621"/>
            </a:avLst>
          </a:prstGeom>
          <a:ln w="28575">
            <a:solidFill>
              <a:srgbClr val="C00000"/>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600"/>
              </a:spcBef>
              <a:spcAft>
                <a:spcPts val="0"/>
              </a:spcAft>
              <a:buClr>
                <a:srgbClr val="E30037"/>
              </a:buClr>
              <a:defRPr/>
            </a:pPr>
            <a:r>
              <a:rPr lang="it-IT" sz="1400" b="1" dirty="0">
                <a:solidFill>
                  <a:schemeClr val="tx1"/>
                </a:solidFill>
                <a:latin typeface="Calibri" panose="020F0502020204030204" pitchFamily="34" charset="0"/>
                <a:cs typeface="Calibri" panose="020F0502020204030204" pitchFamily="34" charset="0"/>
              </a:rPr>
              <a:t>Ridurre la dose di statina</a:t>
            </a:r>
          </a:p>
        </p:txBody>
      </p:sp>
      <p:cxnSp>
        <p:nvCxnSpPr>
          <p:cNvPr id="10" name="Connettore 2 9"/>
          <p:cNvCxnSpPr/>
          <p:nvPr/>
        </p:nvCxnSpPr>
        <p:spPr>
          <a:xfrm>
            <a:off x="2411760" y="2996629"/>
            <a:ext cx="0" cy="360363"/>
          </a:xfrm>
          <a:prstGeom prst="straightConnector1">
            <a:avLst/>
          </a:prstGeom>
          <a:noFill/>
          <a:ln w="38100" cap="flat" cmpd="sng" algn="ctr">
            <a:solidFill>
              <a:srgbClr val="006492"/>
            </a:solidFill>
            <a:prstDash val="solid"/>
            <a:headEnd type="none" w="med" len="med"/>
            <a:tailEnd type="triangle" w="med" len="med"/>
          </a:ln>
          <a:effectLst/>
        </p:spPr>
      </p:cxnSp>
      <p:cxnSp>
        <p:nvCxnSpPr>
          <p:cNvPr id="11" name="Connettore 2 10"/>
          <p:cNvCxnSpPr/>
          <p:nvPr/>
        </p:nvCxnSpPr>
        <p:spPr>
          <a:xfrm>
            <a:off x="2396006" y="1988517"/>
            <a:ext cx="0" cy="360363"/>
          </a:xfrm>
          <a:prstGeom prst="straightConnector1">
            <a:avLst/>
          </a:prstGeom>
          <a:noFill/>
          <a:ln w="38100" cap="flat" cmpd="sng" algn="ctr">
            <a:solidFill>
              <a:srgbClr val="006492"/>
            </a:solidFill>
            <a:prstDash val="solid"/>
            <a:headEnd type="none" w="med" len="med"/>
            <a:tailEnd type="triangle" w="med" len="med"/>
          </a:ln>
          <a:effectLst/>
        </p:spPr>
      </p:cxnSp>
      <p:cxnSp>
        <p:nvCxnSpPr>
          <p:cNvPr id="12" name="Connettore 2 11"/>
          <p:cNvCxnSpPr/>
          <p:nvPr/>
        </p:nvCxnSpPr>
        <p:spPr>
          <a:xfrm>
            <a:off x="4578017" y="1997137"/>
            <a:ext cx="0" cy="360363"/>
          </a:xfrm>
          <a:prstGeom prst="straightConnector1">
            <a:avLst/>
          </a:prstGeom>
          <a:noFill/>
          <a:ln w="38100" cap="flat" cmpd="sng" algn="ctr">
            <a:solidFill>
              <a:srgbClr val="006492"/>
            </a:solidFill>
            <a:prstDash val="solid"/>
            <a:headEnd type="none" w="med" len="med"/>
            <a:tailEnd type="triangle" w="med" len="med"/>
          </a:ln>
          <a:effectLst/>
        </p:spPr>
      </p:cxnSp>
      <p:cxnSp>
        <p:nvCxnSpPr>
          <p:cNvPr id="13" name="Connettore 2 12"/>
          <p:cNvCxnSpPr/>
          <p:nvPr/>
        </p:nvCxnSpPr>
        <p:spPr>
          <a:xfrm>
            <a:off x="4572000" y="2996629"/>
            <a:ext cx="0" cy="360363"/>
          </a:xfrm>
          <a:prstGeom prst="straightConnector1">
            <a:avLst/>
          </a:prstGeom>
          <a:noFill/>
          <a:ln w="38100" cap="flat" cmpd="sng" algn="ctr">
            <a:solidFill>
              <a:srgbClr val="006492"/>
            </a:solidFill>
            <a:prstDash val="solid"/>
            <a:headEnd type="none" w="med" len="med"/>
            <a:tailEnd type="triangle" w="med" len="med"/>
          </a:ln>
          <a:effectLst/>
        </p:spPr>
      </p:cxnSp>
      <p:sp>
        <p:nvSpPr>
          <p:cNvPr id="14" name="Arrotonda angolo stesso lato rettangolo 20"/>
          <p:cNvSpPr/>
          <p:nvPr/>
        </p:nvSpPr>
        <p:spPr>
          <a:xfrm>
            <a:off x="250825" y="4372383"/>
            <a:ext cx="4176713" cy="568785"/>
          </a:xfrm>
          <a:prstGeom prst="round2SameRect">
            <a:avLst/>
          </a:prstGeom>
          <a:solidFill>
            <a:srgbClr val="C00000"/>
          </a:solidFill>
          <a:ln/>
        </p:spPr>
        <p:style>
          <a:lnRef idx="3">
            <a:schemeClr val="lt1"/>
          </a:lnRef>
          <a:fillRef idx="1">
            <a:schemeClr val="accent1"/>
          </a:fillRef>
          <a:effectRef idx="1">
            <a:schemeClr val="accent1"/>
          </a:effectRef>
          <a:fontRef idx="minor">
            <a:schemeClr val="lt1"/>
          </a:fontRef>
        </p:style>
        <p:txBody>
          <a:bodyPr anchor="ctr"/>
          <a:lstStyle/>
          <a:p>
            <a:pPr eaLnBrk="1" fontAlgn="auto" hangingPunct="1">
              <a:spcBef>
                <a:spcPts val="600"/>
              </a:spcBef>
              <a:spcAft>
                <a:spcPts val="0"/>
              </a:spcAft>
              <a:buClr>
                <a:srgbClr val="E30037"/>
              </a:buClr>
              <a:defRPr/>
            </a:pPr>
            <a:r>
              <a:rPr lang="it-IT" sz="1400" b="1" dirty="0">
                <a:solidFill>
                  <a:prstClr val="white"/>
                </a:solidFill>
                <a:latin typeface="Calibri" panose="020F0502020204030204" pitchFamily="34" charset="0"/>
                <a:cs typeface="Calibri" panose="020F0502020204030204" pitchFamily="34" charset="0"/>
              </a:rPr>
              <a:t>Riprendere con una statina (</a:t>
            </a:r>
            <a:r>
              <a:rPr lang="it-IT" sz="1400" b="1" dirty="0" err="1">
                <a:solidFill>
                  <a:prstClr val="white"/>
                </a:solidFill>
                <a:latin typeface="Calibri" panose="020F0502020204030204" pitchFamily="34" charset="0"/>
                <a:cs typeface="Calibri" panose="020F0502020204030204" pitchFamily="34" charset="0"/>
              </a:rPr>
              <a:t>rechallenge</a:t>
            </a:r>
            <a:r>
              <a:rPr lang="it-IT" sz="1400" b="1" dirty="0">
                <a:solidFill>
                  <a:prstClr val="white"/>
                </a:solidFill>
                <a:latin typeface="Calibri" panose="020F0502020204030204" pitchFamily="34" charset="0"/>
                <a:cs typeface="Calibri" panose="020F0502020204030204" pitchFamily="34" charset="0"/>
              </a:rPr>
              <a:t>)</a:t>
            </a:r>
            <a:br>
              <a:rPr lang="it-IT" sz="1400" b="1" dirty="0">
                <a:solidFill>
                  <a:prstClr val="white"/>
                </a:solidFill>
                <a:latin typeface="Calibri" panose="020F0502020204030204" pitchFamily="34" charset="0"/>
                <a:cs typeface="Calibri" panose="020F0502020204030204" pitchFamily="34" charset="0"/>
              </a:rPr>
            </a:br>
            <a:r>
              <a:rPr lang="it-IT" sz="1200" b="1" dirty="0">
                <a:solidFill>
                  <a:prstClr val="white"/>
                </a:solidFill>
                <a:latin typeface="Calibri" panose="020F0502020204030204" pitchFamily="34" charset="0"/>
                <a:cs typeface="Calibri" panose="020F0502020204030204" pitchFamily="34" charset="0"/>
              </a:rPr>
              <a:t>quando i sintomi si risolvono</a:t>
            </a:r>
            <a:endParaRPr lang="it-IT" sz="1400" b="1" dirty="0">
              <a:solidFill>
                <a:prstClr val="white"/>
              </a:solidFill>
              <a:latin typeface="Calibri" panose="020F0502020204030204" pitchFamily="34" charset="0"/>
              <a:cs typeface="Calibri" panose="020F0502020204030204" pitchFamily="34" charset="0"/>
            </a:endParaRPr>
          </a:p>
        </p:txBody>
      </p:sp>
      <p:cxnSp>
        <p:nvCxnSpPr>
          <p:cNvPr id="15" name="Connettore 2 14"/>
          <p:cNvCxnSpPr/>
          <p:nvPr/>
        </p:nvCxnSpPr>
        <p:spPr>
          <a:xfrm>
            <a:off x="2411760" y="4004741"/>
            <a:ext cx="0" cy="360363"/>
          </a:xfrm>
          <a:prstGeom prst="straightConnector1">
            <a:avLst/>
          </a:prstGeom>
          <a:noFill/>
          <a:ln w="38100" cap="flat" cmpd="sng" algn="ctr">
            <a:solidFill>
              <a:srgbClr val="006492"/>
            </a:solidFill>
            <a:prstDash val="solid"/>
            <a:headEnd type="none" w="med" len="med"/>
            <a:tailEnd type="triangle" w="med" len="med"/>
          </a:ln>
          <a:effectLst/>
        </p:spPr>
      </p:cxnSp>
      <p:sp>
        <p:nvSpPr>
          <p:cNvPr id="16" name="Segnaposto contenuto 7"/>
          <p:cNvSpPr txBox="1">
            <a:spLocks/>
          </p:cNvSpPr>
          <p:nvPr/>
        </p:nvSpPr>
        <p:spPr>
          <a:xfrm>
            <a:off x="250825" y="4941168"/>
            <a:ext cx="4176713" cy="1799182"/>
          </a:xfrm>
          <a:prstGeom prst="rect">
            <a:avLst/>
          </a:prstGeom>
          <a:solidFill>
            <a:schemeClr val="bg1"/>
          </a:solidFill>
          <a:ln w="28575">
            <a:solidFill>
              <a:srgbClr val="C00000"/>
            </a:solidFill>
          </a:ln>
        </p:spPr>
        <p:txBody>
          <a:bodyPr/>
          <a:lstStyle/>
          <a:p>
            <a:pPr marL="88900" indent="-88900" eaLnBrk="1" fontAlgn="auto" hangingPunct="1">
              <a:spcBef>
                <a:spcPts val="600"/>
              </a:spcBef>
              <a:spcAft>
                <a:spcPts val="0"/>
              </a:spcAft>
              <a:buClr>
                <a:srgbClr val="0078BB"/>
              </a:buClr>
              <a:buSzPct val="125000"/>
              <a:buFont typeface="Arial" pitchFamily="34" charset="0"/>
              <a:buChar char="•"/>
              <a:defRPr/>
            </a:pPr>
            <a:r>
              <a:rPr lang="it-IT" sz="1400" b="1" dirty="0">
                <a:latin typeface="Calibri" panose="020F0502020204030204" pitchFamily="34" charset="0"/>
                <a:cs typeface="Calibri" panose="020F0502020204030204" pitchFamily="34" charset="0"/>
              </a:rPr>
              <a:t>dose più bassa della stessa statina o di una differente</a:t>
            </a:r>
          </a:p>
          <a:p>
            <a:pPr marL="88900" indent="-88900" eaLnBrk="1" fontAlgn="auto" hangingPunct="1">
              <a:spcBef>
                <a:spcPts val="600"/>
              </a:spcBef>
              <a:spcAft>
                <a:spcPts val="0"/>
              </a:spcAft>
              <a:buClr>
                <a:srgbClr val="0078BB"/>
              </a:buClr>
              <a:buSzPct val="125000"/>
              <a:buFont typeface="Arial" pitchFamily="34" charset="0"/>
              <a:buChar char="•"/>
              <a:defRPr/>
            </a:pPr>
            <a:r>
              <a:rPr lang="it-IT" sz="1400" b="1" dirty="0">
                <a:latin typeface="Calibri" panose="020F0502020204030204" pitchFamily="34" charset="0"/>
                <a:cs typeface="Calibri" panose="020F0502020204030204" pitchFamily="34" charset="0"/>
              </a:rPr>
              <a:t>posologia intermittente (es. 2-3 volte alla settimana)</a:t>
            </a:r>
          </a:p>
          <a:p>
            <a:pPr marL="88900" indent="-88900" eaLnBrk="1" fontAlgn="auto" hangingPunct="1">
              <a:spcBef>
                <a:spcPts val="600"/>
              </a:spcBef>
              <a:spcAft>
                <a:spcPts val="0"/>
              </a:spcAft>
              <a:buClr>
                <a:srgbClr val="0078BB"/>
              </a:buClr>
              <a:buSzPct val="125000"/>
              <a:buFont typeface="Arial" pitchFamily="34" charset="0"/>
              <a:buChar char="•"/>
              <a:defRPr/>
            </a:pPr>
            <a:r>
              <a:rPr lang="it-IT" sz="1400" b="1" dirty="0">
                <a:latin typeface="Calibri" panose="020F0502020204030204" pitchFamily="34" charset="0"/>
                <a:cs typeface="Calibri" panose="020F0502020204030204" pitchFamily="34" charset="0"/>
              </a:rPr>
              <a:t>una statina alternativa (es. </a:t>
            </a:r>
            <a:r>
              <a:rPr lang="it-IT" sz="1400" b="1" dirty="0" err="1">
                <a:latin typeface="Calibri" panose="020F0502020204030204" pitchFamily="34" charset="0"/>
                <a:cs typeface="Calibri" panose="020F0502020204030204" pitchFamily="34" charset="0"/>
              </a:rPr>
              <a:t>fluvastatina</a:t>
            </a:r>
            <a:r>
              <a:rPr lang="it-IT" sz="1400" b="1" dirty="0">
                <a:latin typeface="Calibri" panose="020F0502020204030204" pitchFamily="34" charset="0"/>
                <a:cs typeface="Calibri" panose="020F0502020204030204" pitchFamily="34" charset="0"/>
              </a:rPr>
              <a:t> o </a:t>
            </a:r>
            <a:r>
              <a:rPr lang="it-IT" sz="1400" b="1" dirty="0" err="1">
                <a:latin typeface="Calibri" panose="020F0502020204030204" pitchFamily="34" charset="0"/>
                <a:cs typeface="Calibri" panose="020F0502020204030204" pitchFamily="34" charset="0"/>
              </a:rPr>
              <a:t>pravastatina</a:t>
            </a:r>
            <a:r>
              <a:rPr lang="it-IT" sz="1400" b="1" dirty="0">
                <a:latin typeface="Calibri" panose="020F0502020204030204" pitchFamily="34" charset="0"/>
                <a:cs typeface="Calibri" panose="020F0502020204030204" pitchFamily="34" charset="0"/>
              </a:rPr>
              <a:t>) associata a </a:t>
            </a:r>
            <a:r>
              <a:rPr lang="it-IT" sz="1400" b="1" dirty="0" err="1">
                <a:latin typeface="Calibri" panose="020F0502020204030204" pitchFamily="34" charset="0"/>
                <a:cs typeface="Calibri" panose="020F0502020204030204" pitchFamily="34" charset="0"/>
              </a:rPr>
              <a:t>ezetimibe</a:t>
            </a:r>
            <a:r>
              <a:rPr lang="it-IT" sz="1400" b="1" dirty="0">
                <a:latin typeface="Calibri" panose="020F0502020204030204" pitchFamily="34" charset="0"/>
                <a:cs typeface="Calibri" panose="020F0502020204030204" pitchFamily="34" charset="0"/>
              </a:rPr>
              <a:t> o a sequestranti degli acidi </a:t>
            </a:r>
            <a:r>
              <a:rPr lang="it-IT" sz="1400" b="1" dirty="0" smtClean="0">
                <a:latin typeface="Calibri" panose="020F0502020204030204" pitchFamily="34" charset="0"/>
                <a:cs typeface="Calibri" panose="020F0502020204030204" pitchFamily="34" charset="0"/>
              </a:rPr>
              <a:t>biliari</a:t>
            </a:r>
          </a:p>
          <a:p>
            <a:pPr marL="88900" indent="-88900" eaLnBrk="1" fontAlgn="auto" hangingPunct="1">
              <a:spcBef>
                <a:spcPts val="600"/>
              </a:spcBef>
              <a:spcAft>
                <a:spcPts val="0"/>
              </a:spcAft>
              <a:buClr>
                <a:srgbClr val="0078BB"/>
              </a:buClr>
              <a:buSzPct val="125000"/>
              <a:buFont typeface="Arial" pitchFamily="34" charset="0"/>
              <a:buChar char="•"/>
              <a:defRPr/>
            </a:pPr>
            <a:r>
              <a:rPr lang="it-IT" sz="1600" b="1" dirty="0">
                <a:solidFill>
                  <a:srgbClr val="C00000"/>
                </a:solidFill>
                <a:latin typeface="Calibri" panose="020F0502020204030204" pitchFamily="34" charset="0"/>
                <a:cs typeface="Calibri" panose="020F0502020204030204" pitchFamily="34" charset="0"/>
              </a:rPr>
              <a:t> </a:t>
            </a:r>
            <a:r>
              <a:rPr lang="it-IT" sz="1600" b="1" dirty="0" smtClean="0">
                <a:solidFill>
                  <a:srgbClr val="00B050"/>
                </a:solidFill>
                <a:latin typeface="Calibri" panose="020F0502020204030204" pitchFamily="34" charset="0"/>
                <a:cs typeface="Calibri" panose="020F0502020204030204" pitchFamily="34" charset="0"/>
              </a:rPr>
              <a:t>Inibitori della PCSK9</a:t>
            </a:r>
            <a:endParaRPr lang="it-IT" sz="1600" b="1" dirty="0">
              <a:solidFill>
                <a:srgbClr val="00B050"/>
              </a:solidFill>
              <a:latin typeface="Calibri" panose="020F0502020204030204" pitchFamily="34" charset="0"/>
              <a:cs typeface="Calibri" panose="020F0502020204030204" pitchFamily="34" charset="0"/>
            </a:endParaRPr>
          </a:p>
        </p:txBody>
      </p:sp>
      <p:sp>
        <p:nvSpPr>
          <p:cNvPr id="17" name="Arrotonda angolo stesso lato rettangolo 22"/>
          <p:cNvSpPr/>
          <p:nvPr/>
        </p:nvSpPr>
        <p:spPr>
          <a:xfrm>
            <a:off x="4716463" y="4364905"/>
            <a:ext cx="4176712" cy="576263"/>
          </a:xfrm>
          <a:prstGeom prst="round2SameRect">
            <a:avLst/>
          </a:prstGeom>
          <a:solidFill>
            <a:srgbClr val="C00000"/>
          </a:solidFill>
          <a:ln/>
        </p:spPr>
        <p:style>
          <a:lnRef idx="3">
            <a:schemeClr val="lt1"/>
          </a:lnRef>
          <a:fillRef idx="1">
            <a:schemeClr val="accent1"/>
          </a:fillRef>
          <a:effectRef idx="1">
            <a:schemeClr val="accent1"/>
          </a:effectRef>
          <a:fontRef idx="minor">
            <a:schemeClr val="lt1"/>
          </a:fontRef>
        </p:style>
        <p:txBody>
          <a:bodyPr anchor="ctr"/>
          <a:lstStyle/>
          <a:p>
            <a:pPr eaLnBrk="1" fontAlgn="auto" hangingPunct="1">
              <a:spcBef>
                <a:spcPts val="600"/>
              </a:spcBef>
              <a:spcAft>
                <a:spcPts val="0"/>
              </a:spcAft>
              <a:buClr>
                <a:srgbClr val="E30037"/>
              </a:buClr>
              <a:defRPr/>
            </a:pPr>
            <a:r>
              <a:rPr lang="it-IT" sz="1400" b="1" dirty="0">
                <a:solidFill>
                  <a:prstClr val="white"/>
                </a:solidFill>
                <a:latin typeface="Calibri" panose="020F0502020204030204" pitchFamily="34" charset="0"/>
                <a:cs typeface="Calibri" panose="020F0502020204030204" pitchFamily="34" charset="0"/>
              </a:rPr>
              <a:t>Usare una terapia non </a:t>
            </a:r>
            <a:r>
              <a:rPr lang="it-IT" sz="1400" b="1" dirty="0" err="1">
                <a:solidFill>
                  <a:prstClr val="white"/>
                </a:solidFill>
                <a:latin typeface="Calibri" panose="020F0502020204030204" pitchFamily="34" charset="0"/>
                <a:cs typeface="Calibri" panose="020F0502020204030204" pitchFamily="34" charset="0"/>
              </a:rPr>
              <a:t>statinica</a:t>
            </a:r>
            <a:r>
              <a:rPr lang="it-IT" sz="1400" b="1" dirty="0">
                <a:solidFill>
                  <a:prstClr val="white"/>
                </a:solidFill>
                <a:latin typeface="Calibri" panose="020F0502020204030204" pitchFamily="34" charset="0"/>
                <a:cs typeface="Calibri" panose="020F0502020204030204" pitchFamily="34" charset="0"/>
              </a:rPr>
              <a:t/>
            </a:r>
            <a:br>
              <a:rPr lang="it-IT" sz="1400" b="1" dirty="0">
                <a:solidFill>
                  <a:prstClr val="white"/>
                </a:solidFill>
                <a:latin typeface="Calibri" panose="020F0502020204030204" pitchFamily="34" charset="0"/>
                <a:cs typeface="Calibri" panose="020F0502020204030204" pitchFamily="34" charset="0"/>
              </a:rPr>
            </a:br>
            <a:r>
              <a:rPr lang="it-IT" sz="1200" b="1" dirty="0">
                <a:solidFill>
                  <a:prstClr val="white"/>
                </a:solidFill>
                <a:latin typeface="Arial" panose="020B0604020202020204" pitchFamily="34" charset="0"/>
                <a:cs typeface="Arial" panose="020B0604020202020204" pitchFamily="34" charset="0"/>
              </a:rPr>
              <a:t>se i sintomi si ripresentano</a:t>
            </a:r>
            <a:endParaRPr lang="it-IT" sz="1400" b="1" dirty="0">
              <a:solidFill>
                <a:prstClr val="white"/>
              </a:solidFill>
              <a:latin typeface="Arial" panose="020B0604020202020204" pitchFamily="34" charset="0"/>
              <a:cs typeface="Arial" panose="020B0604020202020204" pitchFamily="34" charset="0"/>
            </a:endParaRPr>
          </a:p>
        </p:txBody>
      </p:sp>
      <p:sp>
        <p:nvSpPr>
          <p:cNvPr id="18" name="Segnaposto contenuto 7"/>
          <p:cNvSpPr txBox="1">
            <a:spLocks/>
          </p:cNvSpPr>
          <p:nvPr/>
        </p:nvSpPr>
        <p:spPr>
          <a:xfrm>
            <a:off x="4716463" y="4941218"/>
            <a:ext cx="4176712" cy="1008062"/>
          </a:xfrm>
          <a:prstGeom prst="rect">
            <a:avLst/>
          </a:prstGeom>
          <a:solidFill>
            <a:schemeClr val="bg1"/>
          </a:solidFill>
          <a:ln w="28575">
            <a:solidFill>
              <a:srgbClr val="C00000"/>
            </a:solidFill>
          </a:ln>
        </p:spPr>
        <p:txBody>
          <a:bodyPr/>
          <a:lstStyle/>
          <a:p>
            <a:pPr marL="88900" indent="-88900" eaLnBrk="1" fontAlgn="auto" hangingPunct="1">
              <a:spcBef>
                <a:spcPts val="600"/>
              </a:spcBef>
              <a:spcAft>
                <a:spcPts val="0"/>
              </a:spcAft>
              <a:buClr>
                <a:srgbClr val="0078BB"/>
              </a:buClr>
              <a:buSzPct val="125000"/>
              <a:buFont typeface="Arial" pitchFamily="34" charset="0"/>
              <a:buChar char="•"/>
              <a:defRPr/>
            </a:pPr>
            <a:r>
              <a:rPr lang="it-IT" sz="1100" dirty="0">
                <a:solidFill>
                  <a:prstClr val="black"/>
                </a:solidFill>
                <a:latin typeface="Arial" panose="020B0604020202020204" pitchFamily="34" charset="0"/>
                <a:cs typeface="Arial" panose="020B0604020202020204" pitchFamily="34" charset="0"/>
              </a:rPr>
              <a:t>farmaci attualmente disponibili come </a:t>
            </a:r>
            <a:r>
              <a:rPr lang="it-IT" sz="1100" dirty="0" err="1">
                <a:solidFill>
                  <a:prstClr val="black"/>
                </a:solidFill>
                <a:latin typeface="Arial" panose="020B0604020202020204" pitchFamily="34" charset="0"/>
                <a:cs typeface="Arial" panose="020B0604020202020204" pitchFamily="34" charset="0"/>
              </a:rPr>
              <a:t>ezetimibe</a:t>
            </a:r>
            <a:r>
              <a:rPr lang="it-IT" sz="1100" dirty="0">
                <a:solidFill>
                  <a:prstClr val="black"/>
                </a:solidFill>
                <a:latin typeface="Arial" panose="020B0604020202020204" pitchFamily="34" charset="0"/>
                <a:cs typeface="Arial" panose="020B0604020202020204" pitchFamily="34" charset="0"/>
              </a:rPr>
              <a:t> o sequestranti degli acidi biliari</a:t>
            </a:r>
          </a:p>
        </p:txBody>
      </p:sp>
      <p:sp>
        <p:nvSpPr>
          <p:cNvPr id="19" name="Segnaposto contenuto 7"/>
          <p:cNvSpPr txBox="1">
            <a:spLocks/>
          </p:cNvSpPr>
          <p:nvPr/>
        </p:nvSpPr>
        <p:spPr>
          <a:xfrm>
            <a:off x="4716463" y="4725120"/>
            <a:ext cx="4176712" cy="1008062"/>
          </a:xfrm>
          <a:prstGeom prst="rect">
            <a:avLst/>
          </a:prstGeom>
          <a:solidFill>
            <a:schemeClr val="bg1"/>
          </a:solidFill>
          <a:ln w="28575">
            <a:solidFill>
              <a:srgbClr val="C00000"/>
            </a:solidFill>
          </a:ln>
        </p:spPr>
        <p:txBody>
          <a:bodyPr/>
          <a:lstStyle/>
          <a:p>
            <a:pPr marL="88900" indent="-88900" eaLnBrk="1" fontAlgn="auto" hangingPunct="1">
              <a:spcBef>
                <a:spcPts val="600"/>
              </a:spcBef>
              <a:spcAft>
                <a:spcPts val="0"/>
              </a:spcAft>
              <a:buClr>
                <a:srgbClr val="0078BB"/>
              </a:buClr>
              <a:buSzPct val="125000"/>
              <a:buFont typeface="Arial" pitchFamily="34" charset="0"/>
              <a:buChar char="•"/>
              <a:defRPr/>
            </a:pPr>
            <a:r>
              <a:rPr lang="it-IT" sz="1400" b="1" dirty="0">
                <a:latin typeface="Calibri" panose="020F0502020204030204" pitchFamily="34" charset="0"/>
                <a:cs typeface="Calibri" panose="020F0502020204030204" pitchFamily="34" charset="0"/>
              </a:rPr>
              <a:t>farmaci attualmente disponibili come </a:t>
            </a:r>
            <a:r>
              <a:rPr lang="it-IT" sz="1400" b="1" dirty="0" err="1">
                <a:latin typeface="Calibri" panose="020F0502020204030204" pitchFamily="34" charset="0"/>
                <a:cs typeface="Calibri" panose="020F0502020204030204" pitchFamily="34" charset="0"/>
              </a:rPr>
              <a:t>ezetimibe</a:t>
            </a:r>
            <a:r>
              <a:rPr lang="it-IT" sz="1400" b="1" dirty="0">
                <a:latin typeface="Calibri" panose="020F0502020204030204" pitchFamily="34" charset="0"/>
                <a:cs typeface="Calibri" panose="020F0502020204030204" pitchFamily="34" charset="0"/>
              </a:rPr>
              <a:t> o sequestranti degli acidi biliari</a:t>
            </a:r>
          </a:p>
        </p:txBody>
      </p:sp>
      <p:sp>
        <p:nvSpPr>
          <p:cNvPr id="20" name="CasellaDiTesto 19"/>
          <p:cNvSpPr txBox="1"/>
          <p:nvPr/>
        </p:nvSpPr>
        <p:spPr>
          <a:xfrm>
            <a:off x="755575" y="2363390"/>
            <a:ext cx="360040" cy="338554"/>
          </a:xfrm>
          <a:prstGeom prst="rect">
            <a:avLst/>
          </a:prstGeom>
          <a:noFill/>
        </p:spPr>
        <p:txBody>
          <a:bodyPr wrap="square" rtlCol="0">
            <a:spAutoFit/>
          </a:bodyPr>
          <a:lstStyle/>
          <a:p>
            <a:r>
              <a:rPr lang="it-IT" sz="1600" b="1" dirty="0" smtClean="0">
                <a:solidFill>
                  <a:srgbClr val="C00000"/>
                </a:solidFill>
                <a:latin typeface="Arial" panose="020B0604020202020204" pitchFamily="34" charset="0"/>
                <a:cs typeface="Arial" panose="020B0604020202020204" pitchFamily="34" charset="0"/>
              </a:rPr>
              <a:t>2.</a:t>
            </a:r>
            <a:endParaRPr lang="it-IT" sz="1600" b="1" dirty="0">
              <a:solidFill>
                <a:srgbClr val="C00000"/>
              </a:solidFill>
              <a:latin typeface="Arial" panose="020B0604020202020204" pitchFamily="34" charset="0"/>
              <a:cs typeface="Arial" panose="020B0604020202020204" pitchFamily="34" charset="0"/>
            </a:endParaRPr>
          </a:p>
        </p:txBody>
      </p:sp>
      <p:sp>
        <p:nvSpPr>
          <p:cNvPr id="21" name="Rettangolo 20"/>
          <p:cNvSpPr/>
          <p:nvPr/>
        </p:nvSpPr>
        <p:spPr>
          <a:xfrm>
            <a:off x="539552" y="44624"/>
            <a:ext cx="8136903" cy="1195536"/>
          </a:xfrm>
          <a:prstGeom prst="rect">
            <a:avLst/>
          </a:prstGeom>
          <a:solidFill>
            <a:schemeClr val="accent5"/>
          </a:solidFill>
        </p:spPr>
        <p:style>
          <a:lnRef idx="0">
            <a:schemeClr val="accent3"/>
          </a:lnRef>
          <a:fillRef idx="3">
            <a:schemeClr val="accent3"/>
          </a:fillRef>
          <a:effectRef idx="3">
            <a:schemeClr val="accent3"/>
          </a:effectRef>
          <a:fontRef idx="minor">
            <a:schemeClr val="lt1"/>
          </a:fontRef>
        </p:style>
        <p:txBody>
          <a:bodyPr anchor="ctr"/>
          <a:lstStyle/>
          <a:p>
            <a:pPr lvl="0" algn="ctr">
              <a:spcBef>
                <a:spcPct val="0"/>
              </a:spcBef>
              <a:defRPr/>
            </a:pPr>
            <a:endParaRPr lang="it-IT" altLang="it-IT" sz="2600" dirty="0" smtClean="0">
              <a:solidFill>
                <a:srgbClr val="002060"/>
              </a:solidFill>
              <a:latin typeface="Calibri" panose="020F0502020204030204" pitchFamily="34" charset="0"/>
              <a:cs typeface="Calibri" panose="020F0502020204030204" pitchFamily="34" charset="0"/>
            </a:endParaRPr>
          </a:p>
          <a:p>
            <a:pPr lvl="0" algn="ctr">
              <a:spcBef>
                <a:spcPct val="0"/>
              </a:spcBef>
              <a:defRPr/>
            </a:pPr>
            <a:r>
              <a:rPr lang="it-IT" altLang="it-IT" sz="2600" b="1" dirty="0" smtClean="0">
                <a:solidFill>
                  <a:schemeClr val="tx1"/>
                </a:solidFill>
                <a:latin typeface="Calibri" panose="020F0502020204030204" pitchFamily="34" charset="0"/>
                <a:cs typeface="Calibri" panose="020F0502020204030204" pitchFamily="34" charset="0"/>
              </a:rPr>
              <a:t>Come </a:t>
            </a:r>
            <a:r>
              <a:rPr lang="it-IT" altLang="it-IT" sz="2600" b="1" dirty="0">
                <a:solidFill>
                  <a:schemeClr val="tx1"/>
                </a:solidFill>
                <a:latin typeface="Calibri" panose="020F0502020204030204" pitchFamily="34" charset="0"/>
                <a:cs typeface="Calibri" panose="020F0502020204030204" pitchFamily="34" charset="0"/>
              </a:rPr>
              <a:t>gestire l’intolleranza alle statine</a:t>
            </a:r>
            <a:br>
              <a:rPr lang="it-IT" altLang="it-IT" sz="2600" b="1" dirty="0">
                <a:solidFill>
                  <a:schemeClr val="tx1"/>
                </a:solidFill>
                <a:latin typeface="Calibri" panose="020F0502020204030204" pitchFamily="34" charset="0"/>
                <a:cs typeface="Calibri" panose="020F0502020204030204" pitchFamily="34" charset="0"/>
              </a:rPr>
            </a:br>
            <a:r>
              <a:rPr lang="it-IT" altLang="it-IT" sz="2400" b="1" i="1" dirty="0">
                <a:solidFill>
                  <a:schemeClr val="tx1"/>
                </a:solidFill>
                <a:latin typeface="Calibri" panose="020F0502020204030204" pitchFamily="34" charset="0"/>
                <a:cs typeface="Calibri" panose="020F0502020204030204" pitchFamily="34" charset="0"/>
              </a:rPr>
              <a:t>Linee guida Canada, </a:t>
            </a:r>
            <a:r>
              <a:rPr lang="it-IT" altLang="it-IT" sz="2400" b="1" i="1" dirty="0" err="1">
                <a:solidFill>
                  <a:schemeClr val="tx1"/>
                </a:solidFill>
                <a:latin typeface="Calibri" panose="020F0502020204030204" pitchFamily="34" charset="0"/>
                <a:cs typeface="Calibri" panose="020F0502020204030204" pitchFamily="34" charset="0"/>
              </a:rPr>
              <a:t>Circulation</a:t>
            </a:r>
            <a:r>
              <a:rPr lang="it-IT" altLang="it-IT" sz="2400" b="1" i="1" dirty="0">
                <a:solidFill>
                  <a:schemeClr val="tx1"/>
                </a:solidFill>
                <a:latin typeface="Calibri" panose="020F0502020204030204" pitchFamily="34" charset="0"/>
                <a:cs typeface="Calibri" panose="020F0502020204030204" pitchFamily="34" charset="0"/>
              </a:rPr>
              <a:t> 2015</a:t>
            </a:r>
          </a:p>
          <a:p>
            <a:pPr algn="ctr">
              <a:spcBef>
                <a:spcPct val="0"/>
              </a:spcBef>
            </a:pPr>
            <a:endParaRPr lang="en-GB" altLang="it-IT" sz="3200" b="1" dirty="0">
              <a:solidFill>
                <a:schemeClr val="tx1"/>
              </a:solidFill>
              <a:latin typeface="Calibri" pitchFamily="34" charset="0"/>
              <a:cs typeface="Times New Roman" pitchFamily="18" charset="0"/>
            </a:endParaRPr>
          </a:p>
        </p:txBody>
      </p:sp>
    </p:spTree>
    <p:extLst>
      <p:ext uri="{BB962C8B-B14F-4D97-AF65-F5344CB8AC3E}">
        <p14:creationId xmlns:p14="http://schemas.microsoft.com/office/powerpoint/2010/main" val="397597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9" name="Connettore 1 98"/>
          <p:cNvCxnSpPr/>
          <p:nvPr/>
        </p:nvCxnSpPr>
        <p:spPr>
          <a:xfrm>
            <a:off x="1928813" y="5286375"/>
            <a:ext cx="52578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59396" name="Segnaposto numero diapositiva 46"/>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eaLnBrk="1" hangingPunct="1">
              <a:spcBef>
                <a:spcPct val="0"/>
              </a:spcBef>
              <a:buFontTx/>
              <a:buNone/>
            </a:pPr>
            <a:fld id="{3ECB6E94-1ECB-4947-AA11-A4F44CCE3528}" type="slidenum">
              <a:rPr lang="it-IT" altLang="it-IT" sz="1200" smtClean="0">
                <a:solidFill>
                  <a:srgbClr val="FFFFFF"/>
                </a:solidFill>
                <a:latin typeface="Arial" pitchFamily="34" charset="0"/>
                <a:cs typeface="Arial" pitchFamily="34" charset="0"/>
              </a:rPr>
              <a:pPr algn="l" eaLnBrk="1" hangingPunct="1">
                <a:spcBef>
                  <a:spcPct val="0"/>
                </a:spcBef>
                <a:buFontTx/>
                <a:buNone/>
              </a:pPr>
              <a:t>2</a:t>
            </a:fld>
            <a:endParaRPr lang="it-IT" altLang="it-IT" sz="1200" smtClean="0">
              <a:solidFill>
                <a:srgbClr val="FFFFFF"/>
              </a:solidFill>
              <a:latin typeface="Arial" pitchFamily="34" charset="0"/>
              <a:cs typeface="Arial" pitchFamily="34" charset="0"/>
            </a:endParaRPr>
          </a:p>
        </p:txBody>
      </p:sp>
      <p:sp>
        <p:nvSpPr>
          <p:cNvPr id="59397" name="CasellaDiTesto 47"/>
          <p:cNvSpPr txBox="1">
            <a:spLocks noChangeArrowheads="1"/>
          </p:cNvSpPr>
          <p:nvPr/>
        </p:nvSpPr>
        <p:spPr bwMode="auto">
          <a:xfrm>
            <a:off x="4787900" y="6165850"/>
            <a:ext cx="4248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da-DK" altLang="it-IT" sz="1100">
                <a:solidFill>
                  <a:srgbClr val="4D4D4D"/>
                </a:solidFill>
                <a:latin typeface="Verdana" pitchFamily="34" charset="0"/>
              </a:rPr>
              <a:t>Stamler J, et al. JAMA. 1986;256:2823-2828</a:t>
            </a:r>
            <a:endParaRPr lang="it-IT" altLang="it-IT" sz="1100">
              <a:solidFill>
                <a:srgbClr val="4D4D4D"/>
              </a:solidFill>
              <a:latin typeface="Verdana" pitchFamily="34" charset="0"/>
            </a:endParaRPr>
          </a:p>
        </p:txBody>
      </p:sp>
      <p:sp>
        <p:nvSpPr>
          <p:cNvPr id="59398" name="Line 4"/>
          <p:cNvSpPr>
            <a:spLocks noChangeShapeType="1"/>
          </p:cNvSpPr>
          <p:nvPr/>
        </p:nvSpPr>
        <p:spPr bwMode="auto">
          <a:xfrm>
            <a:off x="1931988" y="2009775"/>
            <a:ext cx="1587" cy="32766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9399" name="Line 5"/>
          <p:cNvSpPr>
            <a:spLocks noChangeShapeType="1"/>
          </p:cNvSpPr>
          <p:nvPr/>
        </p:nvSpPr>
        <p:spPr bwMode="auto">
          <a:xfrm>
            <a:off x="1863725" y="5286375"/>
            <a:ext cx="68263" cy="15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9400" name="Line 11"/>
          <p:cNvSpPr>
            <a:spLocks noChangeShapeType="1"/>
          </p:cNvSpPr>
          <p:nvPr/>
        </p:nvSpPr>
        <p:spPr bwMode="auto">
          <a:xfrm flipV="1">
            <a:off x="1931988" y="5286375"/>
            <a:ext cx="1587" cy="762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9401" name="Line 17"/>
          <p:cNvSpPr>
            <a:spLocks noChangeShapeType="1"/>
          </p:cNvSpPr>
          <p:nvPr/>
        </p:nvSpPr>
        <p:spPr bwMode="auto">
          <a:xfrm flipV="1">
            <a:off x="2447925" y="4229100"/>
            <a:ext cx="1023938" cy="238125"/>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9402" name="Line 18"/>
          <p:cNvSpPr>
            <a:spLocks noChangeShapeType="1"/>
          </p:cNvSpPr>
          <p:nvPr/>
        </p:nvSpPr>
        <p:spPr bwMode="auto">
          <a:xfrm flipV="1">
            <a:off x="3471863" y="3867150"/>
            <a:ext cx="1025525" cy="36195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9403" name="Line 19"/>
          <p:cNvSpPr>
            <a:spLocks noChangeShapeType="1"/>
          </p:cNvSpPr>
          <p:nvPr/>
        </p:nvSpPr>
        <p:spPr bwMode="auto">
          <a:xfrm flipV="1">
            <a:off x="4497388" y="3476625"/>
            <a:ext cx="1023937" cy="390525"/>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9404" name="Line 20"/>
          <p:cNvSpPr>
            <a:spLocks noChangeShapeType="1"/>
          </p:cNvSpPr>
          <p:nvPr/>
        </p:nvSpPr>
        <p:spPr bwMode="auto">
          <a:xfrm flipV="1">
            <a:off x="5521325" y="2486025"/>
            <a:ext cx="1023938" cy="99060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9405" name="Oval 21"/>
          <p:cNvSpPr>
            <a:spLocks noChangeArrowheads="1"/>
          </p:cNvSpPr>
          <p:nvPr/>
        </p:nvSpPr>
        <p:spPr bwMode="auto">
          <a:xfrm>
            <a:off x="2349500" y="4424363"/>
            <a:ext cx="119063" cy="109537"/>
          </a:xfrm>
          <a:prstGeom prst="ellipse">
            <a:avLst/>
          </a:prstGeom>
          <a:solidFill>
            <a:schemeClr val="bg2"/>
          </a:solidFill>
          <a:ln w="12700">
            <a:solidFill>
              <a:schemeClr val="tx2"/>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it-IT" sz="1800">
              <a:solidFill>
                <a:srgbClr val="000000"/>
              </a:solidFill>
              <a:latin typeface="Verdana" pitchFamily="34" charset="0"/>
            </a:endParaRPr>
          </a:p>
        </p:txBody>
      </p:sp>
      <p:sp>
        <p:nvSpPr>
          <p:cNvPr id="59406" name="Oval 22"/>
          <p:cNvSpPr>
            <a:spLocks noChangeArrowheads="1"/>
          </p:cNvSpPr>
          <p:nvPr/>
        </p:nvSpPr>
        <p:spPr bwMode="auto">
          <a:xfrm>
            <a:off x="3378200" y="4186238"/>
            <a:ext cx="119063" cy="109537"/>
          </a:xfrm>
          <a:prstGeom prst="ellipse">
            <a:avLst/>
          </a:prstGeom>
          <a:solidFill>
            <a:schemeClr val="bg2"/>
          </a:solidFill>
          <a:ln w="12700">
            <a:solidFill>
              <a:schemeClr val="tx2"/>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it-IT" sz="1800">
              <a:solidFill>
                <a:srgbClr val="000000"/>
              </a:solidFill>
              <a:latin typeface="Verdana" pitchFamily="34" charset="0"/>
            </a:endParaRPr>
          </a:p>
        </p:txBody>
      </p:sp>
      <p:sp>
        <p:nvSpPr>
          <p:cNvPr id="59407" name="Oval 23"/>
          <p:cNvSpPr>
            <a:spLocks noChangeArrowheads="1"/>
          </p:cNvSpPr>
          <p:nvPr/>
        </p:nvSpPr>
        <p:spPr bwMode="auto">
          <a:xfrm>
            <a:off x="4408488" y="3824288"/>
            <a:ext cx="114300" cy="109537"/>
          </a:xfrm>
          <a:prstGeom prst="ellipse">
            <a:avLst/>
          </a:prstGeom>
          <a:solidFill>
            <a:schemeClr val="bg2"/>
          </a:solidFill>
          <a:ln w="12700">
            <a:solidFill>
              <a:schemeClr val="tx2"/>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it-IT" sz="1800">
              <a:solidFill>
                <a:srgbClr val="000000"/>
              </a:solidFill>
              <a:latin typeface="Verdana" pitchFamily="34" charset="0"/>
            </a:endParaRPr>
          </a:p>
        </p:txBody>
      </p:sp>
      <p:sp>
        <p:nvSpPr>
          <p:cNvPr id="59408" name="Oval 24"/>
          <p:cNvSpPr>
            <a:spLocks noChangeArrowheads="1"/>
          </p:cNvSpPr>
          <p:nvPr/>
        </p:nvSpPr>
        <p:spPr bwMode="auto">
          <a:xfrm>
            <a:off x="5435600" y="3433763"/>
            <a:ext cx="119063" cy="109537"/>
          </a:xfrm>
          <a:prstGeom prst="ellipse">
            <a:avLst/>
          </a:prstGeom>
          <a:solidFill>
            <a:schemeClr val="bg2"/>
          </a:solidFill>
          <a:ln w="12700">
            <a:solidFill>
              <a:schemeClr val="tx2"/>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it-IT" sz="1800">
              <a:solidFill>
                <a:srgbClr val="000000"/>
              </a:solidFill>
              <a:latin typeface="Verdana" pitchFamily="34" charset="0"/>
            </a:endParaRPr>
          </a:p>
        </p:txBody>
      </p:sp>
      <p:sp>
        <p:nvSpPr>
          <p:cNvPr id="59409" name="Oval 25"/>
          <p:cNvSpPr>
            <a:spLocks noChangeArrowheads="1"/>
          </p:cNvSpPr>
          <p:nvPr/>
        </p:nvSpPr>
        <p:spPr bwMode="auto">
          <a:xfrm>
            <a:off x="6462713" y="2443163"/>
            <a:ext cx="120650" cy="109537"/>
          </a:xfrm>
          <a:prstGeom prst="ellipse">
            <a:avLst/>
          </a:prstGeom>
          <a:solidFill>
            <a:schemeClr val="bg2"/>
          </a:solidFill>
          <a:ln w="12700">
            <a:solidFill>
              <a:schemeClr val="tx2"/>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it-IT" sz="1800">
              <a:solidFill>
                <a:srgbClr val="000000"/>
              </a:solidFill>
              <a:latin typeface="Verdana" pitchFamily="34" charset="0"/>
            </a:endParaRPr>
          </a:p>
        </p:txBody>
      </p:sp>
      <p:sp>
        <p:nvSpPr>
          <p:cNvPr id="59410" name="Rectangle 26"/>
          <p:cNvSpPr>
            <a:spLocks noChangeArrowheads="1"/>
          </p:cNvSpPr>
          <p:nvPr/>
        </p:nvSpPr>
        <p:spPr bwMode="auto">
          <a:xfrm>
            <a:off x="2447925" y="4525963"/>
            <a:ext cx="1285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400" b="1">
                <a:solidFill>
                  <a:srgbClr val="000000"/>
                </a:solidFill>
                <a:latin typeface="Verdana" pitchFamily="34" charset="0"/>
              </a:rPr>
              <a:t>1</a:t>
            </a:r>
            <a:endParaRPr lang="en-US" altLang="it-IT" sz="1400">
              <a:solidFill>
                <a:srgbClr val="000000"/>
              </a:solidFill>
              <a:latin typeface="Verdana" pitchFamily="34" charset="0"/>
            </a:endParaRPr>
          </a:p>
        </p:txBody>
      </p:sp>
      <p:sp>
        <p:nvSpPr>
          <p:cNvPr id="59411" name="Rectangle 27"/>
          <p:cNvSpPr>
            <a:spLocks noChangeArrowheads="1"/>
          </p:cNvSpPr>
          <p:nvPr/>
        </p:nvSpPr>
        <p:spPr bwMode="auto">
          <a:xfrm>
            <a:off x="3260725" y="4403725"/>
            <a:ext cx="4492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400" b="1">
                <a:solidFill>
                  <a:srgbClr val="000000"/>
                </a:solidFill>
                <a:latin typeface="Verdana" pitchFamily="34" charset="0"/>
              </a:rPr>
              <a:t>1.29</a:t>
            </a:r>
            <a:endParaRPr lang="en-US" altLang="it-IT" sz="1400">
              <a:solidFill>
                <a:srgbClr val="000000"/>
              </a:solidFill>
              <a:latin typeface="Verdana" pitchFamily="34" charset="0"/>
            </a:endParaRPr>
          </a:p>
        </p:txBody>
      </p:sp>
      <p:sp>
        <p:nvSpPr>
          <p:cNvPr id="59412" name="Rectangle 28"/>
          <p:cNvSpPr>
            <a:spLocks noChangeArrowheads="1"/>
          </p:cNvSpPr>
          <p:nvPr/>
        </p:nvSpPr>
        <p:spPr bwMode="auto">
          <a:xfrm>
            <a:off x="4344988" y="4098925"/>
            <a:ext cx="4492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400" b="1">
                <a:solidFill>
                  <a:srgbClr val="000000"/>
                </a:solidFill>
                <a:latin typeface="Verdana" pitchFamily="34" charset="0"/>
              </a:rPr>
              <a:t>1.73</a:t>
            </a:r>
            <a:endParaRPr lang="en-US" altLang="it-IT" sz="1400">
              <a:solidFill>
                <a:srgbClr val="000000"/>
              </a:solidFill>
              <a:latin typeface="Verdana" pitchFamily="34" charset="0"/>
            </a:endParaRPr>
          </a:p>
        </p:txBody>
      </p:sp>
      <p:sp>
        <p:nvSpPr>
          <p:cNvPr id="59413" name="Rectangle 29"/>
          <p:cNvSpPr>
            <a:spLocks noChangeArrowheads="1"/>
          </p:cNvSpPr>
          <p:nvPr/>
        </p:nvSpPr>
        <p:spPr bwMode="auto">
          <a:xfrm>
            <a:off x="5360988" y="3641725"/>
            <a:ext cx="4492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400" b="1">
                <a:solidFill>
                  <a:srgbClr val="000000"/>
                </a:solidFill>
                <a:latin typeface="Verdana" pitchFamily="34" charset="0"/>
              </a:rPr>
              <a:t>2.21</a:t>
            </a:r>
            <a:endParaRPr lang="en-US" altLang="it-IT" sz="1400">
              <a:solidFill>
                <a:srgbClr val="000000"/>
              </a:solidFill>
              <a:latin typeface="Verdana" pitchFamily="34" charset="0"/>
            </a:endParaRPr>
          </a:p>
        </p:txBody>
      </p:sp>
      <p:sp>
        <p:nvSpPr>
          <p:cNvPr id="59414" name="Rectangle 30"/>
          <p:cNvSpPr>
            <a:spLocks noChangeArrowheads="1"/>
          </p:cNvSpPr>
          <p:nvPr/>
        </p:nvSpPr>
        <p:spPr bwMode="auto">
          <a:xfrm>
            <a:off x="6443663" y="2651125"/>
            <a:ext cx="4492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400" b="1">
                <a:solidFill>
                  <a:srgbClr val="000000"/>
                </a:solidFill>
                <a:latin typeface="Verdana" pitchFamily="34" charset="0"/>
              </a:rPr>
              <a:t>3.42</a:t>
            </a:r>
            <a:endParaRPr lang="en-US" altLang="it-IT" sz="1400">
              <a:solidFill>
                <a:srgbClr val="000000"/>
              </a:solidFill>
              <a:latin typeface="Verdana" pitchFamily="34" charset="0"/>
            </a:endParaRPr>
          </a:p>
        </p:txBody>
      </p:sp>
      <p:sp>
        <p:nvSpPr>
          <p:cNvPr id="59415" name="Rectangle 31"/>
          <p:cNvSpPr>
            <a:spLocks noChangeArrowheads="1"/>
          </p:cNvSpPr>
          <p:nvPr/>
        </p:nvSpPr>
        <p:spPr bwMode="auto">
          <a:xfrm>
            <a:off x="1684338" y="5164138"/>
            <a:ext cx="1460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US" altLang="it-IT" sz="1400">
                <a:solidFill>
                  <a:srgbClr val="000000"/>
                </a:solidFill>
                <a:latin typeface="Verdana" pitchFamily="34" charset="0"/>
              </a:rPr>
              <a:t>0</a:t>
            </a:r>
          </a:p>
        </p:txBody>
      </p:sp>
      <p:sp>
        <p:nvSpPr>
          <p:cNvPr id="59416" name="Rectangle 32"/>
          <p:cNvSpPr>
            <a:spLocks noChangeArrowheads="1"/>
          </p:cNvSpPr>
          <p:nvPr/>
        </p:nvSpPr>
        <p:spPr bwMode="auto">
          <a:xfrm>
            <a:off x="1684338" y="4340225"/>
            <a:ext cx="146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US" altLang="it-IT" sz="1400">
                <a:solidFill>
                  <a:srgbClr val="000000"/>
                </a:solidFill>
                <a:latin typeface="Verdana" pitchFamily="34" charset="0"/>
              </a:rPr>
              <a:t>1</a:t>
            </a:r>
          </a:p>
        </p:txBody>
      </p:sp>
      <p:sp>
        <p:nvSpPr>
          <p:cNvPr id="59417" name="Rectangle 33"/>
          <p:cNvSpPr>
            <a:spLocks noChangeArrowheads="1"/>
          </p:cNvSpPr>
          <p:nvPr/>
        </p:nvSpPr>
        <p:spPr bwMode="auto">
          <a:xfrm>
            <a:off x="1684338" y="3516313"/>
            <a:ext cx="1460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US" altLang="it-IT" sz="1400">
                <a:solidFill>
                  <a:srgbClr val="000000"/>
                </a:solidFill>
                <a:latin typeface="Verdana" pitchFamily="34" charset="0"/>
              </a:rPr>
              <a:t>2</a:t>
            </a:r>
          </a:p>
        </p:txBody>
      </p:sp>
      <p:sp>
        <p:nvSpPr>
          <p:cNvPr id="59418" name="Rectangle 34"/>
          <p:cNvSpPr>
            <a:spLocks noChangeArrowheads="1"/>
          </p:cNvSpPr>
          <p:nvPr/>
        </p:nvSpPr>
        <p:spPr bwMode="auto">
          <a:xfrm>
            <a:off x="1684338" y="2690813"/>
            <a:ext cx="1460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US" altLang="it-IT" sz="1400">
                <a:solidFill>
                  <a:srgbClr val="000000"/>
                </a:solidFill>
                <a:latin typeface="Verdana" pitchFamily="34" charset="0"/>
              </a:rPr>
              <a:t>3</a:t>
            </a:r>
          </a:p>
        </p:txBody>
      </p:sp>
      <p:sp>
        <p:nvSpPr>
          <p:cNvPr id="59419" name="Rectangle 35"/>
          <p:cNvSpPr>
            <a:spLocks noChangeArrowheads="1"/>
          </p:cNvSpPr>
          <p:nvPr/>
        </p:nvSpPr>
        <p:spPr bwMode="auto">
          <a:xfrm>
            <a:off x="1684338" y="1866900"/>
            <a:ext cx="146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US" altLang="it-IT" sz="1400">
                <a:solidFill>
                  <a:srgbClr val="000000"/>
                </a:solidFill>
                <a:latin typeface="Verdana" pitchFamily="34" charset="0"/>
              </a:rPr>
              <a:t>4</a:t>
            </a:r>
          </a:p>
        </p:txBody>
      </p:sp>
      <p:sp>
        <p:nvSpPr>
          <p:cNvPr id="59420" name="Rectangle 36"/>
          <p:cNvSpPr>
            <a:spLocks noChangeArrowheads="1"/>
          </p:cNvSpPr>
          <p:nvPr/>
        </p:nvSpPr>
        <p:spPr bwMode="auto">
          <a:xfrm>
            <a:off x="2012950" y="5445125"/>
            <a:ext cx="7921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it-IT" sz="1400">
                <a:solidFill>
                  <a:srgbClr val="000000"/>
                </a:solidFill>
                <a:latin typeface="Verdana" pitchFamily="34" charset="0"/>
              </a:rPr>
              <a:t>&lt;182</a:t>
            </a:r>
          </a:p>
        </p:txBody>
      </p:sp>
      <p:sp>
        <p:nvSpPr>
          <p:cNvPr id="59421" name="Rectangle 37"/>
          <p:cNvSpPr>
            <a:spLocks noChangeArrowheads="1"/>
          </p:cNvSpPr>
          <p:nvPr/>
        </p:nvSpPr>
        <p:spPr bwMode="auto">
          <a:xfrm>
            <a:off x="3041650" y="5445125"/>
            <a:ext cx="7921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it-IT" sz="1400">
                <a:solidFill>
                  <a:srgbClr val="000000"/>
                </a:solidFill>
                <a:latin typeface="Verdana" pitchFamily="34" charset="0"/>
              </a:rPr>
              <a:t>182-202</a:t>
            </a:r>
          </a:p>
        </p:txBody>
      </p:sp>
      <p:sp>
        <p:nvSpPr>
          <p:cNvPr id="59422" name="Rectangle 38"/>
          <p:cNvSpPr>
            <a:spLocks noChangeArrowheads="1"/>
          </p:cNvSpPr>
          <p:nvPr/>
        </p:nvSpPr>
        <p:spPr bwMode="auto">
          <a:xfrm>
            <a:off x="4070350" y="5445125"/>
            <a:ext cx="7921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it-IT" sz="1400">
                <a:solidFill>
                  <a:srgbClr val="000000"/>
                </a:solidFill>
                <a:latin typeface="Verdana" pitchFamily="34" charset="0"/>
              </a:rPr>
              <a:t>203-220</a:t>
            </a:r>
          </a:p>
        </p:txBody>
      </p:sp>
      <p:sp>
        <p:nvSpPr>
          <p:cNvPr id="59423" name="Rectangle 39"/>
          <p:cNvSpPr>
            <a:spLocks noChangeArrowheads="1"/>
          </p:cNvSpPr>
          <p:nvPr/>
        </p:nvSpPr>
        <p:spPr bwMode="auto">
          <a:xfrm>
            <a:off x="5099050" y="5445125"/>
            <a:ext cx="7921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it-IT" sz="1400">
                <a:solidFill>
                  <a:srgbClr val="000000"/>
                </a:solidFill>
                <a:latin typeface="Verdana" pitchFamily="34" charset="0"/>
              </a:rPr>
              <a:t>221-244</a:t>
            </a:r>
          </a:p>
        </p:txBody>
      </p:sp>
      <p:sp>
        <p:nvSpPr>
          <p:cNvPr id="59424" name="Rectangle 40"/>
          <p:cNvSpPr>
            <a:spLocks noChangeArrowheads="1"/>
          </p:cNvSpPr>
          <p:nvPr/>
        </p:nvSpPr>
        <p:spPr bwMode="auto">
          <a:xfrm>
            <a:off x="6127750" y="5445125"/>
            <a:ext cx="7905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it-IT" sz="1400">
                <a:solidFill>
                  <a:srgbClr val="000000"/>
                </a:solidFill>
                <a:latin typeface="Verdana" pitchFamily="34" charset="0"/>
              </a:rPr>
              <a:t>&gt;244</a:t>
            </a:r>
          </a:p>
        </p:txBody>
      </p:sp>
      <p:sp>
        <p:nvSpPr>
          <p:cNvPr id="59425" name="Rectangle 41"/>
          <p:cNvSpPr>
            <a:spLocks noChangeArrowheads="1"/>
          </p:cNvSpPr>
          <p:nvPr/>
        </p:nvSpPr>
        <p:spPr bwMode="auto">
          <a:xfrm rot="-5400000">
            <a:off x="-475456" y="3540919"/>
            <a:ext cx="36068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it-IT" altLang="it-IT" sz="1400" b="1">
                <a:solidFill>
                  <a:srgbClr val="000000"/>
                </a:solidFill>
                <a:latin typeface="Verdana" pitchFamily="34" charset="0"/>
              </a:rPr>
              <a:t>Rischio Relativo di Morte per CI</a:t>
            </a:r>
            <a:endParaRPr lang="it-IT" altLang="it-IT" sz="1200">
              <a:solidFill>
                <a:srgbClr val="000000"/>
              </a:solidFill>
              <a:latin typeface="Times New Roman" pitchFamily="18" charset="0"/>
            </a:endParaRPr>
          </a:p>
        </p:txBody>
      </p:sp>
      <p:sp>
        <p:nvSpPr>
          <p:cNvPr id="59426" name="Text Box 42"/>
          <p:cNvSpPr txBox="1">
            <a:spLocks noChangeArrowheads="1"/>
          </p:cNvSpPr>
          <p:nvPr/>
        </p:nvSpPr>
        <p:spPr bwMode="auto">
          <a:xfrm>
            <a:off x="3049564" y="5761038"/>
            <a:ext cx="2998834" cy="307777"/>
          </a:xfrm>
          <a:prstGeom prst="rect">
            <a:avLst/>
          </a:prstGeom>
          <a:solidFill>
            <a:schemeClr val="accent5">
              <a:lumMod val="40000"/>
              <a:lumOff val="60000"/>
            </a:schemeClr>
          </a:solidFill>
          <a:ln w="28575">
            <a:solidFill>
              <a:srgbClr val="C00000"/>
            </a:solidFill>
          </a:ln>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it-IT" sz="1400" b="1" dirty="0" err="1">
                <a:cs typeface="Calibri" panose="020F0502020204030204" pitchFamily="34" charset="0"/>
              </a:rPr>
              <a:t>Colesterolo</a:t>
            </a:r>
            <a:r>
              <a:rPr lang="en-US" altLang="it-IT" sz="1400" b="1" dirty="0">
                <a:cs typeface="Calibri" panose="020F0502020204030204" pitchFamily="34" charset="0"/>
              </a:rPr>
              <a:t> </a:t>
            </a:r>
            <a:r>
              <a:rPr lang="en-US" altLang="it-IT" sz="1400" b="1" dirty="0" err="1">
                <a:cs typeface="Calibri" panose="020F0502020204030204" pitchFamily="34" charset="0"/>
              </a:rPr>
              <a:t>totale</a:t>
            </a:r>
            <a:r>
              <a:rPr lang="en-US" altLang="it-IT" sz="1400" b="1" dirty="0">
                <a:cs typeface="Calibri" panose="020F0502020204030204" pitchFamily="34" charset="0"/>
              </a:rPr>
              <a:t> </a:t>
            </a:r>
            <a:r>
              <a:rPr lang="en-US" altLang="it-IT" sz="1400" b="1" dirty="0" err="1">
                <a:cs typeface="Calibri" panose="020F0502020204030204" pitchFamily="34" charset="0"/>
              </a:rPr>
              <a:t>plasmatico</a:t>
            </a:r>
            <a:r>
              <a:rPr lang="en-US" altLang="it-IT" sz="1400" b="1" dirty="0">
                <a:cs typeface="Calibri" panose="020F0502020204030204" pitchFamily="34" charset="0"/>
              </a:rPr>
              <a:t> (mg/</a:t>
            </a:r>
            <a:r>
              <a:rPr lang="en-US" altLang="it-IT" sz="1400" b="1" dirty="0" err="1">
                <a:cs typeface="Calibri" panose="020F0502020204030204" pitchFamily="34" charset="0"/>
              </a:rPr>
              <a:t>dL</a:t>
            </a:r>
            <a:r>
              <a:rPr lang="en-US" altLang="it-IT" sz="1400" b="1" dirty="0">
                <a:cs typeface="Calibri" panose="020F0502020204030204" pitchFamily="34" charset="0"/>
              </a:rPr>
              <a:t>)</a:t>
            </a:r>
          </a:p>
        </p:txBody>
      </p:sp>
      <p:sp>
        <p:nvSpPr>
          <p:cNvPr id="59427" name="Text Box 43"/>
          <p:cNvSpPr txBox="1">
            <a:spLocks noChangeArrowheads="1"/>
          </p:cNvSpPr>
          <p:nvPr/>
        </p:nvSpPr>
        <p:spPr bwMode="auto">
          <a:xfrm>
            <a:off x="5756275" y="4343400"/>
            <a:ext cx="2166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800">
                <a:solidFill>
                  <a:srgbClr val="000000"/>
                </a:solidFill>
                <a:latin typeface="Verdana" pitchFamily="34" charset="0"/>
              </a:rPr>
              <a:t>356,222 soggetti</a:t>
            </a:r>
          </a:p>
          <a:p>
            <a:pPr eaLnBrk="1" hangingPunct="1">
              <a:spcBef>
                <a:spcPct val="0"/>
              </a:spcBef>
              <a:buFontTx/>
              <a:buNone/>
            </a:pPr>
            <a:r>
              <a:rPr lang="en-US" altLang="it-IT" sz="1800">
                <a:solidFill>
                  <a:srgbClr val="000000"/>
                </a:solidFill>
                <a:latin typeface="Verdana" pitchFamily="34" charset="0"/>
              </a:rPr>
              <a:t>(età 35-57 anni)</a:t>
            </a:r>
          </a:p>
        </p:txBody>
      </p:sp>
      <p:cxnSp>
        <p:nvCxnSpPr>
          <p:cNvPr id="100" name="Connettore 1 99"/>
          <p:cNvCxnSpPr/>
          <p:nvPr/>
        </p:nvCxnSpPr>
        <p:spPr>
          <a:xfrm>
            <a:off x="1933575" y="1928813"/>
            <a:ext cx="0" cy="3360737"/>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2" name="Connettore 1 101"/>
          <p:cNvCxnSpPr/>
          <p:nvPr/>
        </p:nvCxnSpPr>
        <p:spPr>
          <a:xfrm>
            <a:off x="1862138" y="5286375"/>
            <a:ext cx="71437"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3" name="Connettore 1 102"/>
          <p:cNvCxnSpPr/>
          <p:nvPr/>
        </p:nvCxnSpPr>
        <p:spPr>
          <a:xfrm>
            <a:off x="1862138" y="4462463"/>
            <a:ext cx="71437"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4" name="Connettore 1 103"/>
          <p:cNvCxnSpPr/>
          <p:nvPr/>
        </p:nvCxnSpPr>
        <p:spPr>
          <a:xfrm>
            <a:off x="1862138" y="3638550"/>
            <a:ext cx="71437"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5" name="Connettore 1 104"/>
          <p:cNvCxnSpPr/>
          <p:nvPr/>
        </p:nvCxnSpPr>
        <p:spPr>
          <a:xfrm>
            <a:off x="1862138" y="2814638"/>
            <a:ext cx="71437"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6" name="Connettore 1 105"/>
          <p:cNvCxnSpPr/>
          <p:nvPr/>
        </p:nvCxnSpPr>
        <p:spPr>
          <a:xfrm>
            <a:off x="1862138" y="1989138"/>
            <a:ext cx="71437"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7" name="Connettore 1 106"/>
          <p:cNvCxnSpPr/>
          <p:nvPr/>
        </p:nvCxnSpPr>
        <p:spPr>
          <a:xfrm rot="5400000">
            <a:off x="2371725" y="5322888"/>
            <a:ext cx="73025"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8" name="Connettore 1 107"/>
          <p:cNvCxnSpPr/>
          <p:nvPr/>
        </p:nvCxnSpPr>
        <p:spPr>
          <a:xfrm rot="5400000">
            <a:off x="3400425" y="5322888"/>
            <a:ext cx="73025"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9" name="Connettore 1 108"/>
          <p:cNvCxnSpPr/>
          <p:nvPr/>
        </p:nvCxnSpPr>
        <p:spPr>
          <a:xfrm rot="5400000">
            <a:off x="4429125" y="5322888"/>
            <a:ext cx="73025"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0" name="Connettore 1 109"/>
          <p:cNvCxnSpPr/>
          <p:nvPr/>
        </p:nvCxnSpPr>
        <p:spPr>
          <a:xfrm rot="5400000">
            <a:off x="5457825" y="5322888"/>
            <a:ext cx="73025"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1" name="Connettore 1 110"/>
          <p:cNvCxnSpPr/>
          <p:nvPr/>
        </p:nvCxnSpPr>
        <p:spPr>
          <a:xfrm rot="5400000">
            <a:off x="6486525" y="5322888"/>
            <a:ext cx="73025"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7" name="Rettangolo 46"/>
          <p:cNvSpPr/>
          <p:nvPr/>
        </p:nvSpPr>
        <p:spPr>
          <a:xfrm>
            <a:off x="327919" y="271537"/>
            <a:ext cx="8564561" cy="1285255"/>
          </a:xfrm>
          <a:prstGeom prst="rect">
            <a:avLst/>
          </a:prstGeom>
          <a:solidFill>
            <a:schemeClr val="accent5"/>
          </a:soli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it-IT" altLang="it-IT" sz="2400" b="1" dirty="0">
                <a:solidFill>
                  <a:schemeClr val="tx1"/>
                </a:solidFill>
              </a:rPr>
              <a:t>Correlazione tra livelli di Colesterolo e rischio relativo di morte per cardiopatia ischemica (</a:t>
            </a:r>
            <a:r>
              <a:rPr lang="it-IT" altLang="it-IT" sz="2400" b="1" dirty="0" smtClean="0">
                <a:solidFill>
                  <a:schemeClr val="tx1"/>
                </a:solidFill>
              </a:rPr>
              <a:t>CI </a:t>
            </a:r>
            <a:r>
              <a:rPr lang="it-IT" altLang="it-IT" sz="2400" b="1" dirty="0" smtClean="0">
                <a:solidFill>
                  <a:schemeClr val="tx1"/>
                </a:solidFill>
              </a:rPr>
              <a:t>)</a:t>
            </a:r>
            <a:endParaRPr lang="it-IT" sz="2400" b="1" dirty="0">
              <a:solidFill>
                <a:schemeClr val="tx1"/>
              </a:solidFill>
            </a:endParaRPr>
          </a:p>
        </p:txBody>
      </p:sp>
    </p:spTree>
    <p:extLst>
      <p:ext uri="{BB962C8B-B14F-4D97-AF65-F5344CB8AC3E}">
        <p14:creationId xmlns:p14="http://schemas.microsoft.com/office/powerpoint/2010/main" val="37592160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539553" y="116632"/>
            <a:ext cx="8136903" cy="979512"/>
          </a:xfrm>
          <a:prstGeom prst="rect">
            <a:avLst/>
          </a:prstGeom>
          <a:solidFill>
            <a:schemeClr val="accent5"/>
          </a:solidFill>
        </p:spPr>
        <p:style>
          <a:lnRef idx="0">
            <a:schemeClr val="accent3"/>
          </a:lnRef>
          <a:fillRef idx="3">
            <a:schemeClr val="accent3"/>
          </a:fillRef>
          <a:effectRef idx="3">
            <a:schemeClr val="accent3"/>
          </a:effectRef>
          <a:fontRef idx="minor">
            <a:schemeClr val="lt1"/>
          </a:fontRef>
        </p:style>
        <p:txBody>
          <a:bodyPr anchor="ctr"/>
          <a:lstStyle/>
          <a:p>
            <a:pPr algn="ctr">
              <a:spcBef>
                <a:spcPct val="0"/>
              </a:spcBef>
            </a:pPr>
            <a:r>
              <a:rPr lang="it-IT" sz="2800" b="1" dirty="0">
                <a:solidFill>
                  <a:schemeClr val="tx1"/>
                </a:solidFill>
                <a:latin typeface="Calibri" panose="020F0502020204030204" pitchFamily="34" charset="0"/>
                <a:cs typeface="Calibri" panose="020F0502020204030204" pitchFamily="34" charset="0"/>
              </a:rPr>
              <a:t>Criticità nella gestione delle terapie </a:t>
            </a:r>
            <a:r>
              <a:rPr lang="it-IT" sz="2800" b="1" dirty="0" smtClean="0">
                <a:solidFill>
                  <a:schemeClr val="tx1"/>
                </a:solidFill>
                <a:latin typeface="Calibri" panose="020F0502020204030204" pitchFamily="34" charset="0"/>
                <a:cs typeface="Calibri" panose="020F0502020204030204" pitchFamily="34" charset="0"/>
              </a:rPr>
              <a:t>ipolipemizzanti</a:t>
            </a:r>
            <a:endParaRPr lang="en-GB" altLang="it-IT" sz="3200" b="1" dirty="0">
              <a:solidFill>
                <a:schemeClr val="tx1"/>
              </a:solidFill>
              <a:latin typeface="Calibri" pitchFamily="34" charset="0"/>
              <a:cs typeface="Times New Roman" pitchFamily="18" charset="0"/>
            </a:endParaRPr>
          </a:p>
        </p:txBody>
      </p:sp>
      <p:sp>
        <p:nvSpPr>
          <p:cNvPr id="6" name="Rettangolo 5"/>
          <p:cNvSpPr/>
          <p:nvPr/>
        </p:nvSpPr>
        <p:spPr>
          <a:xfrm>
            <a:off x="251520" y="2708920"/>
            <a:ext cx="8640961" cy="2880320"/>
          </a:xfrm>
          <a:prstGeom prst="rect">
            <a:avLst/>
          </a:prstGeom>
          <a:solidFill>
            <a:schemeClr val="accent3">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endParaRPr lang="it-IT" sz="2000" b="1" dirty="0" smtClean="0">
              <a:solidFill>
                <a:srgbClr val="002060"/>
              </a:solidFill>
            </a:endParaRPr>
          </a:p>
          <a:p>
            <a:pPr>
              <a:defRPr/>
            </a:pPr>
            <a:endParaRPr lang="it-IT" sz="2000" b="1" dirty="0" smtClean="0">
              <a:solidFill>
                <a:srgbClr val="002060"/>
              </a:solidFill>
            </a:endParaRPr>
          </a:p>
          <a:p>
            <a:pPr marL="342900" lvl="0" indent="-342900">
              <a:spcBef>
                <a:spcPct val="20000"/>
              </a:spcBef>
              <a:buFont typeface="Arial" pitchFamily="34" charset="0"/>
              <a:buChar char="•"/>
            </a:pPr>
            <a:r>
              <a:rPr lang="it-IT" sz="2400" b="1" dirty="0">
                <a:solidFill>
                  <a:schemeClr val="tx1"/>
                </a:solidFill>
                <a:latin typeface="Calibri" panose="020F0502020204030204" pitchFamily="34" charset="0"/>
                <a:cs typeface="Calibri" panose="020F0502020204030204" pitchFamily="34" charset="0"/>
              </a:rPr>
              <a:t>L’efficacia dei farmaci per il colesterolo ed i raggiungimento del target di cura</a:t>
            </a:r>
          </a:p>
          <a:p>
            <a:pPr marL="342900" lvl="0" indent="-342900">
              <a:spcBef>
                <a:spcPct val="20000"/>
              </a:spcBef>
              <a:buFont typeface="Arial" pitchFamily="34" charset="0"/>
              <a:buChar char="•"/>
            </a:pPr>
            <a:r>
              <a:rPr lang="it-IT" sz="2400" b="1" dirty="0">
                <a:solidFill>
                  <a:schemeClr val="tx1"/>
                </a:solidFill>
                <a:latin typeface="Calibri" panose="020F0502020204030204" pitchFamily="34" charset="0"/>
                <a:cs typeface="Calibri" panose="020F0502020204030204" pitchFamily="34" charset="0"/>
              </a:rPr>
              <a:t>L’aderenza terapeutica: definizione e rilevanza</a:t>
            </a:r>
          </a:p>
          <a:p>
            <a:pPr marL="342900" lvl="0" indent="-342900">
              <a:spcBef>
                <a:spcPct val="20000"/>
              </a:spcBef>
              <a:buFont typeface="Arial" pitchFamily="34" charset="0"/>
              <a:buChar char="•"/>
            </a:pPr>
            <a:r>
              <a:rPr lang="it-IT" sz="2400" b="1" dirty="0">
                <a:solidFill>
                  <a:schemeClr val="tx1"/>
                </a:solidFill>
                <a:latin typeface="Calibri" panose="020F0502020204030204" pitchFamily="34" charset="0"/>
                <a:cs typeface="Calibri" panose="020F0502020204030204" pitchFamily="34" charset="0"/>
              </a:rPr>
              <a:t>L’intolleranza alle statine</a:t>
            </a:r>
          </a:p>
          <a:p>
            <a:pPr marL="342900" lvl="0" indent="-342900">
              <a:spcBef>
                <a:spcPct val="20000"/>
              </a:spcBef>
              <a:buFont typeface="Arial" pitchFamily="34" charset="0"/>
              <a:buChar char="•"/>
            </a:pPr>
            <a:r>
              <a:rPr lang="it-IT" sz="2400" b="1" dirty="0">
                <a:solidFill>
                  <a:srgbClr val="C00000"/>
                </a:solidFill>
                <a:latin typeface="Calibri" panose="020F0502020204030204" pitchFamily="34" charset="0"/>
                <a:cs typeface="Calibri" panose="020F0502020204030204" pitchFamily="34" charset="0"/>
              </a:rPr>
              <a:t>Le conseguenze della mancata aderenza alla terapia ipolipemizzante</a:t>
            </a:r>
          </a:p>
          <a:p>
            <a:pPr lvl="0">
              <a:spcBef>
                <a:spcPct val="20000"/>
              </a:spcBef>
            </a:pPr>
            <a:endParaRPr lang="it-IT" sz="24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634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011363"/>
            <a:ext cx="7559675" cy="3578225"/>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 name="Rettangolo 3"/>
          <p:cNvSpPr/>
          <p:nvPr/>
        </p:nvSpPr>
        <p:spPr>
          <a:xfrm>
            <a:off x="539553" y="217240"/>
            <a:ext cx="8136903" cy="979512"/>
          </a:xfrm>
          <a:prstGeom prst="rect">
            <a:avLst/>
          </a:prstGeom>
          <a:solidFill>
            <a:schemeClr val="accent5"/>
          </a:solidFill>
        </p:spPr>
        <p:style>
          <a:lnRef idx="0">
            <a:schemeClr val="accent3"/>
          </a:lnRef>
          <a:fillRef idx="3">
            <a:schemeClr val="accent3"/>
          </a:fillRef>
          <a:effectRef idx="3">
            <a:schemeClr val="accent3"/>
          </a:effectRef>
          <a:fontRef idx="minor">
            <a:schemeClr val="lt1"/>
          </a:fontRef>
        </p:style>
        <p:txBody>
          <a:bodyPr anchor="ctr"/>
          <a:lstStyle/>
          <a:p>
            <a:pPr algn="ctr">
              <a:spcBef>
                <a:spcPct val="0"/>
              </a:spcBef>
            </a:pPr>
            <a:r>
              <a:rPr lang="it-IT" sz="2800" b="1" dirty="0" smtClean="0">
                <a:solidFill>
                  <a:schemeClr val="tx1"/>
                </a:solidFill>
                <a:latin typeface="Calibri" panose="020F0502020204030204" pitchFamily="34" charset="0"/>
                <a:cs typeface="Calibri" panose="020F0502020204030204" pitchFamily="34" charset="0"/>
              </a:rPr>
              <a:t>Correlazione tra </a:t>
            </a:r>
            <a:r>
              <a:rPr lang="it-IT" sz="2800" b="1" dirty="0" err="1" smtClean="0">
                <a:solidFill>
                  <a:schemeClr val="tx1"/>
                </a:solidFill>
                <a:latin typeface="Calibri" panose="020F0502020204030204" pitchFamily="34" charset="0"/>
                <a:cs typeface="Calibri" panose="020F0502020204030204" pitchFamily="34" charset="0"/>
              </a:rPr>
              <a:t>switch</a:t>
            </a:r>
            <a:r>
              <a:rPr lang="it-IT" sz="2800" b="1" dirty="0" smtClean="0">
                <a:solidFill>
                  <a:schemeClr val="tx1"/>
                </a:solidFill>
                <a:latin typeface="Calibri" panose="020F0502020204030204" pitchFamily="34" charset="0"/>
                <a:cs typeface="Calibri" panose="020F0502020204030204" pitchFamily="34" charset="0"/>
              </a:rPr>
              <a:t> della statina e parametri lipidici</a:t>
            </a:r>
            <a:endParaRPr lang="en-GB" altLang="it-IT" sz="3200" b="1" dirty="0">
              <a:solidFill>
                <a:schemeClr val="tx1"/>
              </a:solidFill>
              <a:latin typeface="Calibri" pitchFamily="34" charset="0"/>
              <a:cs typeface="Times New Roman" pitchFamily="18" charset="0"/>
            </a:endParaRPr>
          </a:p>
        </p:txBody>
      </p:sp>
    </p:spTree>
    <p:extLst>
      <p:ext uri="{BB962C8B-B14F-4D97-AF65-F5344CB8AC3E}">
        <p14:creationId xmlns:p14="http://schemas.microsoft.com/office/powerpoint/2010/main" val="75865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5" name="Picture 3" descr="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0966" y="1143000"/>
            <a:ext cx="3905250" cy="5486400"/>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539553" y="116632"/>
            <a:ext cx="8136903" cy="864096"/>
          </a:xfrm>
          <a:prstGeom prst="rect">
            <a:avLst/>
          </a:prstGeom>
          <a:solidFill>
            <a:schemeClr val="accent5"/>
          </a:solidFill>
        </p:spPr>
        <p:style>
          <a:lnRef idx="0">
            <a:schemeClr val="accent3"/>
          </a:lnRef>
          <a:fillRef idx="3">
            <a:schemeClr val="accent3"/>
          </a:fillRef>
          <a:effectRef idx="3">
            <a:schemeClr val="accent3"/>
          </a:effectRef>
          <a:fontRef idx="minor">
            <a:schemeClr val="lt1"/>
          </a:fontRef>
        </p:style>
        <p:txBody>
          <a:bodyPr anchor="ctr"/>
          <a:lstStyle/>
          <a:p>
            <a:pPr lvl="0" algn="ctr" eaLnBrk="0" hangingPunct="0">
              <a:spcBef>
                <a:spcPct val="50000"/>
              </a:spcBef>
            </a:pPr>
            <a:endParaRPr lang="it-IT" altLang="it-IT" sz="3200" b="1" dirty="0" smtClean="0">
              <a:solidFill>
                <a:srgbClr val="002060"/>
              </a:solidFill>
            </a:endParaRPr>
          </a:p>
          <a:p>
            <a:pPr lvl="0" algn="ctr" eaLnBrk="0" hangingPunct="0">
              <a:spcBef>
                <a:spcPct val="50000"/>
              </a:spcBef>
            </a:pPr>
            <a:r>
              <a:rPr lang="it-IT" altLang="it-IT" sz="3200" b="1" dirty="0" smtClean="0">
                <a:solidFill>
                  <a:schemeClr val="tx1"/>
                </a:solidFill>
              </a:rPr>
              <a:t>Come </a:t>
            </a:r>
            <a:r>
              <a:rPr lang="it-IT" altLang="it-IT" sz="3200" b="1" dirty="0">
                <a:solidFill>
                  <a:schemeClr val="tx1"/>
                </a:solidFill>
              </a:rPr>
              <a:t>gli uomini veri ottengono i loro Omega-3</a:t>
            </a:r>
            <a:r>
              <a:rPr lang="en-US" altLang="it-IT" sz="3200" b="1" dirty="0">
                <a:solidFill>
                  <a:schemeClr val="tx1"/>
                </a:solidFill>
              </a:rPr>
              <a:t> </a:t>
            </a:r>
          </a:p>
          <a:p>
            <a:pPr algn="ctr">
              <a:spcBef>
                <a:spcPct val="0"/>
              </a:spcBef>
            </a:pPr>
            <a:endParaRPr lang="en-GB" altLang="it-IT" sz="3200" b="1" dirty="0">
              <a:solidFill>
                <a:schemeClr val="tx1"/>
              </a:solidFill>
              <a:latin typeface="Calibri" pitchFamily="34" charset="0"/>
              <a:cs typeface="Times New Roman" pitchFamily="18" charset="0"/>
            </a:endParaRPr>
          </a:p>
        </p:txBody>
      </p:sp>
    </p:spTree>
    <p:extLst>
      <p:ext uri="{BB962C8B-B14F-4D97-AF65-F5344CB8AC3E}">
        <p14:creationId xmlns:p14="http://schemas.microsoft.com/office/powerpoint/2010/main" val="391905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6" name="Text Box 4"/>
          <p:cNvSpPr txBox="1">
            <a:spLocks noChangeArrowheads="1"/>
          </p:cNvSpPr>
          <p:nvPr/>
        </p:nvSpPr>
        <p:spPr bwMode="auto">
          <a:xfrm>
            <a:off x="6831013" y="628491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spcBef>
                <a:spcPts val="500"/>
              </a:spcBef>
              <a:spcAft>
                <a:spcPts val="500"/>
              </a:spcAft>
            </a:pPr>
            <a:r>
              <a:rPr lang="it-IT" altLang="it-IT" b="1" i="1">
                <a:solidFill>
                  <a:schemeClr val="bg1"/>
                </a:solidFill>
              </a:rPr>
              <a:t>Da Leaf,  1997</a:t>
            </a:r>
          </a:p>
        </p:txBody>
      </p:sp>
      <p:sp>
        <p:nvSpPr>
          <p:cNvPr id="5" name="Rettangolo 4"/>
          <p:cNvSpPr/>
          <p:nvPr/>
        </p:nvSpPr>
        <p:spPr>
          <a:xfrm>
            <a:off x="539553" y="188640"/>
            <a:ext cx="8136903" cy="864096"/>
          </a:xfrm>
          <a:prstGeom prst="rect">
            <a:avLst/>
          </a:prstGeom>
          <a:solidFill>
            <a:schemeClr val="accent5"/>
          </a:solidFill>
        </p:spPr>
        <p:style>
          <a:lnRef idx="0">
            <a:schemeClr val="accent3"/>
          </a:lnRef>
          <a:fillRef idx="3">
            <a:schemeClr val="accent3"/>
          </a:fillRef>
          <a:effectRef idx="3">
            <a:schemeClr val="accent3"/>
          </a:effectRef>
          <a:fontRef idx="minor">
            <a:schemeClr val="lt1"/>
          </a:fontRef>
        </p:style>
        <p:txBody>
          <a:bodyPr anchor="ctr"/>
          <a:lstStyle/>
          <a:p>
            <a:pPr lvl="0" algn="ctr" eaLnBrk="0" hangingPunct="0">
              <a:spcBef>
                <a:spcPct val="50000"/>
              </a:spcBef>
            </a:pPr>
            <a:r>
              <a:rPr lang="it-IT" altLang="it-IT" sz="3200" b="1" dirty="0" smtClean="0">
                <a:solidFill>
                  <a:schemeClr val="tx1"/>
                </a:solidFill>
              </a:rPr>
              <a:t>Acidi grassi n-3: al di là dei lipidi…..</a:t>
            </a:r>
            <a:endParaRPr lang="en-GB" altLang="it-IT" sz="3200" b="1" dirty="0">
              <a:solidFill>
                <a:schemeClr val="tx1"/>
              </a:solidFill>
              <a:latin typeface="Calibri" pitchFamily="34" charset="0"/>
              <a:cs typeface="Times New Roman" pitchFamily="18" charset="0"/>
            </a:endParaRPr>
          </a:p>
        </p:txBody>
      </p:sp>
      <p:sp>
        <p:nvSpPr>
          <p:cNvPr id="6" name="Rettangolo 5"/>
          <p:cNvSpPr/>
          <p:nvPr/>
        </p:nvSpPr>
        <p:spPr>
          <a:xfrm>
            <a:off x="251520" y="1484784"/>
            <a:ext cx="8640961" cy="4536504"/>
          </a:xfrm>
          <a:prstGeom prst="rect">
            <a:avLst/>
          </a:prstGeom>
          <a:solidFill>
            <a:schemeClr val="accent3">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endParaRPr lang="it-IT" sz="2000" b="1" dirty="0" smtClean="0">
              <a:solidFill>
                <a:srgbClr val="002060"/>
              </a:solidFill>
            </a:endParaRPr>
          </a:p>
          <a:p>
            <a:pPr>
              <a:defRPr/>
            </a:pPr>
            <a:endParaRPr lang="it-IT" sz="2000" b="1" dirty="0" smtClean="0">
              <a:solidFill>
                <a:srgbClr val="002060"/>
              </a:solidFill>
            </a:endParaRPr>
          </a:p>
          <a:p>
            <a:pPr eaLnBrk="0" hangingPunct="0">
              <a:spcBef>
                <a:spcPct val="50000"/>
              </a:spcBef>
              <a:buClr>
                <a:schemeClr val="bg1"/>
              </a:buClr>
              <a:buFontTx/>
              <a:buChar char="•"/>
            </a:pPr>
            <a:r>
              <a:rPr lang="it-IT" altLang="it-IT" sz="3200" b="1" dirty="0">
                <a:solidFill>
                  <a:schemeClr val="tx1"/>
                </a:solidFill>
              </a:rPr>
              <a:t>Hanno azione antiaggregante</a:t>
            </a:r>
          </a:p>
          <a:p>
            <a:pPr eaLnBrk="0" hangingPunct="0">
              <a:spcBef>
                <a:spcPct val="50000"/>
              </a:spcBef>
              <a:buClr>
                <a:schemeClr val="bg1"/>
              </a:buClr>
              <a:buFontTx/>
              <a:buChar char="•"/>
            </a:pPr>
            <a:r>
              <a:rPr lang="it-IT" altLang="it-IT" sz="3200" b="1" dirty="0">
                <a:solidFill>
                  <a:schemeClr val="tx1"/>
                </a:solidFill>
              </a:rPr>
              <a:t>Hanno azione antinfiammatoria </a:t>
            </a:r>
          </a:p>
          <a:p>
            <a:pPr eaLnBrk="0" hangingPunct="0">
              <a:spcBef>
                <a:spcPct val="50000"/>
              </a:spcBef>
              <a:buClr>
                <a:schemeClr val="bg1"/>
              </a:buClr>
              <a:buFontTx/>
              <a:buChar char="•"/>
            </a:pPr>
            <a:r>
              <a:rPr lang="it-IT" altLang="it-IT" sz="3200" b="1" dirty="0">
                <a:solidFill>
                  <a:schemeClr val="tx1"/>
                </a:solidFill>
              </a:rPr>
              <a:t>Inducono la produzione di liquido sinoviale</a:t>
            </a:r>
          </a:p>
          <a:p>
            <a:pPr eaLnBrk="0" hangingPunct="0">
              <a:spcBef>
                <a:spcPct val="50000"/>
              </a:spcBef>
              <a:buClr>
                <a:schemeClr val="bg1"/>
              </a:buClr>
              <a:buFontTx/>
              <a:buChar char="•"/>
            </a:pPr>
            <a:r>
              <a:rPr lang="it-IT" altLang="it-IT" sz="3200" b="1" dirty="0">
                <a:solidFill>
                  <a:schemeClr val="tx1"/>
                </a:solidFill>
              </a:rPr>
              <a:t>Hanno azione antiaritmica e stabilizzante di </a:t>
            </a:r>
            <a:r>
              <a:rPr lang="it-IT" altLang="it-IT" sz="3200" b="1" dirty="0" smtClean="0">
                <a:solidFill>
                  <a:schemeClr val="tx1"/>
                </a:solidFill>
              </a:rPr>
              <a:t> membrana </a:t>
            </a:r>
            <a:r>
              <a:rPr lang="it-IT" altLang="it-IT" sz="3200" b="1" dirty="0">
                <a:solidFill>
                  <a:schemeClr val="tx1"/>
                </a:solidFill>
              </a:rPr>
              <a:t>(anche su mastociti e neuroni!!!)</a:t>
            </a:r>
          </a:p>
          <a:p>
            <a:pPr lvl="0">
              <a:spcBef>
                <a:spcPct val="20000"/>
              </a:spcBef>
            </a:pPr>
            <a:endParaRPr lang="it-IT" sz="24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21643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2"/>
          <p:cNvGrpSpPr>
            <a:grpSpLocks/>
          </p:cNvGrpSpPr>
          <p:nvPr/>
        </p:nvGrpSpPr>
        <p:grpSpPr bwMode="auto">
          <a:xfrm>
            <a:off x="1600200" y="1314450"/>
            <a:ext cx="6448425" cy="2720975"/>
            <a:chOff x="1224" y="1668"/>
            <a:chExt cx="4062" cy="862"/>
          </a:xfrm>
        </p:grpSpPr>
        <p:sp>
          <p:nvSpPr>
            <p:cNvPr id="32805" name="AutoShape 3"/>
            <p:cNvSpPr>
              <a:spLocks noChangeArrowheads="1"/>
            </p:cNvSpPr>
            <p:nvPr/>
          </p:nvSpPr>
          <p:spPr bwMode="blackWhite">
            <a:xfrm>
              <a:off x="1224" y="1668"/>
              <a:ext cx="606" cy="862"/>
            </a:xfrm>
            <a:prstGeom prst="roundRect">
              <a:avLst>
                <a:gd name="adj" fmla="val 15537"/>
              </a:avLst>
            </a:prstGeom>
            <a:gradFill rotWithShape="0">
              <a:gsLst>
                <a:gs pos="0">
                  <a:srgbClr val="000099"/>
                </a:gs>
                <a:gs pos="100000">
                  <a:srgbClr val="0033CC"/>
                </a:gs>
              </a:gsLst>
              <a:lin ang="5400000" scaled="1"/>
            </a:gra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it-IT" altLang="it-IT" smtClean="0">
                <a:solidFill>
                  <a:srgbClr val="000000"/>
                </a:solidFill>
              </a:endParaRPr>
            </a:p>
          </p:txBody>
        </p:sp>
        <p:sp>
          <p:nvSpPr>
            <p:cNvPr id="32806" name="AutoShape 4"/>
            <p:cNvSpPr>
              <a:spLocks noChangeArrowheads="1"/>
            </p:cNvSpPr>
            <p:nvPr/>
          </p:nvSpPr>
          <p:spPr bwMode="blackWhite">
            <a:xfrm>
              <a:off x="1915" y="1668"/>
              <a:ext cx="606" cy="862"/>
            </a:xfrm>
            <a:prstGeom prst="roundRect">
              <a:avLst>
                <a:gd name="adj" fmla="val 15537"/>
              </a:avLst>
            </a:prstGeom>
            <a:gradFill rotWithShape="0">
              <a:gsLst>
                <a:gs pos="0">
                  <a:srgbClr val="000099"/>
                </a:gs>
                <a:gs pos="100000">
                  <a:srgbClr val="0033CC"/>
                </a:gs>
              </a:gsLst>
              <a:lin ang="5400000" scaled="1"/>
            </a:gra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it-IT" altLang="it-IT" smtClean="0">
                <a:solidFill>
                  <a:srgbClr val="000000"/>
                </a:solidFill>
              </a:endParaRPr>
            </a:p>
          </p:txBody>
        </p:sp>
        <p:sp>
          <p:nvSpPr>
            <p:cNvPr id="32807" name="AutoShape 5"/>
            <p:cNvSpPr>
              <a:spLocks noChangeArrowheads="1"/>
            </p:cNvSpPr>
            <p:nvPr/>
          </p:nvSpPr>
          <p:spPr bwMode="blackWhite">
            <a:xfrm>
              <a:off x="2606" y="1668"/>
              <a:ext cx="606" cy="862"/>
            </a:xfrm>
            <a:prstGeom prst="roundRect">
              <a:avLst>
                <a:gd name="adj" fmla="val 15537"/>
              </a:avLst>
            </a:prstGeom>
            <a:gradFill rotWithShape="0">
              <a:gsLst>
                <a:gs pos="0">
                  <a:srgbClr val="000099"/>
                </a:gs>
                <a:gs pos="100000">
                  <a:srgbClr val="0033CC"/>
                </a:gs>
              </a:gsLst>
              <a:lin ang="5400000" scaled="1"/>
            </a:gra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it-IT" altLang="it-IT" smtClean="0">
                <a:solidFill>
                  <a:srgbClr val="000000"/>
                </a:solidFill>
              </a:endParaRPr>
            </a:p>
          </p:txBody>
        </p:sp>
        <p:sp>
          <p:nvSpPr>
            <p:cNvPr id="32808" name="AutoShape 6"/>
            <p:cNvSpPr>
              <a:spLocks noChangeArrowheads="1"/>
            </p:cNvSpPr>
            <p:nvPr/>
          </p:nvSpPr>
          <p:spPr bwMode="blackWhite">
            <a:xfrm>
              <a:off x="3297" y="1668"/>
              <a:ext cx="606" cy="862"/>
            </a:xfrm>
            <a:prstGeom prst="roundRect">
              <a:avLst>
                <a:gd name="adj" fmla="val 15537"/>
              </a:avLst>
            </a:prstGeom>
            <a:gradFill rotWithShape="0">
              <a:gsLst>
                <a:gs pos="0">
                  <a:srgbClr val="000099"/>
                </a:gs>
                <a:gs pos="100000">
                  <a:srgbClr val="0033CC"/>
                </a:gs>
              </a:gsLst>
              <a:lin ang="5400000" scaled="1"/>
            </a:gra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it-IT" altLang="it-IT" smtClean="0">
                <a:solidFill>
                  <a:srgbClr val="000000"/>
                </a:solidFill>
              </a:endParaRPr>
            </a:p>
          </p:txBody>
        </p:sp>
        <p:sp>
          <p:nvSpPr>
            <p:cNvPr id="32809" name="AutoShape 7"/>
            <p:cNvSpPr>
              <a:spLocks noChangeArrowheads="1"/>
            </p:cNvSpPr>
            <p:nvPr/>
          </p:nvSpPr>
          <p:spPr bwMode="blackWhite">
            <a:xfrm>
              <a:off x="3988" y="1668"/>
              <a:ext cx="606" cy="862"/>
            </a:xfrm>
            <a:prstGeom prst="roundRect">
              <a:avLst>
                <a:gd name="adj" fmla="val 15537"/>
              </a:avLst>
            </a:prstGeom>
            <a:gradFill rotWithShape="0">
              <a:gsLst>
                <a:gs pos="0">
                  <a:srgbClr val="000099"/>
                </a:gs>
                <a:gs pos="100000">
                  <a:srgbClr val="0033CC"/>
                </a:gs>
              </a:gsLst>
              <a:lin ang="5400000" scaled="1"/>
            </a:gra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it-IT" altLang="it-IT" smtClean="0">
                <a:solidFill>
                  <a:srgbClr val="000000"/>
                </a:solidFill>
              </a:endParaRPr>
            </a:p>
          </p:txBody>
        </p:sp>
        <p:sp>
          <p:nvSpPr>
            <p:cNvPr id="32810" name="AutoShape 8"/>
            <p:cNvSpPr>
              <a:spLocks noChangeArrowheads="1"/>
            </p:cNvSpPr>
            <p:nvPr/>
          </p:nvSpPr>
          <p:spPr bwMode="blackWhite">
            <a:xfrm>
              <a:off x="4680" y="1668"/>
              <a:ext cx="606" cy="862"/>
            </a:xfrm>
            <a:prstGeom prst="roundRect">
              <a:avLst>
                <a:gd name="adj" fmla="val 15537"/>
              </a:avLst>
            </a:prstGeom>
            <a:gradFill rotWithShape="0">
              <a:gsLst>
                <a:gs pos="0">
                  <a:srgbClr val="000099"/>
                </a:gs>
                <a:gs pos="100000">
                  <a:srgbClr val="0033CC"/>
                </a:gs>
              </a:gsLst>
              <a:lin ang="5400000" scaled="1"/>
            </a:gra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it-IT" altLang="it-IT" smtClean="0">
                <a:solidFill>
                  <a:srgbClr val="000000"/>
                </a:solidFill>
              </a:endParaRPr>
            </a:p>
          </p:txBody>
        </p:sp>
      </p:grpSp>
      <p:sp>
        <p:nvSpPr>
          <p:cNvPr id="32771" name="Freeform 9"/>
          <p:cNvSpPr>
            <a:spLocks/>
          </p:cNvSpPr>
          <p:nvPr/>
        </p:nvSpPr>
        <p:spPr bwMode="blackWhite">
          <a:xfrm>
            <a:off x="1468438" y="5154613"/>
            <a:ext cx="7167562" cy="441325"/>
          </a:xfrm>
          <a:custGeom>
            <a:avLst/>
            <a:gdLst>
              <a:gd name="T0" fmla="*/ 0 w 4695"/>
              <a:gd name="T1" fmla="*/ 441325 h 278"/>
              <a:gd name="T2" fmla="*/ 6614919 w 4695"/>
              <a:gd name="T3" fmla="*/ 434975 h 278"/>
              <a:gd name="T4" fmla="*/ 7167562 w 4695"/>
              <a:gd name="T5" fmla="*/ 0 h 278"/>
              <a:gd name="T6" fmla="*/ 618288 w 4695"/>
              <a:gd name="T7" fmla="*/ 0 h 278"/>
              <a:gd name="T8" fmla="*/ 0 w 4695"/>
              <a:gd name="T9" fmla="*/ 441325 h 2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95" h="278">
                <a:moveTo>
                  <a:pt x="0" y="278"/>
                </a:moveTo>
                <a:lnTo>
                  <a:pt x="4333" y="274"/>
                </a:lnTo>
                <a:lnTo>
                  <a:pt x="4695" y="0"/>
                </a:lnTo>
                <a:lnTo>
                  <a:pt x="405" y="0"/>
                </a:lnTo>
                <a:lnTo>
                  <a:pt x="0" y="278"/>
                </a:lnTo>
                <a:close/>
              </a:path>
            </a:pathLst>
          </a:custGeom>
          <a:gradFill rotWithShape="0">
            <a:gsLst>
              <a:gs pos="0">
                <a:srgbClr val="0033CC"/>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it-IT" sz="2400" smtClean="0">
              <a:solidFill>
                <a:srgbClr val="000000"/>
              </a:solidFill>
            </a:endParaRPr>
          </a:p>
        </p:txBody>
      </p:sp>
      <p:sp>
        <p:nvSpPr>
          <p:cNvPr id="32773" name="Text Box 11"/>
          <p:cNvSpPr txBox="1">
            <a:spLocks noChangeArrowheads="1"/>
          </p:cNvSpPr>
          <p:nvPr/>
        </p:nvSpPr>
        <p:spPr bwMode="auto">
          <a:xfrm>
            <a:off x="1787525" y="6264275"/>
            <a:ext cx="74326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it-IT" sz="1400" b="1" i="1" smtClean="0">
                <a:solidFill>
                  <a:srgbClr val="FFFFFF"/>
                </a:solidFill>
              </a:rPr>
              <a:t>Pooled analysis: Harris WS et al. J Cardiovasc Risk 1997;4:385-391.  Pownall HJ et al. Atherosclerosis 1999;143:285-297.</a:t>
            </a:r>
          </a:p>
        </p:txBody>
      </p:sp>
      <p:sp>
        <p:nvSpPr>
          <p:cNvPr id="32774" name="Text Box 12"/>
          <p:cNvSpPr txBox="1">
            <a:spLocks noChangeArrowheads="1"/>
          </p:cNvSpPr>
          <p:nvPr/>
        </p:nvSpPr>
        <p:spPr bwMode="auto">
          <a:xfrm>
            <a:off x="1822450" y="5638800"/>
            <a:ext cx="1216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30000"/>
              </a:spcBef>
              <a:spcAft>
                <a:spcPct val="0"/>
              </a:spcAft>
            </a:pPr>
            <a:r>
              <a:rPr lang="en-US" altLang="it-IT" sz="2000" smtClean="0">
                <a:solidFill>
                  <a:srgbClr val="FFFFFF"/>
                </a:solidFill>
              </a:rPr>
              <a:t>Placebo</a:t>
            </a:r>
          </a:p>
        </p:txBody>
      </p:sp>
      <p:sp>
        <p:nvSpPr>
          <p:cNvPr id="32775" name="Rectangle 13"/>
          <p:cNvSpPr>
            <a:spLocks noChangeArrowheads="1"/>
          </p:cNvSpPr>
          <p:nvPr/>
        </p:nvSpPr>
        <p:spPr bwMode="auto">
          <a:xfrm>
            <a:off x="1509713" y="5727700"/>
            <a:ext cx="292100" cy="219075"/>
          </a:xfrm>
          <a:prstGeom prst="rect">
            <a:avLst/>
          </a:prstGeom>
          <a:solidFill>
            <a:schemeClr val="tx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it-IT" altLang="it-IT" smtClean="0">
              <a:solidFill>
                <a:srgbClr val="000000"/>
              </a:solidFill>
            </a:endParaRPr>
          </a:p>
        </p:txBody>
      </p:sp>
      <p:sp>
        <p:nvSpPr>
          <p:cNvPr id="32776" name="Text Box 14"/>
          <p:cNvSpPr txBox="1">
            <a:spLocks noChangeArrowheads="1"/>
          </p:cNvSpPr>
          <p:nvPr/>
        </p:nvSpPr>
        <p:spPr bwMode="auto">
          <a:xfrm>
            <a:off x="3446463" y="5638800"/>
            <a:ext cx="4987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30000"/>
              </a:spcBef>
              <a:spcAft>
                <a:spcPct val="0"/>
              </a:spcAft>
            </a:pPr>
            <a:r>
              <a:rPr lang="en-US" altLang="it-IT" sz="2000" smtClean="0">
                <a:solidFill>
                  <a:srgbClr val="FFFFFF"/>
                </a:solidFill>
              </a:rPr>
              <a:t>Omega-3 Etilesteri (4 g/day)</a:t>
            </a:r>
          </a:p>
        </p:txBody>
      </p:sp>
      <p:sp>
        <p:nvSpPr>
          <p:cNvPr id="32777" name="Rectangle 15"/>
          <p:cNvSpPr>
            <a:spLocks noChangeArrowheads="1"/>
          </p:cNvSpPr>
          <p:nvPr/>
        </p:nvSpPr>
        <p:spPr bwMode="auto">
          <a:xfrm>
            <a:off x="3171825" y="5727700"/>
            <a:ext cx="292100" cy="219075"/>
          </a:xfrm>
          <a:prstGeom prst="rect">
            <a:avLst/>
          </a:prstGeom>
          <a:solidFill>
            <a:schemeClr val="hlink"/>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it-IT" altLang="it-IT" smtClean="0">
              <a:solidFill>
                <a:srgbClr val="000000"/>
              </a:solidFill>
            </a:endParaRPr>
          </a:p>
        </p:txBody>
      </p:sp>
      <p:sp>
        <p:nvSpPr>
          <p:cNvPr id="32778" name="Text Box 16"/>
          <p:cNvSpPr txBox="1">
            <a:spLocks noChangeArrowheads="1"/>
          </p:cNvSpPr>
          <p:nvPr/>
        </p:nvSpPr>
        <p:spPr bwMode="auto">
          <a:xfrm>
            <a:off x="447675" y="1366838"/>
            <a:ext cx="12065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60000"/>
              </a:spcBef>
              <a:spcAft>
                <a:spcPct val="0"/>
              </a:spcAft>
            </a:pPr>
            <a:r>
              <a:rPr lang="en-US" altLang="it-IT" sz="1600" b="1" smtClean="0">
                <a:solidFill>
                  <a:srgbClr val="FFFFFF"/>
                </a:solidFill>
              </a:rPr>
              <a:t>Baseline</a:t>
            </a:r>
            <a:br>
              <a:rPr lang="en-US" altLang="it-IT" sz="1600" b="1" smtClean="0">
                <a:solidFill>
                  <a:srgbClr val="FFFFFF"/>
                </a:solidFill>
              </a:rPr>
            </a:br>
            <a:r>
              <a:rPr lang="en-US" altLang="it-IT" sz="1400" b="1" smtClean="0">
                <a:solidFill>
                  <a:srgbClr val="FFFFFF"/>
                </a:solidFill>
              </a:rPr>
              <a:t>(mg/dL)</a:t>
            </a:r>
          </a:p>
        </p:txBody>
      </p:sp>
      <p:sp>
        <p:nvSpPr>
          <p:cNvPr id="32779" name="Text Box 17"/>
          <p:cNvSpPr txBox="1">
            <a:spLocks noChangeArrowheads="1"/>
          </p:cNvSpPr>
          <p:nvPr/>
        </p:nvSpPr>
        <p:spPr bwMode="auto">
          <a:xfrm>
            <a:off x="1514475" y="1350963"/>
            <a:ext cx="1092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60000"/>
              </a:spcBef>
              <a:spcAft>
                <a:spcPct val="0"/>
              </a:spcAft>
            </a:pPr>
            <a:r>
              <a:rPr lang="en-US" altLang="it-IT" sz="1600" b="1" smtClean="0">
                <a:solidFill>
                  <a:srgbClr val="FFFFFF"/>
                </a:solidFill>
              </a:rPr>
              <a:t>TG</a:t>
            </a:r>
            <a:br>
              <a:rPr lang="en-US" altLang="it-IT" sz="1600" b="1" smtClean="0">
                <a:solidFill>
                  <a:srgbClr val="FFFFFF"/>
                </a:solidFill>
              </a:rPr>
            </a:br>
            <a:endParaRPr lang="en-US" altLang="it-IT" sz="1600" b="1" smtClean="0">
              <a:solidFill>
                <a:srgbClr val="FFFFFF"/>
              </a:solidFill>
            </a:endParaRPr>
          </a:p>
        </p:txBody>
      </p:sp>
      <p:sp>
        <p:nvSpPr>
          <p:cNvPr id="32780" name="Text Box 18"/>
          <p:cNvSpPr txBox="1">
            <a:spLocks noChangeArrowheads="1"/>
          </p:cNvSpPr>
          <p:nvPr/>
        </p:nvSpPr>
        <p:spPr bwMode="auto">
          <a:xfrm>
            <a:off x="2638425" y="1350963"/>
            <a:ext cx="1092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60000"/>
              </a:spcBef>
              <a:spcAft>
                <a:spcPct val="0"/>
              </a:spcAft>
            </a:pPr>
            <a:r>
              <a:rPr lang="en-US" altLang="it-IT" sz="1600" b="1" smtClean="0">
                <a:solidFill>
                  <a:srgbClr val="FFFFFF"/>
                </a:solidFill>
              </a:rPr>
              <a:t>HDL-C</a:t>
            </a:r>
            <a:br>
              <a:rPr lang="en-US" altLang="it-IT" sz="1600" b="1" smtClean="0">
                <a:solidFill>
                  <a:srgbClr val="FFFFFF"/>
                </a:solidFill>
              </a:rPr>
            </a:br>
            <a:endParaRPr lang="en-US" altLang="it-IT" sz="1600" b="1" smtClean="0">
              <a:solidFill>
                <a:srgbClr val="FFFFFF"/>
              </a:solidFill>
            </a:endParaRPr>
          </a:p>
        </p:txBody>
      </p:sp>
      <p:sp>
        <p:nvSpPr>
          <p:cNvPr id="32781" name="Text Box 19"/>
          <p:cNvSpPr txBox="1">
            <a:spLocks noChangeArrowheads="1"/>
          </p:cNvSpPr>
          <p:nvPr/>
        </p:nvSpPr>
        <p:spPr bwMode="auto">
          <a:xfrm>
            <a:off x="3724275" y="1228725"/>
            <a:ext cx="10922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60000"/>
              </a:spcBef>
              <a:spcAft>
                <a:spcPct val="0"/>
              </a:spcAft>
            </a:pPr>
            <a:r>
              <a:rPr lang="en-US" altLang="it-IT" sz="1600" b="1" smtClean="0">
                <a:solidFill>
                  <a:srgbClr val="FFFFFF"/>
                </a:solidFill>
              </a:rPr>
              <a:t>Non-HDL-C</a:t>
            </a:r>
            <a:br>
              <a:rPr lang="en-US" altLang="it-IT" sz="1600" b="1" smtClean="0">
                <a:solidFill>
                  <a:srgbClr val="FFFFFF"/>
                </a:solidFill>
              </a:rPr>
            </a:br>
            <a:endParaRPr lang="en-US" altLang="it-IT" sz="1600" b="1" smtClean="0">
              <a:solidFill>
                <a:srgbClr val="FFFFFF"/>
              </a:solidFill>
            </a:endParaRPr>
          </a:p>
        </p:txBody>
      </p:sp>
      <p:sp>
        <p:nvSpPr>
          <p:cNvPr id="32782" name="Text Box 20"/>
          <p:cNvSpPr txBox="1">
            <a:spLocks noChangeArrowheads="1"/>
          </p:cNvSpPr>
          <p:nvPr/>
        </p:nvSpPr>
        <p:spPr bwMode="auto">
          <a:xfrm>
            <a:off x="4829175" y="1350963"/>
            <a:ext cx="1092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60000"/>
              </a:spcBef>
              <a:spcAft>
                <a:spcPct val="0"/>
              </a:spcAft>
            </a:pPr>
            <a:r>
              <a:rPr lang="en-US" altLang="it-IT" sz="1600" b="1" smtClean="0">
                <a:solidFill>
                  <a:srgbClr val="FFFFFF"/>
                </a:solidFill>
              </a:rPr>
              <a:t>CT</a:t>
            </a:r>
          </a:p>
        </p:txBody>
      </p:sp>
      <p:sp>
        <p:nvSpPr>
          <p:cNvPr id="32783" name="Text Box 21"/>
          <p:cNvSpPr txBox="1">
            <a:spLocks noChangeArrowheads="1"/>
          </p:cNvSpPr>
          <p:nvPr/>
        </p:nvSpPr>
        <p:spPr bwMode="auto">
          <a:xfrm>
            <a:off x="5934075" y="1350963"/>
            <a:ext cx="1092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60000"/>
              </a:spcBef>
              <a:spcAft>
                <a:spcPct val="0"/>
              </a:spcAft>
            </a:pPr>
            <a:r>
              <a:rPr lang="en-US" altLang="it-IT" sz="1600" b="1" smtClean="0">
                <a:solidFill>
                  <a:srgbClr val="FFFFFF"/>
                </a:solidFill>
              </a:rPr>
              <a:t>VLDL-C</a:t>
            </a:r>
            <a:br>
              <a:rPr lang="en-US" altLang="it-IT" sz="1600" b="1" smtClean="0">
                <a:solidFill>
                  <a:srgbClr val="FFFFFF"/>
                </a:solidFill>
              </a:rPr>
            </a:br>
            <a:endParaRPr lang="en-US" altLang="it-IT" sz="1600" b="1" smtClean="0">
              <a:solidFill>
                <a:srgbClr val="FFFFFF"/>
              </a:solidFill>
            </a:endParaRPr>
          </a:p>
        </p:txBody>
      </p:sp>
      <p:sp>
        <p:nvSpPr>
          <p:cNvPr id="32784" name="Text Box 22"/>
          <p:cNvSpPr txBox="1">
            <a:spLocks noChangeArrowheads="1"/>
          </p:cNvSpPr>
          <p:nvPr/>
        </p:nvSpPr>
        <p:spPr bwMode="auto">
          <a:xfrm>
            <a:off x="7019925" y="1350963"/>
            <a:ext cx="1092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60000"/>
              </a:spcBef>
              <a:spcAft>
                <a:spcPct val="0"/>
              </a:spcAft>
            </a:pPr>
            <a:r>
              <a:rPr lang="en-US" altLang="it-IT" sz="1600" b="1" smtClean="0">
                <a:solidFill>
                  <a:srgbClr val="FFFFFF"/>
                </a:solidFill>
              </a:rPr>
              <a:t>LDL-C</a:t>
            </a:r>
            <a:br>
              <a:rPr lang="en-US" altLang="it-IT" sz="1600" b="1" smtClean="0">
                <a:solidFill>
                  <a:srgbClr val="FFFFFF"/>
                </a:solidFill>
              </a:rPr>
            </a:br>
            <a:endParaRPr lang="en-US" altLang="it-IT" sz="1600" b="1" smtClean="0">
              <a:solidFill>
                <a:srgbClr val="FFFFFF"/>
              </a:solidFill>
            </a:endParaRPr>
          </a:p>
        </p:txBody>
      </p:sp>
      <p:sp>
        <p:nvSpPr>
          <p:cNvPr id="199703" name="Text Box 23"/>
          <p:cNvSpPr txBox="1">
            <a:spLocks noChangeArrowheads="1"/>
          </p:cNvSpPr>
          <p:nvPr/>
        </p:nvSpPr>
        <p:spPr bwMode="auto">
          <a:xfrm>
            <a:off x="1314450" y="2362200"/>
            <a:ext cx="16160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30000"/>
              </a:spcBef>
              <a:spcAft>
                <a:spcPct val="0"/>
              </a:spcAft>
              <a:defRPr/>
            </a:pPr>
            <a:r>
              <a:rPr lang="en-US" altLang="it-IT" sz="1500" b="1" i="1">
                <a:solidFill>
                  <a:srgbClr val="FFFF00"/>
                </a:solidFill>
                <a:effectLst>
                  <a:outerShdw blurRad="38100" dist="38100" dir="2700000" algn="tl">
                    <a:srgbClr val="000000"/>
                  </a:outerShdw>
                </a:effectLst>
              </a:rPr>
              <a:t>P</a:t>
            </a:r>
            <a:r>
              <a:rPr lang="en-US" altLang="it-IT" sz="1500" b="1">
                <a:solidFill>
                  <a:srgbClr val="FFFF00"/>
                </a:solidFill>
                <a:effectLst>
                  <a:outerShdw blurRad="38100" dist="38100" dir="2700000" algn="tl">
                    <a:srgbClr val="000000"/>
                  </a:outerShdw>
                </a:effectLst>
              </a:rPr>
              <a:t>&lt;0.0001</a:t>
            </a:r>
          </a:p>
        </p:txBody>
      </p:sp>
      <p:sp>
        <p:nvSpPr>
          <p:cNvPr id="199704" name="Text Box 24"/>
          <p:cNvSpPr txBox="1">
            <a:spLocks noChangeArrowheads="1"/>
          </p:cNvSpPr>
          <p:nvPr/>
        </p:nvSpPr>
        <p:spPr bwMode="auto">
          <a:xfrm>
            <a:off x="2397125" y="2665413"/>
            <a:ext cx="16160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30000"/>
              </a:spcBef>
              <a:spcAft>
                <a:spcPct val="0"/>
              </a:spcAft>
              <a:defRPr/>
            </a:pPr>
            <a:r>
              <a:rPr lang="en-US" altLang="it-IT" sz="1500" b="1" i="1">
                <a:solidFill>
                  <a:srgbClr val="FFFF00"/>
                </a:solidFill>
                <a:effectLst>
                  <a:outerShdw blurRad="38100" dist="38100" dir="2700000" algn="tl">
                    <a:srgbClr val="000000"/>
                  </a:outerShdw>
                </a:effectLst>
              </a:rPr>
              <a:t>P</a:t>
            </a:r>
            <a:r>
              <a:rPr lang="en-US" altLang="it-IT" sz="1500" b="1">
                <a:solidFill>
                  <a:srgbClr val="FFFF00"/>
                </a:solidFill>
                <a:effectLst>
                  <a:outerShdw blurRad="38100" dist="38100" dir="2700000" algn="tl">
                    <a:srgbClr val="000000"/>
                  </a:outerShdw>
                </a:effectLst>
              </a:rPr>
              <a:t>=0.0002</a:t>
            </a:r>
          </a:p>
        </p:txBody>
      </p:sp>
      <p:sp>
        <p:nvSpPr>
          <p:cNvPr id="199705" name="Text Box 25"/>
          <p:cNvSpPr txBox="1">
            <a:spLocks noChangeArrowheads="1"/>
          </p:cNvSpPr>
          <p:nvPr/>
        </p:nvSpPr>
        <p:spPr bwMode="auto">
          <a:xfrm>
            <a:off x="3527425" y="2362200"/>
            <a:ext cx="16160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30000"/>
              </a:spcBef>
              <a:spcAft>
                <a:spcPct val="0"/>
              </a:spcAft>
              <a:defRPr/>
            </a:pPr>
            <a:r>
              <a:rPr lang="en-US" altLang="it-IT" sz="1500" b="1" i="1">
                <a:solidFill>
                  <a:srgbClr val="FFFF00"/>
                </a:solidFill>
                <a:effectLst>
                  <a:outerShdw blurRad="38100" dist="38100" dir="2700000" algn="tl">
                    <a:srgbClr val="000000"/>
                  </a:outerShdw>
                </a:effectLst>
              </a:rPr>
              <a:t>P</a:t>
            </a:r>
            <a:r>
              <a:rPr lang="en-US" altLang="it-IT" sz="1500" b="1">
                <a:solidFill>
                  <a:srgbClr val="FFFF00"/>
                </a:solidFill>
                <a:effectLst>
                  <a:outerShdw blurRad="38100" dist="38100" dir="2700000" algn="tl">
                    <a:srgbClr val="000000"/>
                  </a:outerShdw>
                </a:effectLst>
              </a:rPr>
              <a:t>=0.0015</a:t>
            </a:r>
          </a:p>
        </p:txBody>
      </p:sp>
      <p:sp>
        <p:nvSpPr>
          <p:cNvPr id="199706" name="Text Box 26"/>
          <p:cNvSpPr txBox="1">
            <a:spLocks noChangeArrowheads="1"/>
          </p:cNvSpPr>
          <p:nvPr/>
        </p:nvSpPr>
        <p:spPr bwMode="auto">
          <a:xfrm>
            <a:off x="4610100" y="2665413"/>
            <a:ext cx="16160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30000"/>
              </a:spcBef>
              <a:spcAft>
                <a:spcPct val="0"/>
              </a:spcAft>
              <a:defRPr/>
            </a:pPr>
            <a:r>
              <a:rPr lang="en-US" altLang="it-IT" sz="1500" b="1" i="1">
                <a:solidFill>
                  <a:srgbClr val="FFFF00"/>
                </a:solidFill>
                <a:effectLst>
                  <a:outerShdw blurRad="38100" dist="38100" dir="2700000" algn="tl">
                    <a:srgbClr val="000000"/>
                  </a:outerShdw>
                </a:effectLst>
              </a:rPr>
              <a:t>P</a:t>
            </a:r>
            <a:r>
              <a:rPr lang="en-US" altLang="it-IT" sz="1500" b="1">
                <a:solidFill>
                  <a:srgbClr val="FFFF00"/>
                </a:solidFill>
                <a:effectLst>
                  <a:outerShdw blurRad="38100" dist="38100" dir="2700000" algn="tl">
                    <a:srgbClr val="000000"/>
                  </a:outerShdw>
                </a:effectLst>
              </a:rPr>
              <a:t>=0.0059</a:t>
            </a:r>
          </a:p>
        </p:txBody>
      </p:sp>
      <p:sp>
        <p:nvSpPr>
          <p:cNvPr id="199707" name="Text Box 27"/>
          <p:cNvSpPr txBox="1">
            <a:spLocks noChangeArrowheads="1"/>
          </p:cNvSpPr>
          <p:nvPr/>
        </p:nvSpPr>
        <p:spPr bwMode="auto">
          <a:xfrm>
            <a:off x="5694363" y="2362200"/>
            <a:ext cx="16160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30000"/>
              </a:spcBef>
              <a:spcAft>
                <a:spcPct val="0"/>
              </a:spcAft>
              <a:defRPr/>
            </a:pPr>
            <a:r>
              <a:rPr lang="en-US" altLang="it-IT" sz="1500" b="1" i="1">
                <a:solidFill>
                  <a:srgbClr val="FFFF00"/>
                </a:solidFill>
                <a:effectLst>
                  <a:outerShdw blurRad="38100" dist="38100" dir="2700000" algn="tl">
                    <a:srgbClr val="000000"/>
                  </a:outerShdw>
                </a:effectLst>
              </a:rPr>
              <a:t>P</a:t>
            </a:r>
            <a:r>
              <a:rPr lang="en-US" altLang="it-IT" sz="1500" b="1">
                <a:solidFill>
                  <a:srgbClr val="FFFF00"/>
                </a:solidFill>
                <a:effectLst>
                  <a:outerShdw blurRad="38100" dist="38100" dir="2700000" algn="tl">
                    <a:srgbClr val="000000"/>
                  </a:outerShdw>
                </a:effectLst>
              </a:rPr>
              <a:t>&lt;0.0001</a:t>
            </a:r>
          </a:p>
        </p:txBody>
      </p:sp>
      <p:sp>
        <p:nvSpPr>
          <p:cNvPr id="199708" name="Text Box 28"/>
          <p:cNvSpPr txBox="1">
            <a:spLocks noChangeArrowheads="1"/>
          </p:cNvSpPr>
          <p:nvPr/>
        </p:nvSpPr>
        <p:spPr bwMode="auto">
          <a:xfrm>
            <a:off x="6761163" y="1890713"/>
            <a:ext cx="16160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30000"/>
              </a:spcBef>
              <a:spcAft>
                <a:spcPct val="0"/>
              </a:spcAft>
              <a:defRPr/>
            </a:pPr>
            <a:r>
              <a:rPr lang="en-US" altLang="it-IT" sz="1500" b="1" i="1">
                <a:solidFill>
                  <a:srgbClr val="FFFF00"/>
                </a:solidFill>
                <a:effectLst>
                  <a:outerShdw blurRad="38100" dist="38100" dir="2700000" algn="tl">
                    <a:srgbClr val="000000"/>
                  </a:outerShdw>
                </a:effectLst>
              </a:rPr>
              <a:t>P</a:t>
            </a:r>
            <a:r>
              <a:rPr lang="en-US" altLang="it-IT" sz="1500" b="1">
                <a:solidFill>
                  <a:srgbClr val="FFFF00"/>
                </a:solidFill>
                <a:effectLst>
                  <a:outerShdw blurRad="38100" dist="38100" dir="2700000" algn="tl">
                    <a:srgbClr val="000000"/>
                  </a:outerShdw>
                </a:effectLst>
              </a:rPr>
              <a:t>&lt;0.0001</a:t>
            </a:r>
          </a:p>
        </p:txBody>
      </p:sp>
      <p:sp>
        <p:nvSpPr>
          <p:cNvPr id="199709" name="Text Box 29"/>
          <p:cNvSpPr txBox="1">
            <a:spLocks noChangeArrowheads="1"/>
          </p:cNvSpPr>
          <p:nvPr/>
        </p:nvSpPr>
        <p:spPr bwMode="auto">
          <a:xfrm>
            <a:off x="1677988" y="5086350"/>
            <a:ext cx="12922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30000"/>
              </a:spcBef>
              <a:spcAft>
                <a:spcPct val="0"/>
              </a:spcAft>
              <a:defRPr/>
            </a:pPr>
            <a:r>
              <a:rPr lang="en-US" altLang="it-IT" sz="1500">
                <a:solidFill>
                  <a:srgbClr val="000000"/>
                </a:solidFill>
                <a:effectLst>
                  <a:outerShdw blurRad="38100" dist="38100" dir="2700000" algn="tl">
                    <a:srgbClr val="FFFFFF"/>
                  </a:outerShdw>
                </a:effectLst>
              </a:rPr>
              <a:t>-45.0</a:t>
            </a:r>
          </a:p>
        </p:txBody>
      </p:sp>
      <p:sp>
        <p:nvSpPr>
          <p:cNvPr id="199710" name="Text Box 30"/>
          <p:cNvSpPr txBox="1">
            <a:spLocks noChangeArrowheads="1"/>
          </p:cNvSpPr>
          <p:nvPr/>
        </p:nvSpPr>
        <p:spPr bwMode="auto">
          <a:xfrm>
            <a:off x="1536700" y="3219450"/>
            <a:ext cx="8731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30000"/>
              </a:spcBef>
              <a:spcAft>
                <a:spcPct val="0"/>
              </a:spcAft>
              <a:defRPr/>
            </a:pPr>
            <a:r>
              <a:rPr lang="en-US" altLang="it-IT" sz="1500">
                <a:solidFill>
                  <a:srgbClr val="000000"/>
                </a:solidFill>
                <a:effectLst>
                  <a:outerShdw blurRad="38100" dist="38100" dir="2700000" algn="tl">
                    <a:srgbClr val="FFFFFF"/>
                  </a:outerShdw>
                </a:effectLst>
              </a:rPr>
              <a:t>6.7</a:t>
            </a:r>
          </a:p>
        </p:txBody>
      </p:sp>
      <p:sp>
        <p:nvSpPr>
          <p:cNvPr id="199711" name="Text Box 31"/>
          <p:cNvSpPr txBox="1">
            <a:spLocks noChangeArrowheads="1"/>
          </p:cNvSpPr>
          <p:nvPr/>
        </p:nvSpPr>
        <p:spPr bwMode="auto">
          <a:xfrm>
            <a:off x="2617788" y="3390900"/>
            <a:ext cx="8731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30000"/>
              </a:spcBef>
              <a:spcAft>
                <a:spcPct val="0"/>
              </a:spcAft>
              <a:defRPr/>
            </a:pPr>
            <a:r>
              <a:rPr lang="en-US" altLang="it-IT" sz="1500">
                <a:solidFill>
                  <a:srgbClr val="000000"/>
                </a:solidFill>
                <a:effectLst>
                  <a:outerShdw blurRad="38100" dist="38100" dir="2700000" algn="tl">
                    <a:srgbClr val="FFFFFF"/>
                  </a:outerShdw>
                </a:effectLst>
              </a:rPr>
              <a:t>0.0</a:t>
            </a:r>
          </a:p>
        </p:txBody>
      </p:sp>
      <p:sp>
        <p:nvSpPr>
          <p:cNvPr id="199712" name="Text Box 32"/>
          <p:cNvSpPr txBox="1">
            <a:spLocks noChangeArrowheads="1"/>
          </p:cNvSpPr>
          <p:nvPr/>
        </p:nvSpPr>
        <p:spPr bwMode="auto">
          <a:xfrm>
            <a:off x="2984500" y="3162300"/>
            <a:ext cx="8731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30000"/>
              </a:spcBef>
              <a:spcAft>
                <a:spcPct val="0"/>
              </a:spcAft>
              <a:defRPr/>
            </a:pPr>
            <a:r>
              <a:rPr lang="en-US" altLang="it-IT" sz="1500">
                <a:solidFill>
                  <a:srgbClr val="000000"/>
                </a:solidFill>
                <a:effectLst>
                  <a:outerShdw blurRad="38100" dist="38100" dir="2700000" algn="tl">
                    <a:srgbClr val="FFFFFF"/>
                  </a:outerShdw>
                </a:effectLst>
              </a:rPr>
              <a:t>9.1</a:t>
            </a:r>
          </a:p>
        </p:txBody>
      </p:sp>
      <p:sp>
        <p:nvSpPr>
          <p:cNvPr id="199713" name="Text Box 33"/>
          <p:cNvSpPr txBox="1">
            <a:spLocks noChangeArrowheads="1"/>
          </p:cNvSpPr>
          <p:nvPr/>
        </p:nvSpPr>
        <p:spPr bwMode="auto">
          <a:xfrm>
            <a:off x="3602038" y="3867150"/>
            <a:ext cx="8731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30000"/>
              </a:spcBef>
              <a:spcAft>
                <a:spcPct val="0"/>
              </a:spcAft>
              <a:defRPr/>
            </a:pPr>
            <a:r>
              <a:rPr lang="en-US" altLang="it-IT" sz="1500">
                <a:solidFill>
                  <a:srgbClr val="000000"/>
                </a:solidFill>
                <a:effectLst>
                  <a:outerShdw blurRad="38100" dist="38100" dir="2700000" algn="tl">
                    <a:srgbClr val="FFFFFF"/>
                  </a:outerShdw>
                </a:effectLst>
              </a:rPr>
              <a:t>-3.6</a:t>
            </a:r>
          </a:p>
        </p:txBody>
      </p:sp>
      <p:sp>
        <p:nvSpPr>
          <p:cNvPr id="199714" name="Text Box 34"/>
          <p:cNvSpPr txBox="1">
            <a:spLocks noChangeArrowheads="1"/>
          </p:cNvSpPr>
          <p:nvPr/>
        </p:nvSpPr>
        <p:spPr bwMode="auto">
          <a:xfrm>
            <a:off x="3765550" y="4171950"/>
            <a:ext cx="13684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30000"/>
              </a:spcBef>
              <a:spcAft>
                <a:spcPct val="0"/>
              </a:spcAft>
              <a:defRPr/>
            </a:pPr>
            <a:r>
              <a:rPr lang="en-US" altLang="it-IT" sz="1500">
                <a:solidFill>
                  <a:srgbClr val="000000"/>
                </a:solidFill>
                <a:effectLst>
                  <a:outerShdw blurRad="38100" dist="38100" dir="2700000" algn="tl">
                    <a:srgbClr val="FFFFFF"/>
                  </a:outerShdw>
                </a:effectLst>
              </a:rPr>
              <a:t>-13.8</a:t>
            </a:r>
          </a:p>
        </p:txBody>
      </p:sp>
      <p:sp>
        <p:nvSpPr>
          <p:cNvPr id="199715" name="Text Box 35"/>
          <p:cNvSpPr txBox="1">
            <a:spLocks noChangeArrowheads="1"/>
          </p:cNvSpPr>
          <p:nvPr/>
        </p:nvSpPr>
        <p:spPr bwMode="auto">
          <a:xfrm>
            <a:off x="4927600" y="4038600"/>
            <a:ext cx="13684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30000"/>
              </a:spcBef>
              <a:spcAft>
                <a:spcPct val="0"/>
              </a:spcAft>
              <a:defRPr/>
            </a:pPr>
            <a:r>
              <a:rPr lang="en-US" altLang="it-IT" sz="1500">
                <a:solidFill>
                  <a:srgbClr val="000000"/>
                </a:solidFill>
                <a:effectLst>
                  <a:outerShdw blurRad="38100" dist="38100" dir="2700000" algn="tl">
                    <a:srgbClr val="FFFFFF"/>
                  </a:outerShdw>
                </a:effectLst>
              </a:rPr>
              <a:t>-9.7</a:t>
            </a:r>
          </a:p>
        </p:txBody>
      </p:sp>
      <p:sp>
        <p:nvSpPr>
          <p:cNvPr id="199716" name="Text Box 36"/>
          <p:cNvSpPr txBox="1">
            <a:spLocks noChangeArrowheads="1"/>
          </p:cNvSpPr>
          <p:nvPr/>
        </p:nvSpPr>
        <p:spPr bwMode="auto">
          <a:xfrm>
            <a:off x="4725988" y="3790950"/>
            <a:ext cx="8731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30000"/>
              </a:spcBef>
              <a:spcAft>
                <a:spcPct val="0"/>
              </a:spcAft>
              <a:defRPr/>
            </a:pPr>
            <a:r>
              <a:rPr lang="en-US" altLang="it-IT" sz="1500">
                <a:solidFill>
                  <a:srgbClr val="000000"/>
                </a:solidFill>
                <a:effectLst>
                  <a:outerShdw blurRad="38100" dist="38100" dir="2700000" algn="tl">
                    <a:srgbClr val="FFFFFF"/>
                  </a:outerShdw>
                </a:effectLst>
              </a:rPr>
              <a:t>-1.7</a:t>
            </a:r>
          </a:p>
        </p:txBody>
      </p:sp>
      <p:sp>
        <p:nvSpPr>
          <p:cNvPr id="199717" name="Text Box 37"/>
          <p:cNvSpPr txBox="1">
            <a:spLocks noChangeArrowheads="1"/>
          </p:cNvSpPr>
          <p:nvPr/>
        </p:nvSpPr>
        <p:spPr bwMode="auto">
          <a:xfrm>
            <a:off x="5727700" y="3752850"/>
            <a:ext cx="8731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30000"/>
              </a:spcBef>
              <a:spcAft>
                <a:spcPct val="0"/>
              </a:spcAft>
              <a:defRPr/>
            </a:pPr>
            <a:r>
              <a:rPr lang="en-US" altLang="it-IT" sz="1500">
                <a:solidFill>
                  <a:srgbClr val="000000"/>
                </a:solidFill>
                <a:effectLst>
                  <a:outerShdw blurRad="38100" dist="38100" dir="2700000" algn="tl">
                    <a:srgbClr val="FFFFFF"/>
                  </a:outerShdw>
                </a:effectLst>
              </a:rPr>
              <a:t>-0.9</a:t>
            </a:r>
          </a:p>
        </p:txBody>
      </p:sp>
      <p:sp>
        <p:nvSpPr>
          <p:cNvPr id="199718" name="Text Box 38"/>
          <p:cNvSpPr txBox="1">
            <a:spLocks noChangeArrowheads="1"/>
          </p:cNvSpPr>
          <p:nvPr/>
        </p:nvSpPr>
        <p:spPr bwMode="auto">
          <a:xfrm>
            <a:off x="5994400" y="4953000"/>
            <a:ext cx="13684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30000"/>
              </a:spcBef>
              <a:spcAft>
                <a:spcPct val="0"/>
              </a:spcAft>
              <a:defRPr/>
            </a:pPr>
            <a:r>
              <a:rPr lang="en-US" altLang="it-IT" sz="1500">
                <a:solidFill>
                  <a:srgbClr val="000000"/>
                </a:solidFill>
                <a:effectLst>
                  <a:outerShdw blurRad="38100" dist="38100" dir="2700000" algn="tl">
                    <a:srgbClr val="FFFFFF"/>
                  </a:outerShdw>
                </a:effectLst>
              </a:rPr>
              <a:t>-42.0</a:t>
            </a:r>
          </a:p>
        </p:txBody>
      </p:sp>
      <p:sp>
        <p:nvSpPr>
          <p:cNvPr id="199719" name="Text Box 39"/>
          <p:cNvSpPr txBox="1">
            <a:spLocks noChangeArrowheads="1"/>
          </p:cNvSpPr>
          <p:nvPr/>
        </p:nvSpPr>
        <p:spPr bwMode="auto">
          <a:xfrm>
            <a:off x="7004050" y="3924300"/>
            <a:ext cx="8731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30000"/>
              </a:spcBef>
              <a:spcAft>
                <a:spcPct val="0"/>
              </a:spcAft>
              <a:defRPr/>
            </a:pPr>
            <a:r>
              <a:rPr lang="en-US" altLang="it-IT" sz="1500">
                <a:solidFill>
                  <a:srgbClr val="000000"/>
                </a:solidFill>
                <a:effectLst>
                  <a:outerShdw blurRad="38100" dist="38100" dir="2700000" algn="tl">
                    <a:srgbClr val="FFFFFF"/>
                  </a:outerShdw>
                </a:effectLst>
              </a:rPr>
              <a:t>-4.8</a:t>
            </a:r>
          </a:p>
        </p:txBody>
      </p:sp>
      <p:sp>
        <p:nvSpPr>
          <p:cNvPr id="199720" name="Text Box 40"/>
          <p:cNvSpPr txBox="1">
            <a:spLocks noChangeArrowheads="1"/>
          </p:cNvSpPr>
          <p:nvPr/>
        </p:nvSpPr>
        <p:spPr bwMode="auto">
          <a:xfrm>
            <a:off x="7259638" y="2154238"/>
            <a:ext cx="11017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30000"/>
              </a:spcBef>
              <a:spcAft>
                <a:spcPct val="0"/>
              </a:spcAft>
              <a:defRPr/>
            </a:pPr>
            <a:r>
              <a:rPr lang="en-US" altLang="it-IT" sz="1500">
                <a:solidFill>
                  <a:srgbClr val="000000"/>
                </a:solidFill>
                <a:effectLst>
                  <a:outerShdw blurRad="38100" dist="38100" dir="2700000" algn="tl">
                    <a:srgbClr val="FFFFFF"/>
                  </a:outerShdw>
                </a:effectLst>
              </a:rPr>
              <a:t>45.0</a:t>
            </a:r>
          </a:p>
        </p:txBody>
      </p:sp>
      <p:graphicFrame>
        <p:nvGraphicFramePr>
          <p:cNvPr id="32803" name="Object 41">
            <a:hlinkClick r:id="" action="ppaction://ole?verb=0"/>
          </p:cNvPr>
          <p:cNvGraphicFramePr>
            <a:graphicFrameLocks/>
          </p:cNvGraphicFramePr>
          <p:nvPr/>
        </p:nvGraphicFramePr>
        <p:xfrm>
          <a:off x="620713" y="1741488"/>
          <a:ext cx="7689850" cy="4114800"/>
        </p:xfrm>
        <a:graphic>
          <a:graphicData uri="http://schemas.openxmlformats.org/presentationml/2006/ole">
            <mc:AlternateContent xmlns:mc="http://schemas.openxmlformats.org/markup-compatibility/2006">
              <mc:Choice xmlns:v="urn:schemas-microsoft-com:vml" Requires="v">
                <p:oleObj spid="_x0000_s4126" name="Grafico" r:id="rId4" imgW="8143719" imgH="4362379" progId="MSGraph.Chart.8">
                  <p:embed followColorScheme="full"/>
                </p:oleObj>
              </mc:Choice>
              <mc:Fallback>
                <p:oleObj name="Grafico" r:id="rId4" imgW="8143719" imgH="4362379" progId="MSGraph.Chart.8">
                  <p:embed followColorScheme="full"/>
                  <p:pic>
                    <p:nvPicPr>
                      <p:cNvPr id="0" name=""/>
                      <p:cNvPicPr>
                        <a:picLocks noChangeArrowheads="1"/>
                      </p:cNvPicPr>
                      <p:nvPr/>
                    </p:nvPicPr>
                    <p:blipFill>
                      <a:blip r:embed="rId5"/>
                      <a:srcRect/>
                      <a:stretch>
                        <a:fillRect/>
                      </a:stretch>
                    </p:blipFill>
                    <p:spPr bwMode="auto">
                      <a:xfrm>
                        <a:off x="620713" y="1741488"/>
                        <a:ext cx="76898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804" name="Text Box 42"/>
          <p:cNvSpPr txBox="1">
            <a:spLocks noChangeArrowheads="1"/>
          </p:cNvSpPr>
          <p:nvPr/>
        </p:nvSpPr>
        <p:spPr bwMode="auto">
          <a:xfrm>
            <a:off x="6948488" y="1989138"/>
            <a:ext cx="1230312" cy="2500312"/>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50000"/>
              </a:spcBef>
              <a:spcAft>
                <a:spcPct val="0"/>
              </a:spcAft>
            </a:pPr>
            <a:endParaRPr lang="it-IT" altLang="it-IT" sz="1800" b="1" smtClean="0">
              <a:solidFill>
                <a:srgbClr val="FFFFFF"/>
              </a:solidFill>
            </a:endParaRPr>
          </a:p>
          <a:p>
            <a:pPr algn="ctr" fontAlgn="base">
              <a:spcBef>
                <a:spcPct val="50000"/>
              </a:spcBef>
              <a:spcAft>
                <a:spcPct val="0"/>
              </a:spcAft>
            </a:pPr>
            <a:r>
              <a:rPr lang="it-IT" altLang="it-IT" sz="2000" b="1" smtClean="0">
                <a:solidFill>
                  <a:srgbClr val="FFFFFF"/>
                </a:solidFill>
              </a:rPr>
              <a:t>Effetto</a:t>
            </a:r>
          </a:p>
          <a:p>
            <a:pPr algn="ctr" fontAlgn="base">
              <a:spcBef>
                <a:spcPct val="50000"/>
              </a:spcBef>
              <a:spcAft>
                <a:spcPct val="0"/>
              </a:spcAft>
            </a:pPr>
            <a:r>
              <a:rPr lang="it-IT" altLang="it-IT" sz="2000" b="1" smtClean="0">
                <a:solidFill>
                  <a:srgbClr val="FFFFFF"/>
                </a:solidFill>
              </a:rPr>
              <a:t>Forte mente </a:t>
            </a:r>
          </a:p>
          <a:p>
            <a:pPr algn="ctr" fontAlgn="base">
              <a:spcBef>
                <a:spcPct val="50000"/>
              </a:spcBef>
              <a:spcAft>
                <a:spcPct val="0"/>
              </a:spcAft>
            </a:pPr>
            <a:r>
              <a:rPr lang="it-IT" altLang="it-IT" sz="2000" b="1" smtClean="0">
                <a:solidFill>
                  <a:srgbClr val="FFFFFF"/>
                </a:solidFill>
              </a:rPr>
              <a:t>Variabile</a:t>
            </a:r>
          </a:p>
          <a:p>
            <a:pPr algn="ctr" fontAlgn="base">
              <a:spcBef>
                <a:spcPct val="50000"/>
              </a:spcBef>
              <a:spcAft>
                <a:spcPct val="0"/>
              </a:spcAft>
            </a:pPr>
            <a:endParaRPr lang="it-IT" altLang="it-IT" sz="2000" b="1" smtClean="0">
              <a:solidFill>
                <a:srgbClr val="FFFFFF"/>
              </a:solidFill>
            </a:endParaRPr>
          </a:p>
        </p:txBody>
      </p:sp>
      <p:sp>
        <p:nvSpPr>
          <p:cNvPr id="43" name="Rettangolo 42"/>
          <p:cNvSpPr/>
          <p:nvPr/>
        </p:nvSpPr>
        <p:spPr>
          <a:xfrm>
            <a:off x="539553" y="188640"/>
            <a:ext cx="8136903" cy="864096"/>
          </a:xfrm>
          <a:prstGeom prst="rect">
            <a:avLst/>
          </a:prstGeom>
          <a:solidFill>
            <a:schemeClr val="accent5"/>
          </a:solidFill>
        </p:spPr>
        <p:style>
          <a:lnRef idx="0">
            <a:schemeClr val="accent3"/>
          </a:lnRef>
          <a:fillRef idx="3">
            <a:schemeClr val="accent3"/>
          </a:fillRef>
          <a:effectRef idx="3">
            <a:schemeClr val="accent3"/>
          </a:effectRef>
          <a:fontRef idx="minor">
            <a:schemeClr val="lt1"/>
          </a:fontRef>
        </p:style>
        <p:txBody>
          <a:bodyPr anchor="ctr"/>
          <a:lstStyle/>
          <a:p>
            <a:pPr lvl="0" algn="ctr" eaLnBrk="0" hangingPunct="0">
              <a:spcBef>
                <a:spcPct val="50000"/>
              </a:spcBef>
            </a:pPr>
            <a:r>
              <a:rPr lang="en-US" altLang="it-IT" sz="3200" b="1" dirty="0">
                <a:solidFill>
                  <a:schemeClr val="tx1"/>
                </a:solidFill>
                <a:latin typeface="Calibri" panose="020F0502020204030204" pitchFamily="34" charset="0"/>
                <a:cs typeface="Calibri" panose="020F0502020204030204" pitchFamily="34" charset="0"/>
              </a:rPr>
              <a:t>Omega-3 </a:t>
            </a:r>
            <a:r>
              <a:rPr lang="en-US" altLang="it-IT" sz="3200" b="1" dirty="0" err="1">
                <a:solidFill>
                  <a:schemeClr val="tx1"/>
                </a:solidFill>
                <a:latin typeface="Calibri" panose="020F0502020204030204" pitchFamily="34" charset="0"/>
                <a:cs typeface="Calibri" panose="020F0502020204030204" pitchFamily="34" charset="0"/>
              </a:rPr>
              <a:t>etilesteri</a:t>
            </a:r>
            <a:r>
              <a:rPr lang="en-US" altLang="it-IT" sz="3200" b="1" dirty="0">
                <a:solidFill>
                  <a:schemeClr val="tx1"/>
                </a:solidFill>
                <a:latin typeface="Calibri" panose="020F0502020204030204" pitchFamily="34" charset="0"/>
                <a:cs typeface="Calibri" panose="020F0502020204030204" pitchFamily="34" charset="0"/>
              </a:rPr>
              <a:t> e </a:t>
            </a:r>
            <a:r>
              <a:rPr lang="en-US" altLang="it-IT" sz="3200" b="1" dirty="0" err="1">
                <a:solidFill>
                  <a:schemeClr val="tx1"/>
                </a:solidFill>
                <a:latin typeface="Calibri" panose="020F0502020204030204" pitchFamily="34" charset="0"/>
                <a:cs typeface="Calibri" panose="020F0502020204030204" pitchFamily="34" charset="0"/>
              </a:rPr>
              <a:t>lipidi</a:t>
            </a:r>
            <a:r>
              <a:rPr lang="en-US" altLang="it-IT" sz="3200" b="1" dirty="0">
                <a:solidFill>
                  <a:schemeClr val="tx1"/>
                </a:solidFill>
                <a:latin typeface="Calibri" panose="020F0502020204030204" pitchFamily="34" charset="0"/>
                <a:cs typeface="Calibri" panose="020F0502020204030204" pitchFamily="34" charset="0"/>
              </a:rPr>
              <a:t> </a:t>
            </a:r>
            <a:r>
              <a:rPr lang="en-US" altLang="it-IT" sz="3200" b="1" dirty="0" err="1">
                <a:solidFill>
                  <a:schemeClr val="tx1"/>
                </a:solidFill>
                <a:latin typeface="Calibri" panose="020F0502020204030204" pitchFamily="34" charset="0"/>
                <a:cs typeface="Calibri" panose="020F0502020204030204" pitchFamily="34" charset="0"/>
              </a:rPr>
              <a:t>plasmatici</a:t>
            </a:r>
            <a:r>
              <a:rPr lang="en-US" altLang="it-IT" sz="3200" b="1" dirty="0">
                <a:solidFill>
                  <a:schemeClr val="tx1"/>
                </a:solidFill>
                <a:latin typeface="Calibri" panose="020F0502020204030204" pitchFamily="34" charset="0"/>
                <a:cs typeface="Calibri" panose="020F0502020204030204" pitchFamily="34" charset="0"/>
              </a:rPr>
              <a:t> in </a:t>
            </a:r>
            <a:r>
              <a:rPr lang="en-US" altLang="it-IT" sz="3200" b="1" dirty="0" err="1">
                <a:solidFill>
                  <a:schemeClr val="tx1"/>
                </a:solidFill>
                <a:latin typeface="Calibri" panose="020F0502020204030204" pitchFamily="34" charset="0"/>
                <a:cs typeface="Calibri" panose="020F0502020204030204" pitchFamily="34" charset="0"/>
              </a:rPr>
              <a:t>pazienti</a:t>
            </a:r>
            <a:r>
              <a:rPr lang="en-US" altLang="it-IT" sz="3200" b="1" dirty="0">
                <a:solidFill>
                  <a:schemeClr val="tx1"/>
                </a:solidFill>
                <a:latin typeface="Calibri" panose="020F0502020204030204" pitchFamily="34" charset="0"/>
                <a:cs typeface="Calibri" panose="020F0502020204030204" pitchFamily="34" charset="0"/>
              </a:rPr>
              <a:t> con TG &gt;500 </a:t>
            </a:r>
            <a:r>
              <a:rPr lang="en-US" altLang="it-IT" sz="3200" b="1" dirty="0" smtClean="0">
                <a:solidFill>
                  <a:schemeClr val="tx1"/>
                </a:solidFill>
                <a:latin typeface="Calibri" panose="020F0502020204030204" pitchFamily="34" charset="0"/>
                <a:cs typeface="Calibri" panose="020F0502020204030204" pitchFamily="34" charset="0"/>
              </a:rPr>
              <a:t>mg/</a:t>
            </a:r>
            <a:r>
              <a:rPr lang="en-US" altLang="it-IT" sz="3200" b="1" dirty="0" err="1" smtClean="0">
                <a:solidFill>
                  <a:schemeClr val="tx1"/>
                </a:solidFill>
                <a:latin typeface="Calibri" panose="020F0502020204030204" pitchFamily="34" charset="0"/>
                <a:cs typeface="Calibri" panose="020F0502020204030204" pitchFamily="34" charset="0"/>
              </a:rPr>
              <a:t>dL</a:t>
            </a:r>
            <a:endParaRPr lang="en-GB" altLang="it-IT" sz="3200" b="1" dirty="0">
              <a:solidFill>
                <a:schemeClr val="tx1"/>
              </a:solidFill>
              <a:latin typeface="Calibri" pitchFamily="34" charset="0"/>
              <a:cs typeface="Times New Roman" pitchFamily="18" charset="0"/>
            </a:endParaRPr>
          </a:p>
        </p:txBody>
      </p:sp>
    </p:spTree>
    <p:extLst>
      <p:ext uri="{BB962C8B-B14F-4D97-AF65-F5344CB8AC3E}">
        <p14:creationId xmlns:p14="http://schemas.microsoft.com/office/powerpoint/2010/main" val="261460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5"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79450" y="1600200"/>
            <a:ext cx="3267075" cy="5029200"/>
          </a:xfrm>
          <a:noFill/>
          <a:ln/>
        </p:spPr>
      </p:pic>
      <p:pic>
        <p:nvPicPr>
          <p:cNvPr id="202756"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11663" y="1669504"/>
            <a:ext cx="4481512" cy="4495800"/>
          </a:xfrm>
          <a:noFill/>
          <a:ln/>
        </p:spPr>
      </p:pic>
      <p:sp>
        <p:nvSpPr>
          <p:cNvPr id="202757" name="Text Box 5"/>
          <p:cNvSpPr txBox="1">
            <a:spLocks noChangeArrowheads="1"/>
          </p:cNvSpPr>
          <p:nvPr/>
        </p:nvSpPr>
        <p:spPr bwMode="auto">
          <a:xfrm>
            <a:off x="4419600" y="6248400"/>
            <a:ext cx="472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800" b="1" i="1">
                <a:solidFill>
                  <a:schemeClr val="bg1"/>
                </a:solidFill>
              </a:rPr>
              <a:t>Park et al. J. Lipid Res. </a:t>
            </a:r>
            <a:r>
              <a:rPr lang="it-IT" altLang="it-IT" sz="1800" b="1">
                <a:solidFill>
                  <a:schemeClr val="bg1"/>
                </a:solidFill>
              </a:rPr>
              <a:t>2003;</a:t>
            </a:r>
            <a:r>
              <a:rPr lang="it-IT" altLang="it-IT" sz="1800">
                <a:solidFill>
                  <a:schemeClr val="bg1"/>
                </a:solidFill>
              </a:rPr>
              <a:t>44:</a:t>
            </a:r>
            <a:r>
              <a:rPr lang="it-IT" altLang="it-IT" sz="1800" b="1">
                <a:solidFill>
                  <a:schemeClr val="bg1"/>
                </a:solidFill>
              </a:rPr>
              <a:t>455–63</a:t>
            </a:r>
            <a:endParaRPr lang="it-IT" altLang="it-IT" sz="1800">
              <a:solidFill>
                <a:schemeClr val="bg1"/>
              </a:solidFill>
            </a:endParaRPr>
          </a:p>
        </p:txBody>
      </p:sp>
      <p:sp>
        <p:nvSpPr>
          <p:cNvPr id="6" name="Rettangolo 5"/>
          <p:cNvSpPr/>
          <p:nvPr/>
        </p:nvSpPr>
        <p:spPr>
          <a:xfrm>
            <a:off x="539553" y="116632"/>
            <a:ext cx="8136903" cy="1152128"/>
          </a:xfrm>
          <a:prstGeom prst="rect">
            <a:avLst/>
          </a:prstGeom>
          <a:solidFill>
            <a:schemeClr val="accent5"/>
          </a:solidFill>
        </p:spPr>
        <p:style>
          <a:lnRef idx="0">
            <a:schemeClr val="accent3"/>
          </a:lnRef>
          <a:fillRef idx="3">
            <a:schemeClr val="accent3"/>
          </a:fillRef>
          <a:effectRef idx="3">
            <a:schemeClr val="accent3"/>
          </a:effectRef>
          <a:fontRef idx="minor">
            <a:schemeClr val="lt1"/>
          </a:fontRef>
        </p:style>
        <p:txBody>
          <a:bodyPr anchor="ctr"/>
          <a:lstStyle/>
          <a:p>
            <a:pPr lvl="0" algn="ctr" eaLnBrk="0" hangingPunct="0">
              <a:spcBef>
                <a:spcPct val="50000"/>
              </a:spcBef>
            </a:pPr>
            <a:r>
              <a:rPr lang="it-IT" altLang="it-IT" sz="3200" b="1" dirty="0">
                <a:solidFill>
                  <a:schemeClr val="tx1"/>
                </a:solidFill>
              </a:rPr>
              <a:t>La </a:t>
            </a:r>
            <a:r>
              <a:rPr lang="it-IT" altLang="it-IT" sz="3200" b="1" dirty="0" err="1">
                <a:solidFill>
                  <a:schemeClr val="tx1"/>
                </a:solidFill>
              </a:rPr>
              <a:t>supplementazione</a:t>
            </a:r>
            <a:r>
              <a:rPr lang="it-IT" altLang="it-IT" sz="3200" b="1" dirty="0">
                <a:solidFill>
                  <a:schemeClr val="tx1"/>
                </a:solidFill>
              </a:rPr>
              <a:t> con Omega-3 accelera la clearance dei </a:t>
            </a:r>
            <a:r>
              <a:rPr lang="it-IT" altLang="it-IT" sz="3200" b="1" dirty="0" smtClean="0">
                <a:solidFill>
                  <a:schemeClr val="tx1"/>
                </a:solidFill>
              </a:rPr>
              <a:t>chilomicroni</a:t>
            </a:r>
            <a:endParaRPr lang="en-GB" altLang="it-IT" sz="3200" b="1" dirty="0">
              <a:solidFill>
                <a:schemeClr val="tx1"/>
              </a:solidFill>
              <a:latin typeface="Calibri" pitchFamily="34" charset="0"/>
              <a:cs typeface="Times New Roman" pitchFamily="18" charset="0"/>
            </a:endParaRPr>
          </a:p>
        </p:txBody>
      </p:sp>
    </p:spTree>
    <p:extLst>
      <p:ext uri="{BB962C8B-B14F-4D97-AF65-F5344CB8AC3E}">
        <p14:creationId xmlns:p14="http://schemas.microsoft.com/office/powerpoint/2010/main" val="133965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ChangeArrowheads="1"/>
          </p:cNvSpPr>
          <p:nvPr/>
        </p:nvSpPr>
        <p:spPr bwMode="blackWhite">
          <a:xfrm>
            <a:off x="1589088" y="5445224"/>
            <a:ext cx="2486025" cy="911225"/>
          </a:xfrm>
          <a:prstGeom prst="roundRect">
            <a:avLst>
              <a:gd name="adj" fmla="val 15537"/>
            </a:avLst>
          </a:prstGeom>
          <a:gradFill rotWithShape="0">
            <a:gsLst>
              <a:gs pos="0">
                <a:srgbClr val="000099"/>
              </a:gs>
              <a:gs pos="100000">
                <a:srgbClr val="0033CC"/>
              </a:gs>
            </a:gsLst>
            <a:lin ang="5400000" scaled="1"/>
          </a:gra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it-IT" altLang="it-IT" smtClean="0">
              <a:solidFill>
                <a:srgbClr val="000000"/>
              </a:solidFill>
            </a:endParaRPr>
          </a:p>
        </p:txBody>
      </p:sp>
      <p:sp>
        <p:nvSpPr>
          <p:cNvPr id="36867" name="AutoShape 3"/>
          <p:cNvSpPr>
            <a:spLocks noChangeArrowheads="1"/>
          </p:cNvSpPr>
          <p:nvPr/>
        </p:nvSpPr>
        <p:spPr bwMode="blackWhite">
          <a:xfrm>
            <a:off x="4313238" y="5445125"/>
            <a:ext cx="752475" cy="911225"/>
          </a:xfrm>
          <a:prstGeom prst="roundRect">
            <a:avLst>
              <a:gd name="adj" fmla="val 15537"/>
            </a:avLst>
          </a:prstGeom>
          <a:gradFill rotWithShape="0">
            <a:gsLst>
              <a:gs pos="0">
                <a:srgbClr val="000099"/>
              </a:gs>
              <a:gs pos="100000">
                <a:srgbClr val="0033CC"/>
              </a:gs>
            </a:gsLst>
            <a:lin ang="5400000" scaled="1"/>
          </a:gra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it-IT" altLang="it-IT" smtClean="0">
              <a:solidFill>
                <a:srgbClr val="000000"/>
              </a:solidFill>
            </a:endParaRPr>
          </a:p>
        </p:txBody>
      </p:sp>
      <p:sp>
        <p:nvSpPr>
          <p:cNvPr id="36868" name="Text Box 4"/>
          <p:cNvSpPr txBox="1">
            <a:spLocks noChangeArrowheads="1"/>
          </p:cNvSpPr>
          <p:nvPr/>
        </p:nvSpPr>
        <p:spPr bwMode="auto">
          <a:xfrm>
            <a:off x="1455738" y="5476875"/>
            <a:ext cx="860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60000"/>
              </a:spcBef>
              <a:spcAft>
                <a:spcPct val="0"/>
              </a:spcAft>
            </a:pPr>
            <a:r>
              <a:rPr lang="en-US" altLang="it-IT" sz="2000" smtClean="0">
                <a:solidFill>
                  <a:srgbClr val="000000"/>
                </a:solidFill>
              </a:rPr>
              <a:t>IV</a:t>
            </a:r>
          </a:p>
        </p:txBody>
      </p:sp>
      <p:sp>
        <p:nvSpPr>
          <p:cNvPr id="36869" name="Text Box 5"/>
          <p:cNvSpPr txBox="1">
            <a:spLocks noChangeArrowheads="1"/>
          </p:cNvSpPr>
          <p:nvPr/>
        </p:nvSpPr>
        <p:spPr bwMode="auto">
          <a:xfrm>
            <a:off x="1817688" y="5781675"/>
            <a:ext cx="1870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60000"/>
              </a:spcBef>
              <a:spcAft>
                <a:spcPct val="0"/>
              </a:spcAft>
            </a:pPr>
            <a:r>
              <a:rPr lang="en-US" altLang="it-IT" sz="2000" b="1" dirty="0" smtClean="0">
                <a:solidFill>
                  <a:srgbClr val="FFFFFF"/>
                </a:solidFill>
                <a:latin typeface="Calibri" panose="020F0502020204030204" pitchFamily="34" charset="0"/>
                <a:cs typeface="Calibri" panose="020F0502020204030204" pitchFamily="34" charset="0"/>
              </a:rPr>
              <a:t>AHA Type</a:t>
            </a:r>
          </a:p>
        </p:txBody>
      </p:sp>
      <p:sp>
        <p:nvSpPr>
          <p:cNvPr id="36870" name="Text Box 6"/>
          <p:cNvSpPr txBox="1">
            <a:spLocks noChangeArrowheads="1"/>
          </p:cNvSpPr>
          <p:nvPr/>
        </p:nvSpPr>
        <p:spPr bwMode="auto">
          <a:xfrm>
            <a:off x="2370138" y="5476875"/>
            <a:ext cx="860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60000"/>
              </a:spcBef>
              <a:spcAft>
                <a:spcPct val="0"/>
              </a:spcAft>
            </a:pPr>
            <a:r>
              <a:rPr lang="en-US" altLang="it-IT" sz="2000" smtClean="0">
                <a:solidFill>
                  <a:srgbClr val="000000"/>
                </a:solidFill>
              </a:rPr>
              <a:t>V</a:t>
            </a:r>
          </a:p>
        </p:txBody>
      </p:sp>
      <p:sp>
        <p:nvSpPr>
          <p:cNvPr id="36871" name="Text Box 7"/>
          <p:cNvSpPr txBox="1">
            <a:spLocks noChangeArrowheads="1"/>
          </p:cNvSpPr>
          <p:nvPr/>
        </p:nvSpPr>
        <p:spPr bwMode="auto">
          <a:xfrm>
            <a:off x="3322638" y="5476875"/>
            <a:ext cx="860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60000"/>
              </a:spcBef>
              <a:spcAft>
                <a:spcPct val="0"/>
              </a:spcAft>
            </a:pPr>
            <a:r>
              <a:rPr lang="en-US" altLang="it-IT" sz="2000" smtClean="0">
                <a:solidFill>
                  <a:srgbClr val="000000"/>
                </a:solidFill>
              </a:rPr>
              <a:t>VI</a:t>
            </a:r>
          </a:p>
        </p:txBody>
      </p:sp>
      <p:sp>
        <p:nvSpPr>
          <p:cNvPr id="36872" name="Text Box 8"/>
          <p:cNvSpPr txBox="1">
            <a:spLocks noChangeArrowheads="1"/>
          </p:cNvSpPr>
          <p:nvPr/>
        </p:nvSpPr>
        <p:spPr bwMode="auto">
          <a:xfrm>
            <a:off x="4275138" y="5535637"/>
            <a:ext cx="7905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60000"/>
              </a:spcBef>
              <a:spcAft>
                <a:spcPct val="0"/>
              </a:spcAft>
            </a:pPr>
            <a:r>
              <a:rPr lang="en-US" altLang="it-IT" sz="2000" b="1" dirty="0" smtClean="0">
                <a:solidFill>
                  <a:srgbClr val="FFFFFF"/>
                </a:solidFill>
                <a:latin typeface="Calibri" panose="020F0502020204030204" pitchFamily="34" charset="0"/>
                <a:cs typeface="Calibri" panose="020F0502020204030204" pitchFamily="34" charset="0"/>
              </a:rPr>
              <a:t>Thin</a:t>
            </a:r>
            <a:br>
              <a:rPr lang="en-US" altLang="it-IT" sz="2000" b="1" dirty="0" smtClean="0">
                <a:solidFill>
                  <a:srgbClr val="FFFFFF"/>
                </a:solidFill>
                <a:latin typeface="Calibri" panose="020F0502020204030204" pitchFamily="34" charset="0"/>
                <a:cs typeface="Calibri" panose="020F0502020204030204" pitchFamily="34" charset="0"/>
              </a:rPr>
            </a:br>
            <a:r>
              <a:rPr lang="en-US" altLang="it-IT" sz="2000" b="1" dirty="0" smtClean="0">
                <a:solidFill>
                  <a:srgbClr val="FFFFFF"/>
                </a:solidFill>
                <a:latin typeface="Calibri" panose="020F0502020204030204" pitchFamily="34" charset="0"/>
                <a:cs typeface="Calibri" panose="020F0502020204030204" pitchFamily="34" charset="0"/>
              </a:rPr>
              <a:t>Cap</a:t>
            </a:r>
          </a:p>
        </p:txBody>
      </p:sp>
      <p:sp>
        <p:nvSpPr>
          <p:cNvPr id="36873" name="AutoShape 9"/>
          <p:cNvSpPr>
            <a:spLocks noChangeArrowheads="1"/>
          </p:cNvSpPr>
          <p:nvPr/>
        </p:nvSpPr>
        <p:spPr bwMode="blackWhite">
          <a:xfrm>
            <a:off x="5418138" y="1539875"/>
            <a:ext cx="3324225" cy="4016375"/>
          </a:xfrm>
          <a:prstGeom prst="roundRect">
            <a:avLst>
              <a:gd name="adj" fmla="val 7449"/>
            </a:avLst>
          </a:prstGeom>
          <a:gradFill rotWithShape="0">
            <a:gsLst>
              <a:gs pos="0">
                <a:srgbClr val="000099"/>
              </a:gs>
              <a:gs pos="100000">
                <a:srgbClr val="0033CC"/>
              </a:gs>
            </a:gsLst>
            <a:lin ang="5400000" scaled="1"/>
          </a:gra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it-IT" altLang="it-IT" smtClean="0">
              <a:solidFill>
                <a:srgbClr val="000000"/>
              </a:solidFill>
            </a:endParaRPr>
          </a:p>
        </p:txBody>
      </p:sp>
      <p:sp>
        <p:nvSpPr>
          <p:cNvPr id="36874" name="AutoShape 10"/>
          <p:cNvSpPr>
            <a:spLocks noChangeArrowheads="1"/>
          </p:cNvSpPr>
          <p:nvPr/>
        </p:nvSpPr>
        <p:spPr bwMode="blackWhite">
          <a:xfrm>
            <a:off x="1565275" y="2076450"/>
            <a:ext cx="3738563" cy="2701925"/>
          </a:xfrm>
          <a:prstGeom prst="roundRect">
            <a:avLst>
              <a:gd name="adj" fmla="val 7074"/>
            </a:avLst>
          </a:prstGeom>
          <a:gradFill rotWithShape="0">
            <a:gsLst>
              <a:gs pos="0">
                <a:srgbClr val="000099"/>
              </a:gs>
              <a:gs pos="100000">
                <a:srgbClr val="0033CC"/>
              </a:gs>
            </a:gsLst>
            <a:lin ang="5400000" scaled="1"/>
          </a:gra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it-IT" altLang="it-IT" smtClean="0">
              <a:solidFill>
                <a:srgbClr val="000000"/>
              </a:solidFill>
            </a:endParaRPr>
          </a:p>
        </p:txBody>
      </p:sp>
      <p:sp>
        <p:nvSpPr>
          <p:cNvPr id="36875" name="Freeform 11"/>
          <p:cNvSpPr>
            <a:spLocks/>
          </p:cNvSpPr>
          <p:nvPr/>
        </p:nvSpPr>
        <p:spPr bwMode="blackWhite">
          <a:xfrm>
            <a:off x="1373188" y="5080000"/>
            <a:ext cx="4322762" cy="479425"/>
          </a:xfrm>
          <a:custGeom>
            <a:avLst/>
            <a:gdLst>
              <a:gd name="T0" fmla="*/ 0 w 2399"/>
              <a:gd name="T1" fmla="*/ 479425 h 242"/>
              <a:gd name="T2" fmla="*/ 3836249 w 2399"/>
              <a:gd name="T3" fmla="*/ 473482 h 242"/>
              <a:gd name="T4" fmla="*/ 4322762 w 2399"/>
              <a:gd name="T5" fmla="*/ 9905 h 242"/>
              <a:gd name="T6" fmla="*/ 358578 w 2399"/>
              <a:gd name="T7" fmla="*/ 0 h 242"/>
              <a:gd name="T8" fmla="*/ 0 w 2399"/>
              <a:gd name="T9" fmla="*/ 479425 h 2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99" h="242">
                <a:moveTo>
                  <a:pt x="0" y="242"/>
                </a:moveTo>
                <a:lnTo>
                  <a:pt x="2129" y="239"/>
                </a:lnTo>
                <a:lnTo>
                  <a:pt x="2399" y="5"/>
                </a:lnTo>
                <a:lnTo>
                  <a:pt x="199" y="0"/>
                </a:lnTo>
                <a:lnTo>
                  <a:pt x="0" y="242"/>
                </a:lnTo>
                <a:close/>
              </a:path>
            </a:pathLst>
          </a:custGeom>
          <a:gradFill rotWithShape="0">
            <a:gsLst>
              <a:gs pos="0">
                <a:srgbClr val="0033CC"/>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it-IT" sz="2400" smtClean="0">
              <a:solidFill>
                <a:srgbClr val="000000"/>
              </a:solidFill>
            </a:endParaRPr>
          </a:p>
        </p:txBody>
      </p:sp>
      <p:sp>
        <p:nvSpPr>
          <p:cNvPr id="36876" name="Text Box 12"/>
          <p:cNvSpPr txBox="1">
            <a:spLocks noChangeArrowheads="1"/>
          </p:cNvSpPr>
          <p:nvPr/>
        </p:nvSpPr>
        <p:spPr bwMode="auto">
          <a:xfrm>
            <a:off x="3436938" y="2830513"/>
            <a:ext cx="1698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60000"/>
              </a:spcBef>
              <a:spcAft>
                <a:spcPct val="0"/>
              </a:spcAft>
            </a:pPr>
            <a:r>
              <a:rPr lang="en-US" altLang="it-IT" sz="2000" b="1" smtClean="0">
                <a:solidFill>
                  <a:srgbClr val="000000"/>
                </a:solidFill>
              </a:rPr>
              <a:t>*</a:t>
            </a:r>
            <a:r>
              <a:rPr lang="en-US" altLang="it-IT" sz="1800" smtClean="0">
                <a:solidFill>
                  <a:srgbClr val="000000"/>
                </a:solidFill>
              </a:rPr>
              <a:t>p&lt;0.05</a:t>
            </a:r>
          </a:p>
        </p:txBody>
      </p:sp>
      <p:sp>
        <p:nvSpPr>
          <p:cNvPr id="36877" name="Rectangle 13"/>
          <p:cNvSpPr>
            <a:spLocks noGrp="1" noChangeArrowheads="1"/>
          </p:cNvSpPr>
          <p:nvPr>
            <p:ph type="title"/>
          </p:nvPr>
        </p:nvSpPr>
        <p:spPr>
          <a:xfrm>
            <a:off x="501650" y="76200"/>
            <a:ext cx="8212138" cy="1268412"/>
          </a:xfrm>
          <a:solidFill>
            <a:schemeClr val="accent1">
              <a:lumMod val="20000"/>
              <a:lumOff val="80000"/>
            </a:schemeClr>
          </a:solidFill>
          <a:ln w="28575">
            <a:solidFill>
              <a:srgbClr val="C00000"/>
            </a:solidFill>
          </a:ln>
        </p:spPr>
        <p:txBody>
          <a:bodyPr lIns="0" tIns="0" rIns="0" bIns="0" anchor="t"/>
          <a:lstStyle/>
          <a:p>
            <a:pPr eaLnBrk="1" hangingPunct="1"/>
            <a:r>
              <a:rPr lang="en-US" altLang="it-IT" b="1" dirty="0" smtClean="0">
                <a:solidFill>
                  <a:srgbClr val="002060"/>
                </a:solidFill>
                <a:latin typeface="Calibri" panose="020F0502020204030204" pitchFamily="34" charset="0"/>
                <a:cs typeface="Calibri" panose="020F0502020204030204" pitchFamily="34" charset="0"/>
              </a:rPr>
              <a:t>Omega-3 e </a:t>
            </a:r>
            <a:r>
              <a:rPr lang="en-US" altLang="it-IT" b="1" dirty="0" err="1" smtClean="0">
                <a:solidFill>
                  <a:srgbClr val="002060"/>
                </a:solidFill>
                <a:latin typeface="Calibri" panose="020F0502020204030204" pitchFamily="34" charset="0"/>
                <a:cs typeface="Calibri" panose="020F0502020204030204" pitchFamily="34" charset="0"/>
              </a:rPr>
              <a:t>stabilità</a:t>
            </a:r>
            <a:r>
              <a:rPr lang="en-US" altLang="it-IT" b="1" dirty="0" smtClean="0">
                <a:solidFill>
                  <a:srgbClr val="002060"/>
                </a:solidFill>
                <a:latin typeface="Calibri" panose="020F0502020204030204" pitchFamily="34" charset="0"/>
                <a:cs typeface="Calibri" panose="020F0502020204030204" pitchFamily="34" charset="0"/>
              </a:rPr>
              <a:t> di </a:t>
            </a:r>
            <a:r>
              <a:rPr lang="en-US" altLang="it-IT" b="1" dirty="0" err="1" smtClean="0">
                <a:solidFill>
                  <a:srgbClr val="002060"/>
                </a:solidFill>
                <a:latin typeface="Calibri" panose="020F0502020204030204" pitchFamily="34" charset="0"/>
                <a:cs typeface="Calibri" panose="020F0502020204030204" pitchFamily="34" charset="0"/>
              </a:rPr>
              <a:t>placca</a:t>
            </a:r>
            <a:r>
              <a:rPr lang="en-US" altLang="it-IT" b="1" dirty="0" smtClean="0">
                <a:solidFill>
                  <a:srgbClr val="002060"/>
                </a:solidFill>
                <a:latin typeface="Calibri" panose="020F0502020204030204" pitchFamily="34" charset="0"/>
                <a:cs typeface="Calibri" panose="020F0502020204030204" pitchFamily="34" charset="0"/>
              </a:rPr>
              <a:t>: </a:t>
            </a:r>
            <a:r>
              <a:rPr lang="en-US" altLang="it-IT" b="1" dirty="0" err="1" smtClean="0">
                <a:solidFill>
                  <a:srgbClr val="002060"/>
                </a:solidFill>
                <a:latin typeface="Calibri" panose="020F0502020204030204" pitchFamily="34" charset="0"/>
                <a:cs typeface="Calibri" panose="020F0502020204030204" pitchFamily="34" charset="0"/>
              </a:rPr>
              <a:t>Caratteristiche</a:t>
            </a:r>
            <a:r>
              <a:rPr lang="en-US" altLang="it-IT" b="1" dirty="0" smtClean="0">
                <a:solidFill>
                  <a:srgbClr val="002060"/>
                </a:solidFill>
                <a:latin typeface="Calibri" panose="020F0502020204030204" pitchFamily="34" charset="0"/>
                <a:cs typeface="Calibri" panose="020F0502020204030204" pitchFamily="34" charset="0"/>
              </a:rPr>
              <a:t> </a:t>
            </a:r>
            <a:r>
              <a:rPr lang="en-US" altLang="it-IT" b="1" dirty="0" err="1" smtClean="0">
                <a:solidFill>
                  <a:srgbClr val="002060"/>
                </a:solidFill>
                <a:latin typeface="Calibri" panose="020F0502020204030204" pitchFamily="34" charset="0"/>
                <a:cs typeface="Calibri" panose="020F0502020204030204" pitchFamily="34" charset="0"/>
              </a:rPr>
              <a:t>della</a:t>
            </a:r>
            <a:r>
              <a:rPr lang="en-US" altLang="it-IT" b="1" dirty="0" smtClean="0">
                <a:solidFill>
                  <a:srgbClr val="002060"/>
                </a:solidFill>
                <a:latin typeface="Calibri" panose="020F0502020204030204" pitchFamily="34" charset="0"/>
                <a:cs typeface="Calibri" panose="020F0502020204030204" pitchFamily="34" charset="0"/>
              </a:rPr>
              <a:t> </a:t>
            </a:r>
            <a:r>
              <a:rPr lang="en-US" altLang="it-IT" b="1" dirty="0" err="1" smtClean="0">
                <a:solidFill>
                  <a:srgbClr val="002060"/>
                </a:solidFill>
                <a:latin typeface="Calibri" panose="020F0502020204030204" pitchFamily="34" charset="0"/>
                <a:cs typeface="Calibri" panose="020F0502020204030204" pitchFamily="34" charset="0"/>
              </a:rPr>
              <a:t>placca</a:t>
            </a:r>
            <a:r>
              <a:rPr lang="en-US" altLang="it-IT" b="1" i="1" dirty="0" smtClean="0">
                <a:solidFill>
                  <a:srgbClr val="002060"/>
                </a:solidFill>
                <a:latin typeface="Calibri" panose="020F0502020204030204" pitchFamily="34" charset="0"/>
                <a:cs typeface="Calibri" panose="020F0502020204030204" pitchFamily="34" charset="0"/>
              </a:rPr>
              <a:t> </a:t>
            </a:r>
          </a:p>
        </p:txBody>
      </p:sp>
      <p:sp>
        <p:nvSpPr>
          <p:cNvPr id="36878" name="Text Box 14"/>
          <p:cNvSpPr txBox="1">
            <a:spLocks noChangeArrowheads="1"/>
          </p:cNvSpPr>
          <p:nvPr/>
        </p:nvSpPr>
        <p:spPr bwMode="auto">
          <a:xfrm rot="-5400000">
            <a:off x="-173831" y="3647282"/>
            <a:ext cx="16097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60000"/>
              </a:spcBef>
              <a:spcAft>
                <a:spcPct val="0"/>
              </a:spcAft>
            </a:pPr>
            <a:r>
              <a:rPr lang="en-US" altLang="it-IT" sz="2200" smtClean="0">
                <a:solidFill>
                  <a:srgbClr val="FFFFFF"/>
                </a:solidFill>
              </a:rPr>
              <a:t>Percent</a:t>
            </a:r>
            <a:endParaRPr lang="en-US" altLang="it-IT" sz="2200" baseline="-25000" smtClean="0">
              <a:solidFill>
                <a:srgbClr val="FFFFFF"/>
              </a:solidFill>
            </a:endParaRPr>
          </a:p>
        </p:txBody>
      </p:sp>
      <p:sp>
        <p:nvSpPr>
          <p:cNvPr id="36879" name="Rectangle 15"/>
          <p:cNvSpPr>
            <a:spLocks noGrp="1" noChangeArrowheads="1"/>
          </p:cNvSpPr>
          <p:nvPr>
            <p:ph type="body" idx="1"/>
          </p:nvPr>
        </p:nvSpPr>
        <p:spPr>
          <a:xfrm>
            <a:off x="5557838" y="1628800"/>
            <a:ext cx="3155950" cy="3848075"/>
          </a:xfrm>
          <a:solidFill>
            <a:srgbClr val="00B0F0"/>
          </a:solidFill>
          <a:ln w="28575">
            <a:solidFill>
              <a:srgbClr val="C00000"/>
            </a:solidFill>
          </a:ln>
        </p:spPr>
        <p:txBody>
          <a:bodyPr lIns="0" tIns="0" rIns="0" bIns="0"/>
          <a:lstStyle/>
          <a:p>
            <a:pPr marL="228600" indent="-228600" eaLnBrk="1" hangingPunct="1">
              <a:spcBef>
                <a:spcPct val="75000"/>
              </a:spcBef>
              <a:buSzPct val="125000"/>
              <a:tabLst>
                <a:tab pos="747713" algn="l"/>
              </a:tabLst>
            </a:pPr>
            <a:r>
              <a:rPr lang="it-IT" altLang="it-IT" sz="2100" b="1" dirty="0">
                <a:solidFill>
                  <a:schemeClr val="bg1"/>
                </a:solidFill>
                <a:latin typeface="Calibri" panose="020F0502020204030204" pitchFamily="34" charset="0"/>
                <a:cs typeface="Calibri" panose="020F0502020204030204" pitchFamily="34" charset="0"/>
              </a:rPr>
              <a:t>Pazienti in attesa di TEA carotidea (n = 188) randomizzati per controllo, olio di pesce (omega-3) o olio di girasole (omega-6) per 40 giorni di </a:t>
            </a:r>
            <a:r>
              <a:rPr lang="it-IT" altLang="it-IT" sz="2100" b="1" dirty="0" err="1" smtClean="0">
                <a:solidFill>
                  <a:schemeClr val="bg1"/>
                </a:solidFill>
                <a:latin typeface="Calibri" panose="020F0502020204030204" pitchFamily="34" charset="0"/>
                <a:cs typeface="Calibri" panose="020F0502020204030204" pitchFamily="34" charset="0"/>
              </a:rPr>
              <a:t>pre</a:t>
            </a:r>
            <a:r>
              <a:rPr lang="it-IT" altLang="it-IT" sz="2100" b="1" dirty="0" smtClean="0">
                <a:solidFill>
                  <a:schemeClr val="bg1"/>
                </a:solidFill>
                <a:latin typeface="Calibri" panose="020F0502020204030204" pitchFamily="34" charset="0"/>
                <a:cs typeface="Calibri" panose="020F0502020204030204" pitchFamily="34" charset="0"/>
              </a:rPr>
              <a:t>-dose</a:t>
            </a:r>
            <a:endParaRPr lang="it-IT" altLang="it-IT" sz="2100" b="1" dirty="0">
              <a:solidFill>
                <a:schemeClr val="bg1"/>
              </a:solidFill>
              <a:latin typeface="Calibri" panose="020F0502020204030204" pitchFamily="34" charset="0"/>
              <a:cs typeface="Calibri" panose="020F0502020204030204" pitchFamily="34" charset="0"/>
            </a:endParaRPr>
          </a:p>
          <a:p>
            <a:pPr marL="228600" indent="-228600" eaLnBrk="1" hangingPunct="1">
              <a:spcBef>
                <a:spcPct val="75000"/>
              </a:spcBef>
              <a:buSzPct val="125000"/>
              <a:tabLst>
                <a:tab pos="747713" algn="l"/>
              </a:tabLst>
            </a:pPr>
            <a:r>
              <a:rPr lang="it-IT" altLang="it-IT" sz="2100" b="1" dirty="0">
                <a:solidFill>
                  <a:schemeClr val="bg1"/>
                </a:solidFill>
                <a:latin typeface="Calibri" panose="020F0502020204030204" pitchFamily="34" charset="0"/>
                <a:cs typeface="Calibri" panose="020F0502020204030204" pitchFamily="34" charset="0"/>
              </a:rPr>
              <a:t>Le placche nei pazienti omega-3 sembravano essere più </a:t>
            </a:r>
            <a:r>
              <a:rPr lang="it-IT" altLang="it-IT" sz="2100" b="1" dirty="0" smtClean="0">
                <a:solidFill>
                  <a:schemeClr val="bg1"/>
                </a:solidFill>
                <a:latin typeface="Calibri" panose="020F0502020204030204" pitchFamily="34" charset="0"/>
                <a:cs typeface="Calibri" panose="020F0502020204030204" pitchFamily="34" charset="0"/>
              </a:rPr>
              <a:t>stabili</a:t>
            </a:r>
            <a:endParaRPr lang="en-US" altLang="it-IT" sz="2100" b="1" dirty="0" smtClean="0">
              <a:solidFill>
                <a:schemeClr val="bg1"/>
              </a:solidFill>
              <a:latin typeface="Calibri" panose="020F0502020204030204" pitchFamily="34" charset="0"/>
              <a:cs typeface="Calibri" panose="020F0502020204030204" pitchFamily="34" charset="0"/>
            </a:endParaRPr>
          </a:p>
        </p:txBody>
      </p:sp>
      <p:sp>
        <p:nvSpPr>
          <p:cNvPr id="36880" name="Text Box 16"/>
          <p:cNvSpPr txBox="1">
            <a:spLocks noChangeArrowheads="1"/>
          </p:cNvSpPr>
          <p:nvPr/>
        </p:nvSpPr>
        <p:spPr bwMode="auto">
          <a:xfrm>
            <a:off x="755650" y="1514475"/>
            <a:ext cx="1177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30000"/>
              </a:spcBef>
              <a:spcAft>
                <a:spcPct val="0"/>
              </a:spcAft>
            </a:pPr>
            <a:r>
              <a:rPr lang="en-US" altLang="it-IT" sz="2000" smtClean="0">
                <a:solidFill>
                  <a:srgbClr val="FFFFFF"/>
                </a:solidFill>
              </a:rPr>
              <a:t>Control</a:t>
            </a:r>
          </a:p>
        </p:txBody>
      </p:sp>
      <p:sp>
        <p:nvSpPr>
          <p:cNvPr id="36881" name="Rectangle 17"/>
          <p:cNvSpPr>
            <a:spLocks noChangeArrowheads="1"/>
          </p:cNvSpPr>
          <p:nvPr/>
        </p:nvSpPr>
        <p:spPr bwMode="auto">
          <a:xfrm>
            <a:off x="500063" y="1630363"/>
            <a:ext cx="292100" cy="182562"/>
          </a:xfrm>
          <a:prstGeom prst="rect">
            <a:avLst/>
          </a:prstGeom>
          <a:solidFill>
            <a:srgbClr val="00FF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it-IT" altLang="it-IT" smtClean="0">
              <a:solidFill>
                <a:srgbClr val="000000"/>
              </a:solidFill>
            </a:endParaRPr>
          </a:p>
        </p:txBody>
      </p:sp>
      <p:sp>
        <p:nvSpPr>
          <p:cNvPr id="36882" name="Text Box 18"/>
          <p:cNvSpPr txBox="1">
            <a:spLocks noChangeArrowheads="1"/>
          </p:cNvSpPr>
          <p:nvPr/>
        </p:nvSpPr>
        <p:spPr bwMode="auto">
          <a:xfrm>
            <a:off x="2260600" y="1514475"/>
            <a:ext cx="1482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30000"/>
              </a:spcBef>
              <a:spcAft>
                <a:spcPct val="0"/>
              </a:spcAft>
            </a:pPr>
            <a:r>
              <a:rPr lang="en-US" altLang="it-IT" sz="2000" smtClean="0">
                <a:solidFill>
                  <a:srgbClr val="FFFFFF"/>
                </a:solidFill>
              </a:rPr>
              <a:t>Omega-3</a:t>
            </a:r>
          </a:p>
        </p:txBody>
      </p:sp>
      <p:sp>
        <p:nvSpPr>
          <p:cNvPr id="36883" name="Rectangle 19"/>
          <p:cNvSpPr>
            <a:spLocks noChangeArrowheads="1"/>
          </p:cNvSpPr>
          <p:nvPr/>
        </p:nvSpPr>
        <p:spPr bwMode="auto">
          <a:xfrm>
            <a:off x="2005013" y="1630363"/>
            <a:ext cx="292100" cy="182562"/>
          </a:xfrm>
          <a:prstGeom prst="rect">
            <a:avLst/>
          </a:prstGeom>
          <a:solidFill>
            <a:srgbClr val="FF66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it-IT" altLang="it-IT" smtClean="0">
              <a:solidFill>
                <a:srgbClr val="000000"/>
              </a:solidFill>
            </a:endParaRPr>
          </a:p>
        </p:txBody>
      </p:sp>
      <p:sp>
        <p:nvSpPr>
          <p:cNvPr id="36884" name="Text Box 20"/>
          <p:cNvSpPr txBox="1">
            <a:spLocks noChangeArrowheads="1"/>
          </p:cNvSpPr>
          <p:nvPr/>
        </p:nvSpPr>
        <p:spPr bwMode="auto">
          <a:xfrm>
            <a:off x="3975100" y="1514475"/>
            <a:ext cx="1482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30000"/>
              </a:spcBef>
              <a:spcAft>
                <a:spcPct val="0"/>
              </a:spcAft>
            </a:pPr>
            <a:r>
              <a:rPr lang="en-US" altLang="it-IT" sz="2000" smtClean="0">
                <a:solidFill>
                  <a:srgbClr val="FFFFFF"/>
                </a:solidFill>
              </a:rPr>
              <a:t>Omega-6</a:t>
            </a:r>
          </a:p>
        </p:txBody>
      </p:sp>
      <p:sp>
        <p:nvSpPr>
          <p:cNvPr id="36885" name="Rectangle 21"/>
          <p:cNvSpPr>
            <a:spLocks noChangeArrowheads="1"/>
          </p:cNvSpPr>
          <p:nvPr/>
        </p:nvSpPr>
        <p:spPr bwMode="auto">
          <a:xfrm>
            <a:off x="3719513" y="1630363"/>
            <a:ext cx="292100" cy="182562"/>
          </a:xfrm>
          <a:prstGeom prst="rect">
            <a:avLst/>
          </a:prstGeom>
          <a:solidFill>
            <a:srgbClr val="FFFF00"/>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it-IT" altLang="it-IT" smtClean="0">
              <a:solidFill>
                <a:srgbClr val="000000"/>
              </a:solidFill>
            </a:endParaRPr>
          </a:p>
        </p:txBody>
      </p:sp>
      <p:grpSp>
        <p:nvGrpSpPr>
          <p:cNvPr id="36886" name="Group 22"/>
          <p:cNvGrpSpPr>
            <a:grpSpLocks/>
          </p:cNvGrpSpPr>
          <p:nvPr/>
        </p:nvGrpSpPr>
        <p:grpSpPr bwMode="auto">
          <a:xfrm>
            <a:off x="1527175" y="2149475"/>
            <a:ext cx="741363" cy="403225"/>
            <a:chOff x="962" y="1354"/>
            <a:chExt cx="467" cy="254"/>
          </a:xfrm>
        </p:grpSpPr>
        <p:sp>
          <p:nvSpPr>
            <p:cNvPr id="36899" name="Freeform 23"/>
            <p:cNvSpPr>
              <a:spLocks/>
            </p:cNvSpPr>
            <p:nvPr/>
          </p:nvSpPr>
          <p:spPr bwMode="auto">
            <a:xfrm>
              <a:off x="1041" y="1536"/>
              <a:ext cx="132" cy="72"/>
            </a:xfrm>
            <a:custGeom>
              <a:avLst/>
              <a:gdLst>
                <a:gd name="T0" fmla="*/ 0 w 1428"/>
                <a:gd name="T1" fmla="*/ 67 h 168"/>
                <a:gd name="T2" fmla="*/ 0 w 1428"/>
                <a:gd name="T3" fmla="*/ 0 h 168"/>
                <a:gd name="T4" fmla="*/ 132 w 1428"/>
                <a:gd name="T5" fmla="*/ 0 h 168"/>
                <a:gd name="T6" fmla="*/ 132 w 1428"/>
                <a:gd name="T7" fmla="*/ 72 h 1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8" h="168">
                  <a:moveTo>
                    <a:pt x="0" y="156"/>
                  </a:moveTo>
                  <a:lnTo>
                    <a:pt x="0" y="0"/>
                  </a:lnTo>
                  <a:lnTo>
                    <a:pt x="1428" y="0"/>
                  </a:lnTo>
                  <a:lnTo>
                    <a:pt x="1428" y="168"/>
                  </a:lnTo>
                </a:path>
              </a:pathLst>
            </a:custGeom>
            <a:noFill/>
            <a:ln w="9525">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it-IT" sz="2400" smtClean="0">
                <a:solidFill>
                  <a:srgbClr val="000000"/>
                </a:solidFill>
              </a:endParaRPr>
            </a:p>
          </p:txBody>
        </p:sp>
        <p:sp>
          <p:nvSpPr>
            <p:cNvPr id="36900" name="Freeform 24"/>
            <p:cNvSpPr>
              <a:spLocks/>
            </p:cNvSpPr>
            <p:nvPr/>
          </p:nvSpPr>
          <p:spPr bwMode="auto">
            <a:xfrm>
              <a:off x="1209" y="1536"/>
              <a:ext cx="132" cy="72"/>
            </a:xfrm>
            <a:custGeom>
              <a:avLst/>
              <a:gdLst>
                <a:gd name="T0" fmla="*/ 0 w 1428"/>
                <a:gd name="T1" fmla="*/ 67 h 168"/>
                <a:gd name="T2" fmla="*/ 0 w 1428"/>
                <a:gd name="T3" fmla="*/ 0 h 168"/>
                <a:gd name="T4" fmla="*/ 132 w 1428"/>
                <a:gd name="T5" fmla="*/ 0 h 168"/>
                <a:gd name="T6" fmla="*/ 132 w 1428"/>
                <a:gd name="T7" fmla="*/ 72 h 1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8" h="168">
                  <a:moveTo>
                    <a:pt x="0" y="156"/>
                  </a:moveTo>
                  <a:lnTo>
                    <a:pt x="0" y="0"/>
                  </a:lnTo>
                  <a:lnTo>
                    <a:pt x="1428" y="0"/>
                  </a:lnTo>
                  <a:lnTo>
                    <a:pt x="1428" y="168"/>
                  </a:lnTo>
                </a:path>
              </a:pathLst>
            </a:custGeom>
            <a:noFill/>
            <a:ln w="9525">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it-IT" sz="2400" smtClean="0">
                <a:solidFill>
                  <a:srgbClr val="000000"/>
                </a:solidFill>
              </a:endParaRPr>
            </a:p>
          </p:txBody>
        </p:sp>
        <p:sp>
          <p:nvSpPr>
            <p:cNvPr id="36901" name="Text Box 25"/>
            <p:cNvSpPr txBox="1">
              <a:spLocks noChangeArrowheads="1"/>
            </p:cNvSpPr>
            <p:nvPr/>
          </p:nvSpPr>
          <p:spPr bwMode="auto">
            <a:xfrm>
              <a:off x="962" y="1354"/>
              <a:ext cx="2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60000"/>
                </a:spcBef>
                <a:spcAft>
                  <a:spcPct val="0"/>
                </a:spcAft>
              </a:pPr>
              <a:r>
                <a:rPr lang="en-US" altLang="it-IT" sz="2000" b="1" smtClean="0">
                  <a:solidFill>
                    <a:srgbClr val="000000"/>
                  </a:solidFill>
                </a:rPr>
                <a:t>*</a:t>
              </a:r>
            </a:p>
          </p:txBody>
        </p:sp>
        <p:sp>
          <p:nvSpPr>
            <p:cNvPr id="36902" name="Text Box 26"/>
            <p:cNvSpPr txBox="1">
              <a:spLocks noChangeArrowheads="1"/>
            </p:cNvSpPr>
            <p:nvPr/>
          </p:nvSpPr>
          <p:spPr bwMode="auto">
            <a:xfrm>
              <a:off x="1133" y="1354"/>
              <a:ext cx="2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60000"/>
                </a:spcBef>
                <a:spcAft>
                  <a:spcPct val="0"/>
                </a:spcAft>
              </a:pPr>
              <a:r>
                <a:rPr lang="en-US" altLang="it-IT" sz="2000" b="1" smtClean="0">
                  <a:solidFill>
                    <a:srgbClr val="000000"/>
                  </a:solidFill>
                </a:rPr>
                <a:t>*</a:t>
              </a:r>
            </a:p>
          </p:txBody>
        </p:sp>
      </p:grpSp>
      <p:grpSp>
        <p:nvGrpSpPr>
          <p:cNvPr id="36887" name="Group 27"/>
          <p:cNvGrpSpPr>
            <a:grpSpLocks/>
          </p:cNvGrpSpPr>
          <p:nvPr/>
        </p:nvGrpSpPr>
        <p:grpSpPr bwMode="auto">
          <a:xfrm>
            <a:off x="2470150" y="3725863"/>
            <a:ext cx="741363" cy="403225"/>
            <a:chOff x="962" y="1354"/>
            <a:chExt cx="467" cy="254"/>
          </a:xfrm>
        </p:grpSpPr>
        <p:sp>
          <p:nvSpPr>
            <p:cNvPr id="36895" name="Freeform 28"/>
            <p:cNvSpPr>
              <a:spLocks/>
            </p:cNvSpPr>
            <p:nvPr/>
          </p:nvSpPr>
          <p:spPr bwMode="auto">
            <a:xfrm>
              <a:off x="1041" y="1536"/>
              <a:ext cx="132" cy="72"/>
            </a:xfrm>
            <a:custGeom>
              <a:avLst/>
              <a:gdLst>
                <a:gd name="T0" fmla="*/ 0 w 1428"/>
                <a:gd name="T1" fmla="*/ 67 h 168"/>
                <a:gd name="T2" fmla="*/ 0 w 1428"/>
                <a:gd name="T3" fmla="*/ 0 h 168"/>
                <a:gd name="T4" fmla="*/ 132 w 1428"/>
                <a:gd name="T5" fmla="*/ 0 h 168"/>
                <a:gd name="T6" fmla="*/ 132 w 1428"/>
                <a:gd name="T7" fmla="*/ 72 h 1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8" h="168">
                  <a:moveTo>
                    <a:pt x="0" y="156"/>
                  </a:moveTo>
                  <a:lnTo>
                    <a:pt x="0" y="0"/>
                  </a:lnTo>
                  <a:lnTo>
                    <a:pt x="1428" y="0"/>
                  </a:lnTo>
                  <a:lnTo>
                    <a:pt x="1428" y="168"/>
                  </a:lnTo>
                </a:path>
              </a:pathLst>
            </a:custGeom>
            <a:noFill/>
            <a:ln w="9525">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it-IT" sz="2400" smtClean="0">
                <a:solidFill>
                  <a:srgbClr val="000000"/>
                </a:solidFill>
              </a:endParaRPr>
            </a:p>
          </p:txBody>
        </p:sp>
        <p:sp>
          <p:nvSpPr>
            <p:cNvPr id="36896" name="Freeform 29"/>
            <p:cNvSpPr>
              <a:spLocks/>
            </p:cNvSpPr>
            <p:nvPr/>
          </p:nvSpPr>
          <p:spPr bwMode="auto">
            <a:xfrm>
              <a:off x="1209" y="1536"/>
              <a:ext cx="132" cy="72"/>
            </a:xfrm>
            <a:custGeom>
              <a:avLst/>
              <a:gdLst>
                <a:gd name="T0" fmla="*/ 0 w 1428"/>
                <a:gd name="T1" fmla="*/ 67 h 168"/>
                <a:gd name="T2" fmla="*/ 0 w 1428"/>
                <a:gd name="T3" fmla="*/ 0 h 168"/>
                <a:gd name="T4" fmla="*/ 132 w 1428"/>
                <a:gd name="T5" fmla="*/ 0 h 168"/>
                <a:gd name="T6" fmla="*/ 132 w 1428"/>
                <a:gd name="T7" fmla="*/ 72 h 1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8" h="168">
                  <a:moveTo>
                    <a:pt x="0" y="156"/>
                  </a:moveTo>
                  <a:lnTo>
                    <a:pt x="0" y="0"/>
                  </a:lnTo>
                  <a:lnTo>
                    <a:pt x="1428" y="0"/>
                  </a:lnTo>
                  <a:lnTo>
                    <a:pt x="1428" y="168"/>
                  </a:lnTo>
                </a:path>
              </a:pathLst>
            </a:custGeom>
            <a:noFill/>
            <a:ln w="9525">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it-IT" sz="2400" smtClean="0">
                <a:solidFill>
                  <a:srgbClr val="000000"/>
                </a:solidFill>
              </a:endParaRPr>
            </a:p>
          </p:txBody>
        </p:sp>
        <p:sp>
          <p:nvSpPr>
            <p:cNvPr id="36897" name="Text Box 30"/>
            <p:cNvSpPr txBox="1">
              <a:spLocks noChangeArrowheads="1"/>
            </p:cNvSpPr>
            <p:nvPr/>
          </p:nvSpPr>
          <p:spPr bwMode="auto">
            <a:xfrm>
              <a:off x="962" y="1354"/>
              <a:ext cx="2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60000"/>
                </a:spcBef>
                <a:spcAft>
                  <a:spcPct val="0"/>
                </a:spcAft>
              </a:pPr>
              <a:r>
                <a:rPr lang="en-US" altLang="it-IT" sz="2000" b="1" smtClean="0">
                  <a:solidFill>
                    <a:srgbClr val="000000"/>
                  </a:solidFill>
                </a:rPr>
                <a:t>*</a:t>
              </a:r>
            </a:p>
          </p:txBody>
        </p:sp>
        <p:sp>
          <p:nvSpPr>
            <p:cNvPr id="36898" name="Text Box 31"/>
            <p:cNvSpPr txBox="1">
              <a:spLocks noChangeArrowheads="1"/>
            </p:cNvSpPr>
            <p:nvPr/>
          </p:nvSpPr>
          <p:spPr bwMode="auto">
            <a:xfrm>
              <a:off x="1133" y="1354"/>
              <a:ext cx="2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60000"/>
                </a:spcBef>
                <a:spcAft>
                  <a:spcPct val="0"/>
                </a:spcAft>
              </a:pPr>
              <a:r>
                <a:rPr lang="en-US" altLang="it-IT" sz="2000" b="1" smtClean="0">
                  <a:solidFill>
                    <a:srgbClr val="000000"/>
                  </a:solidFill>
                </a:rPr>
                <a:t>*</a:t>
              </a:r>
            </a:p>
          </p:txBody>
        </p:sp>
      </p:grpSp>
      <p:grpSp>
        <p:nvGrpSpPr>
          <p:cNvPr id="36888" name="Group 32"/>
          <p:cNvGrpSpPr>
            <a:grpSpLocks/>
          </p:cNvGrpSpPr>
          <p:nvPr/>
        </p:nvGrpSpPr>
        <p:grpSpPr bwMode="auto">
          <a:xfrm>
            <a:off x="4389438" y="3835400"/>
            <a:ext cx="741362" cy="403225"/>
            <a:chOff x="962" y="1354"/>
            <a:chExt cx="467" cy="254"/>
          </a:xfrm>
        </p:grpSpPr>
        <p:sp>
          <p:nvSpPr>
            <p:cNvPr id="36891" name="Freeform 33"/>
            <p:cNvSpPr>
              <a:spLocks/>
            </p:cNvSpPr>
            <p:nvPr/>
          </p:nvSpPr>
          <p:spPr bwMode="auto">
            <a:xfrm>
              <a:off x="1041" y="1536"/>
              <a:ext cx="132" cy="72"/>
            </a:xfrm>
            <a:custGeom>
              <a:avLst/>
              <a:gdLst>
                <a:gd name="T0" fmla="*/ 0 w 1428"/>
                <a:gd name="T1" fmla="*/ 67 h 168"/>
                <a:gd name="T2" fmla="*/ 0 w 1428"/>
                <a:gd name="T3" fmla="*/ 0 h 168"/>
                <a:gd name="T4" fmla="*/ 132 w 1428"/>
                <a:gd name="T5" fmla="*/ 0 h 168"/>
                <a:gd name="T6" fmla="*/ 132 w 1428"/>
                <a:gd name="T7" fmla="*/ 72 h 1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8" h="168">
                  <a:moveTo>
                    <a:pt x="0" y="156"/>
                  </a:moveTo>
                  <a:lnTo>
                    <a:pt x="0" y="0"/>
                  </a:lnTo>
                  <a:lnTo>
                    <a:pt x="1428" y="0"/>
                  </a:lnTo>
                  <a:lnTo>
                    <a:pt x="1428" y="168"/>
                  </a:lnTo>
                </a:path>
              </a:pathLst>
            </a:custGeom>
            <a:noFill/>
            <a:ln w="9525">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it-IT" sz="2400" smtClean="0">
                <a:solidFill>
                  <a:srgbClr val="000000"/>
                </a:solidFill>
              </a:endParaRPr>
            </a:p>
          </p:txBody>
        </p:sp>
        <p:sp>
          <p:nvSpPr>
            <p:cNvPr id="36892" name="Freeform 34"/>
            <p:cNvSpPr>
              <a:spLocks/>
            </p:cNvSpPr>
            <p:nvPr/>
          </p:nvSpPr>
          <p:spPr bwMode="auto">
            <a:xfrm>
              <a:off x="1209" y="1536"/>
              <a:ext cx="132" cy="72"/>
            </a:xfrm>
            <a:custGeom>
              <a:avLst/>
              <a:gdLst>
                <a:gd name="T0" fmla="*/ 0 w 1428"/>
                <a:gd name="T1" fmla="*/ 67 h 168"/>
                <a:gd name="T2" fmla="*/ 0 w 1428"/>
                <a:gd name="T3" fmla="*/ 0 h 168"/>
                <a:gd name="T4" fmla="*/ 132 w 1428"/>
                <a:gd name="T5" fmla="*/ 0 h 168"/>
                <a:gd name="T6" fmla="*/ 132 w 1428"/>
                <a:gd name="T7" fmla="*/ 72 h 1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8" h="168">
                  <a:moveTo>
                    <a:pt x="0" y="156"/>
                  </a:moveTo>
                  <a:lnTo>
                    <a:pt x="0" y="0"/>
                  </a:lnTo>
                  <a:lnTo>
                    <a:pt x="1428" y="0"/>
                  </a:lnTo>
                  <a:lnTo>
                    <a:pt x="1428" y="168"/>
                  </a:lnTo>
                </a:path>
              </a:pathLst>
            </a:custGeom>
            <a:noFill/>
            <a:ln w="9525">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it-IT" sz="2400" smtClean="0">
                <a:solidFill>
                  <a:srgbClr val="000000"/>
                </a:solidFill>
              </a:endParaRPr>
            </a:p>
          </p:txBody>
        </p:sp>
        <p:sp>
          <p:nvSpPr>
            <p:cNvPr id="36893" name="Text Box 35"/>
            <p:cNvSpPr txBox="1">
              <a:spLocks noChangeArrowheads="1"/>
            </p:cNvSpPr>
            <p:nvPr/>
          </p:nvSpPr>
          <p:spPr bwMode="auto">
            <a:xfrm>
              <a:off x="962" y="1354"/>
              <a:ext cx="2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60000"/>
                </a:spcBef>
                <a:spcAft>
                  <a:spcPct val="0"/>
                </a:spcAft>
              </a:pPr>
              <a:r>
                <a:rPr lang="en-US" altLang="it-IT" sz="2000" b="1" smtClean="0">
                  <a:solidFill>
                    <a:srgbClr val="000000"/>
                  </a:solidFill>
                </a:rPr>
                <a:t>*</a:t>
              </a:r>
            </a:p>
          </p:txBody>
        </p:sp>
        <p:sp>
          <p:nvSpPr>
            <p:cNvPr id="36894" name="Text Box 36"/>
            <p:cNvSpPr txBox="1">
              <a:spLocks noChangeArrowheads="1"/>
            </p:cNvSpPr>
            <p:nvPr/>
          </p:nvSpPr>
          <p:spPr bwMode="auto">
            <a:xfrm>
              <a:off x="1133" y="1354"/>
              <a:ext cx="2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60000"/>
                </a:spcBef>
                <a:spcAft>
                  <a:spcPct val="0"/>
                </a:spcAft>
              </a:pPr>
              <a:r>
                <a:rPr lang="en-US" altLang="it-IT" sz="2000" b="1" smtClean="0">
                  <a:solidFill>
                    <a:srgbClr val="000000"/>
                  </a:solidFill>
                </a:rPr>
                <a:t>*</a:t>
              </a:r>
            </a:p>
          </p:txBody>
        </p:sp>
      </p:grpSp>
      <p:sp>
        <p:nvSpPr>
          <p:cNvPr id="36889" name="Text Box 37"/>
          <p:cNvSpPr txBox="1">
            <a:spLocks noChangeArrowheads="1"/>
          </p:cNvSpPr>
          <p:nvPr/>
        </p:nvSpPr>
        <p:spPr bwMode="auto">
          <a:xfrm>
            <a:off x="3852863" y="6324600"/>
            <a:ext cx="5291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fontAlgn="base">
              <a:spcBef>
                <a:spcPct val="50000"/>
              </a:spcBef>
              <a:spcAft>
                <a:spcPct val="0"/>
              </a:spcAft>
            </a:pPr>
            <a:r>
              <a:rPr lang="en-US" altLang="it-IT" sz="1600" smtClean="0">
                <a:solidFill>
                  <a:srgbClr val="FFFFFF"/>
                </a:solidFill>
              </a:rPr>
              <a:t>Theis F et al. </a:t>
            </a:r>
            <a:r>
              <a:rPr lang="en-US" altLang="it-IT" sz="1600" i="1" smtClean="0">
                <a:solidFill>
                  <a:srgbClr val="FFFFFF"/>
                </a:solidFill>
              </a:rPr>
              <a:t>Lancet</a:t>
            </a:r>
            <a:r>
              <a:rPr lang="en-US" altLang="it-IT" sz="1600" smtClean="0">
                <a:solidFill>
                  <a:srgbClr val="FFFFFF"/>
                </a:solidFill>
              </a:rPr>
              <a:t> 2003;361:477-485.</a:t>
            </a:r>
          </a:p>
        </p:txBody>
      </p:sp>
      <p:graphicFrame>
        <p:nvGraphicFramePr>
          <p:cNvPr id="36890" name="Object 38">
            <a:hlinkClick r:id="" action="ppaction://ole?verb=0"/>
          </p:cNvPr>
          <p:cNvGraphicFramePr>
            <a:graphicFrameLocks/>
          </p:cNvGraphicFramePr>
          <p:nvPr/>
        </p:nvGraphicFramePr>
        <p:xfrm>
          <a:off x="865188" y="2008188"/>
          <a:ext cx="4457700" cy="3771900"/>
        </p:xfrm>
        <a:graphic>
          <a:graphicData uri="http://schemas.openxmlformats.org/presentationml/2006/ole">
            <mc:AlternateContent xmlns:mc="http://schemas.openxmlformats.org/markup-compatibility/2006">
              <mc:Choice xmlns:v="urn:schemas-microsoft-com:vml" Requires="v">
                <p:oleObj spid="_x0000_s5150" name="Grafico" r:id="rId4" imgW="4724592" imgH="4000415" progId="MSGraph.Chart.8">
                  <p:embed followColorScheme="full"/>
                </p:oleObj>
              </mc:Choice>
              <mc:Fallback>
                <p:oleObj name="Grafico" r:id="rId4" imgW="4724592" imgH="4000415" progId="MSGraph.Chart.8">
                  <p:embed followColorScheme="full"/>
                  <p:pic>
                    <p:nvPicPr>
                      <p:cNvPr id="0" name=""/>
                      <p:cNvPicPr>
                        <a:picLocks noChangeArrowheads="1"/>
                      </p:cNvPicPr>
                      <p:nvPr/>
                    </p:nvPicPr>
                    <p:blipFill>
                      <a:blip r:embed="rId5"/>
                      <a:srcRect/>
                      <a:stretch>
                        <a:fillRect/>
                      </a:stretch>
                    </p:blipFill>
                    <p:spPr bwMode="auto">
                      <a:xfrm>
                        <a:off x="865188" y="2008188"/>
                        <a:ext cx="44577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705457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ChangeArrowheads="1"/>
          </p:cNvSpPr>
          <p:nvPr/>
        </p:nvSpPr>
        <p:spPr bwMode="blackWhite">
          <a:xfrm>
            <a:off x="1589088" y="5445224"/>
            <a:ext cx="1019175" cy="625477"/>
          </a:xfrm>
          <a:prstGeom prst="roundRect">
            <a:avLst>
              <a:gd name="adj" fmla="val 15537"/>
            </a:avLst>
          </a:prstGeom>
          <a:solidFill>
            <a:srgbClr val="00B0F0"/>
          </a:solidFill>
          <a:ln>
            <a:noFill/>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it-IT" altLang="it-IT" smtClean="0">
              <a:solidFill>
                <a:srgbClr val="000000"/>
              </a:solidFill>
            </a:endParaRPr>
          </a:p>
        </p:txBody>
      </p:sp>
      <p:sp>
        <p:nvSpPr>
          <p:cNvPr id="38915" name="AutoShape 3"/>
          <p:cNvSpPr>
            <a:spLocks noChangeArrowheads="1"/>
          </p:cNvSpPr>
          <p:nvPr/>
        </p:nvSpPr>
        <p:spPr bwMode="blackWhite">
          <a:xfrm>
            <a:off x="2808288" y="5445126"/>
            <a:ext cx="1019175" cy="625476"/>
          </a:xfrm>
          <a:prstGeom prst="roundRect">
            <a:avLst>
              <a:gd name="adj" fmla="val 15537"/>
            </a:avLst>
          </a:prstGeom>
          <a:solidFill>
            <a:srgbClr val="00B0F0"/>
          </a:solidFill>
          <a:ln>
            <a:noFill/>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it-IT" altLang="it-IT" smtClean="0">
              <a:solidFill>
                <a:srgbClr val="000000"/>
              </a:solidFill>
            </a:endParaRPr>
          </a:p>
        </p:txBody>
      </p:sp>
      <p:sp>
        <p:nvSpPr>
          <p:cNvPr id="38916" name="AutoShape 4"/>
          <p:cNvSpPr>
            <a:spLocks noChangeArrowheads="1"/>
          </p:cNvSpPr>
          <p:nvPr/>
        </p:nvSpPr>
        <p:spPr bwMode="blackWhite">
          <a:xfrm>
            <a:off x="4046538" y="5445126"/>
            <a:ext cx="1019175" cy="620938"/>
          </a:xfrm>
          <a:prstGeom prst="roundRect">
            <a:avLst>
              <a:gd name="adj" fmla="val 15537"/>
            </a:avLst>
          </a:prstGeom>
          <a:solidFill>
            <a:srgbClr val="00B0F0"/>
          </a:solidFill>
          <a:ln>
            <a:noFill/>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it-IT" altLang="it-IT" smtClean="0">
              <a:solidFill>
                <a:srgbClr val="000000"/>
              </a:solidFill>
            </a:endParaRPr>
          </a:p>
        </p:txBody>
      </p:sp>
      <p:sp>
        <p:nvSpPr>
          <p:cNvPr id="38917" name="AutoShape 5"/>
          <p:cNvSpPr>
            <a:spLocks noChangeArrowheads="1"/>
          </p:cNvSpPr>
          <p:nvPr/>
        </p:nvSpPr>
        <p:spPr bwMode="blackWhite">
          <a:xfrm>
            <a:off x="5418138" y="1539875"/>
            <a:ext cx="3324225" cy="4016375"/>
          </a:xfrm>
          <a:prstGeom prst="roundRect">
            <a:avLst>
              <a:gd name="adj" fmla="val 7449"/>
            </a:avLst>
          </a:prstGeom>
          <a:gradFill rotWithShape="0">
            <a:gsLst>
              <a:gs pos="0">
                <a:srgbClr val="000099"/>
              </a:gs>
              <a:gs pos="100000">
                <a:srgbClr val="0033CC"/>
              </a:gs>
            </a:gsLst>
            <a:lin ang="5400000" scaled="1"/>
          </a:gra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it-IT" altLang="it-IT" smtClean="0">
              <a:solidFill>
                <a:srgbClr val="000000"/>
              </a:solidFill>
            </a:endParaRPr>
          </a:p>
        </p:txBody>
      </p:sp>
      <p:sp>
        <p:nvSpPr>
          <p:cNvPr id="38918" name="AutoShape 6"/>
          <p:cNvSpPr>
            <a:spLocks noChangeArrowheads="1"/>
          </p:cNvSpPr>
          <p:nvPr/>
        </p:nvSpPr>
        <p:spPr bwMode="blackWhite">
          <a:xfrm>
            <a:off x="1565275" y="2076450"/>
            <a:ext cx="3738563" cy="2701925"/>
          </a:xfrm>
          <a:prstGeom prst="roundRect">
            <a:avLst>
              <a:gd name="adj" fmla="val 7074"/>
            </a:avLst>
          </a:prstGeom>
          <a:gradFill rotWithShape="0">
            <a:gsLst>
              <a:gs pos="0">
                <a:srgbClr val="000099"/>
              </a:gs>
              <a:gs pos="100000">
                <a:srgbClr val="0033CC"/>
              </a:gs>
            </a:gsLst>
            <a:lin ang="5400000" scaled="1"/>
          </a:gra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it-IT" altLang="it-IT" smtClean="0">
              <a:solidFill>
                <a:srgbClr val="000000"/>
              </a:solidFill>
            </a:endParaRPr>
          </a:p>
        </p:txBody>
      </p:sp>
      <p:sp>
        <p:nvSpPr>
          <p:cNvPr id="38919" name="Freeform 7"/>
          <p:cNvSpPr>
            <a:spLocks/>
          </p:cNvSpPr>
          <p:nvPr/>
        </p:nvSpPr>
        <p:spPr bwMode="blackWhite">
          <a:xfrm>
            <a:off x="1373188" y="5022850"/>
            <a:ext cx="4322762" cy="479425"/>
          </a:xfrm>
          <a:custGeom>
            <a:avLst/>
            <a:gdLst>
              <a:gd name="T0" fmla="*/ 0 w 2399"/>
              <a:gd name="T1" fmla="*/ 479425 h 242"/>
              <a:gd name="T2" fmla="*/ 3836249 w 2399"/>
              <a:gd name="T3" fmla="*/ 473482 h 242"/>
              <a:gd name="T4" fmla="*/ 4322762 w 2399"/>
              <a:gd name="T5" fmla="*/ 9905 h 242"/>
              <a:gd name="T6" fmla="*/ 358578 w 2399"/>
              <a:gd name="T7" fmla="*/ 0 h 242"/>
              <a:gd name="T8" fmla="*/ 0 w 2399"/>
              <a:gd name="T9" fmla="*/ 479425 h 2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99" h="242">
                <a:moveTo>
                  <a:pt x="0" y="242"/>
                </a:moveTo>
                <a:lnTo>
                  <a:pt x="2129" y="239"/>
                </a:lnTo>
                <a:lnTo>
                  <a:pt x="2399" y="5"/>
                </a:lnTo>
                <a:lnTo>
                  <a:pt x="199" y="0"/>
                </a:lnTo>
                <a:lnTo>
                  <a:pt x="0" y="242"/>
                </a:lnTo>
                <a:close/>
              </a:path>
            </a:pathLst>
          </a:custGeom>
          <a:gradFill rotWithShape="0">
            <a:gsLst>
              <a:gs pos="0">
                <a:srgbClr val="0033CC"/>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it-IT" sz="2400" smtClean="0">
              <a:solidFill>
                <a:srgbClr val="000000"/>
              </a:solidFill>
            </a:endParaRPr>
          </a:p>
        </p:txBody>
      </p:sp>
      <p:sp>
        <p:nvSpPr>
          <p:cNvPr id="38920" name="Text Box 8"/>
          <p:cNvSpPr txBox="1">
            <a:spLocks noChangeArrowheads="1"/>
          </p:cNvSpPr>
          <p:nvPr/>
        </p:nvSpPr>
        <p:spPr bwMode="auto">
          <a:xfrm>
            <a:off x="1646238" y="2868613"/>
            <a:ext cx="1698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60000"/>
              </a:spcBef>
              <a:spcAft>
                <a:spcPct val="0"/>
              </a:spcAft>
            </a:pPr>
            <a:r>
              <a:rPr lang="en-US" altLang="it-IT" sz="1800" smtClean="0">
                <a:solidFill>
                  <a:srgbClr val="000000"/>
                </a:solidFill>
              </a:rPr>
              <a:t>*p&lt;0.05</a:t>
            </a:r>
          </a:p>
        </p:txBody>
      </p:sp>
      <p:sp>
        <p:nvSpPr>
          <p:cNvPr id="38921" name="Rectangle 9"/>
          <p:cNvSpPr>
            <a:spLocks noGrp="1" noChangeArrowheads="1"/>
          </p:cNvSpPr>
          <p:nvPr>
            <p:ph type="title"/>
          </p:nvPr>
        </p:nvSpPr>
        <p:spPr>
          <a:xfrm>
            <a:off x="76200" y="153988"/>
            <a:ext cx="8991600" cy="1208087"/>
          </a:xfrm>
          <a:solidFill>
            <a:schemeClr val="accent1">
              <a:lumMod val="20000"/>
              <a:lumOff val="80000"/>
            </a:schemeClr>
          </a:solidFill>
          <a:ln w="28575">
            <a:solidFill>
              <a:srgbClr val="C00000"/>
            </a:solidFill>
          </a:ln>
        </p:spPr>
        <p:txBody>
          <a:bodyPr lIns="0" tIns="0" rIns="0" bIns="0" anchor="t"/>
          <a:lstStyle/>
          <a:p>
            <a:pPr eaLnBrk="1" hangingPunct="1"/>
            <a:r>
              <a:rPr lang="it-IT" altLang="it-IT" sz="3200" b="1" dirty="0">
                <a:solidFill>
                  <a:schemeClr val="tx1"/>
                </a:solidFill>
                <a:latin typeface="Calibri" panose="020F0502020204030204" pitchFamily="34" charset="0"/>
                <a:cs typeface="Calibri" panose="020F0502020204030204" pitchFamily="34" charset="0"/>
              </a:rPr>
              <a:t>Stabilità delle placche </a:t>
            </a:r>
            <a:r>
              <a:rPr lang="it-IT" altLang="it-IT" sz="3200" b="1" dirty="0" smtClean="0">
                <a:solidFill>
                  <a:schemeClr val="tx1"/>
                </a:solidFill>
                <a:latin typeface="Calibri" panose="020F0502020204030204" pitchFamily="34" charset="0"/>
                <a:cs typeface="Calibri" panose="020F0502020204030204" pitchFamily="34" charset="0"/>
              </a:rPr>
              <a:t>e </a:t>
            </a:r>
            <a:r>
              <a:rPr lang="it-IT" altLang="it-IT" sz="3200" b="1" dirty="0">
                <a:solidFill>
                  <a:schemeClr val="tx1"/>
                </a:solidFill>
                <a:latin typeface="Calibri" panose="020F0502020204030204" pitchFamily="34" charset="0"/>
                <a:cs typeface="Calibri" panose="020F0502020204030204" pitchFamily="34" charset="0"/>
              </a:rPr>
              <a:t>omega-3: intensità di colorazione dei </a:t>
            </a:r>
            <a:r>
              <a:rPr lang="it-IT" altLang="it-IT" sz="3200" b="1" dirty="0" smtClean="0">
                <a:solidFill>
                  <a:schemeClr val="tx1"/>
                </a:solidFill>
                <a:latin typeface="Calibri" panose="020F0502020204030204" pitchFamily="34" charset="0"/>
                <a:cs typeface="Calibri" panose="020F0502020204030204" pitchFamily="34" charset="0"/>
              </a:rPr>
              <a:t>macrofagi</a:t>
            </a:r>
            <a:endParaRPr lang="en-US" altLang="it-IT" sz="3200" b="1" i="1" dirty="0" smtClean="0">
              <a:solidFill>
                <a:schemeClr val="tx1"/>
              </a:solidFill>
              <a:latin typeface="Calibri" panose="020F0502020204030204" pitchFamily="34" charset="0"/>
              <a:cs typeface="Calibri" panose="020F0502020204030204" pitchFamily="34" charset="0"/>
            </a:endParaRPr>
          </a:p>
        </p:txBody>
      </p:sp>
      <p:sp>
        <p:nvSpPr>
          <p:cNvPr id="38922" name="Text Box 10"/>
          <p:cNvSpPr txBox="1">
            <a:spLocks noChangeArrowheads="1"/>
          </p:cNvSpPr>
          <p:nvPr/>
        </p:nvSpPr>
        <p:spPr bwMode="auto">
          <a:xfrm rot="-5400000">
            <a:off x="-173831" y="3647282"/>
            <a:ext cx="16097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60000"/>
              </a:spcBef>
              <a:spcAft>
                <a:spcPct val="0"/>
              </a:spcAft>
            </a:pPr>
            <a:r>
              <a:rPr lang="en-US" altLang="it-IT" sz="2200" smtClean="0">
                <a:solidFill>
                  <a:srgbClr val="FFFFFF"/>
                </a:solidFill>
              </a:rPr>
              <a:t>Percent</a:t>
            </a:r>
            <a:endParaRPr lang="en-US" altLang="it-IT" sz="2200" baseline="-25000" smtClean="0">
              <a:solidFill>
                <a:srgbClr val="FFFFFF"/>
              </a:solidFill>
            </a:endParaRPr>
          </a:p>
        </p:txBody>
      </p:sp>
      <p:sp>
        <p:nvSpPr>
          <p:cNvPr id="38923" name="Rectangle 11"/>
          <p:cNvSpPr>
            <a:spLocks noGrp="1" noChangeArrowheads="1"/>
          </p:cNvSpPr>
          <p:nvPr>
            <p:ph type="body" idx="1"/>
          </p:nvPr>
        </p:nvSpPr>
        <p:spPr bwMode="blackWhite">
          <a:xfrm>
            <a:off x="5605463" y="1697038"/>
            <a:ext cx="3136900" cy="4475162"/>
          </a:xfrm>
          <a:solidFill>
            <a:schemeClr val="accent1">
              <a:lumMod val="20000"/>
              <a:lumOff val="80000"/>
            </a:schemeClr>
          </a:solidFill>
          <a:ln w="28575">
            <a:solidFill>
              <a:srgbClr val="C00000"/>
            </a:solidFill>
          </a:ln>
        </p:spPr>
        <p:txBody>
          <a:bodyPr lIns="0" tIns="0" rIns="0" bIns="0"/>
          <a:lstStyle/>
          <a:p>
            <a:pPr marL="354013" indent="-354013" eaLnBrk="1" hangingPunct="1">
              <a:spcBef>
                <a:spcPct val="85000"/>
              </a:spcBef>
              <a:buClr>
                <a:srgbClr val="FFFF99"/>
              </a:buClr>
              <a:buSzPct val="125000"/>
              <a:tabLst>
                <a:tab pos="747713" algn="l"/>
              </a:tabLst>
            </a:pPr>
            <a:r>
              <a:rPr lang="it-IT" altLang="it-IT" sz="2200" b="1" dirty="0">
                <a:solidFill>
                  <a:srgbClr val="002060"/>
                </a:solidFill>
                <a:latin typeface="Calibri" panose="020F0502020204030204" pitchFamily="34" charset="0"/>
                <a:cs typeface="Calibri" panose="020F0502020204030204" pitchFamily="34" charset="0"/>
              </a:rPr>
              <a:t>Il carico di placca dei macrofagi (CD68) e delle cellule T (CD3) è stato esaminato mediante </a:t>
            </a:r>
            <a:r>
              <a:rPr lang="it-IT" altLang="it-IT" sz="2200" b="1" dirty="0" err="1">
                <a:solidFill>
                  <a:srgbClr val="002060"/>
                </a:solidFill>
                <a:latin typeface="Calibri" panose="020F0502020204030204" pitchFamily="34" charset="0"/>
                <a:cs typeface="Calibri" panose="020F0502020204030204" pitchFamily="34" charset="0"/>
              </a:rPr>
              <a:t>immuno</a:t>
            </a:r>
            <a:r>
              <a:rPr lang="it-IT" altLang="it-IT" sz="2200" b="1" dirty="0">
                <a:solidFill>
                  <a:srgbClr val="002060"/>
                </a:solidFill>
                <a:latin typeface="Calibri" panose="020F0502020204030204" pitchFamily="34" charset="0"/>
                <a:cs typeface="Calibri" panose="020F0502020204030204" pitchFamily="34" charset="0"/>
              </a:rPr>
              <a:t>-istochimica</a:t>
            </a:r>
          </a:p>
          <a:p>
            <a:pPr marL="354013" indent="-354013" eaLnBrk="1" hangingPunct="1">
              <a:spcBef>
                <a:spcPct val="85000"/>
              </a:spcBef>
              <a:buClr>
                <a:srgbClr val="FFFF99"/>
              </a:buClr>
              <a:buSzPct val="125000"/>
              <a:tabLst>
                <a:tab pos="747713" algn="l"/>
              </a:tabLst>
            </a:pPr>
            <a:r>
              <a:rPr lang="it-IT" altLang="it-IT" sz="2200" b="1" dirty="0">
                <a:solidFill>
                  <a:srgbClr val="002060"/>
                </a:solidFill>
                <a:latin typeface="Calibri" panose="020F0502020204030204" pitchFamily="34" charset="0"/>
                <a:cs typeface="Calibri" panose="020F0502020204030204" pitchFamily="34" charset="0"/>
              </a:rPr>
              <a:t>C'era meno colorazione dei macrofagi nel gruppo </a:t>
            </a:r>
            <a:r>
              <a:rPr lang="it-IT" altLang="it-IT" sz="2200" b="1" dirty="0" smtClean="0">
                <a:solidFill>
                  <a:srgbClr val="002060"/>
                </a:solidFill>
                <a:latin typeface="Calibri" panose="020F0502020204030204" pitchFamily="34" charset="0"/>
                <a:cs typeface="Calibri" panose="020F0502020204030204" pitchFamily="34" charset="0"/>
              </a:rPr>
              <a:t>omega-3</a:t>
            </a:r>
            <a:endParaRPr lang="en-US" altLang="it-IT" sz="2200" b="1" dirty="0" smtClean="0">
              <a:solidFill>
                <a:srgbClr val="002060"/>
              </a:solidFill>
              <a:latin typeface="Calibri" panose="020F0502020204030204" pitchFamily="34" charset="0"/>
              <a:cs typeface="Calibri" panose="020F0502020204030204" pitchFamily="34" charset="0"/>
            </a:endParaRPr>
          </a:p>
        </p:txBody>
      </p:sp>
      <p:sp>
        <p:nvSpPr>
          <p:cNvPr id="38924" name="Text Box 12"/>
          <p:cNvSpPr txBox="1">
            <a:spLocks noChangeArrowheads="1"/>
          </p:cNvSpPr>
          <p:nvPr/>
        </p:nvSpPr>
        <p:spPr bwMode="auto">
          <a:xfrm>
            <a:off x="755650" y="1514475"/>
            <a:ext cx="1177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30000"/>
              </a:spcBef>
              <a:spcAft>
                <a:spcPct val="0"/>
              </a:spcAft>
            </a:pPr>
            <a:r>
              <a:rPr lang="en-US" altLang="it-IT" sz="2000" smtClean="0">
                <a:solidFill>
                  <a:srgbClr val="FFFFFF"/>
                </a:solidFill>
              </a:rPr>
              <a:t>Control</a:t>
            </a:r>
          </a:p>
        </p:txBody>
      </p:sp>
      <p:sp>
        <p:nvSpPr>
          <p:cNvPr id="38925" name="Rectangle 13"/>
          <p:cNvSpPr>
            <a:spLocks noChangeArrowheads="1"/>
          </p:cNvSpPr>
          <p:nvPr/>
        </p:nvSpPr>
        <p:spPr bwMode="auto">
          <a:xfrm>
            <a:off x="500063" y="1630363"/>
            <a:ext cx="292100" cy="182562"/>
          </a:xfrm>
          <a:prstGeom prst="rect">
            <a:avLst/>
          </a:prstGeom>
          <a:solidFill>
            <a:srgbClr val="00FF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it-IT" altLang="it-IT" smtClean="0">
              <a:solidFill>
                <a:srgbClr val="000000"/>
              </a:solidFill>
            </a:endParaRPr>
          </a:p>
        </p:txBody>
      </p:sp>
      <p:sp>
        <p:nvSpPr>
          <p:cNvPr id="38926" name="Text Box 14"/>
          <p:cNvSpPr txBox="1">
            <a:spLocks noChangeArrowheads="1"/>
          </p:cNvSpPr>
          <p:nvPr/>
        </p:nvSpPr>
        <p:spPr bwMode="auto">
          <a:xfrm>
            <a:off x="2260600" y="1514475"/>
            <a:ext cx="1482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30000"/>
              </a:spcBef>
              <a:spcAft>
                <a:spcPct val="0"/>
              </a:spcAft>
            </a:pPr>
            <a:r>
              <a:rPr lang="en-US" altLang="it-IT" sz="2000" smtClean="0">
                <a:solidFill>
                  <a:srgbClr val="FFFFFF"/>
                </a:solidFill>
              </a:rPr>
              <a:t>Omega-3</a:t>
            </a:r>
          </a:p>
        </p:txBody>
      </p:sp>
      <p:sp>
        <p:nvSpPr>
          <p:cNvPr id="38927" name="Rectangle 15"/>
          <p:cNvSpPr>
            <a:spLocks noChangeArrowheads="1"/>
          </p:cNvSpPr>
          <p:nvPr/>
        </p:nvSpPr>
        <p:spPr bwMode="auto">
          <a:xfrm>
            <a:off x="2005013" y="1630363"/>
            <a:ext cx="292100" cy="182562"/>
          </a:xfrm>
          <a:prstGeom prst="rect">
            <a:avLst/>
          </a:prstGeom>
          <a:solidFill>
            <a:srgbClr val="FF66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it-IT" altLang="it-IT" smtClean="0">
              <a:solidFill>
                <a:srgbClr val="000000"/>
              </a:solidFill>
            </a:endParaRPr>
          </a:p>
        </p:txBody>
      </p:sp>
      <p:sp>
        <p:nvSpPr>
          <p:cNvPr id="38928" name="Text Box 16"/>
          <p:cNvSpPr txBox="1">
            <a:spLocks noChangeArrowheads="1"/>
          </p:cNvSpPr>
          <p:nvPr/>
        </p:nvSpPr>
        <p:spPr bwMode="auto">
          <a:xfrm>
            <a:off x="3975100" y="1514475"/>
            <a:ext cx="1482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30000"/>
              </a:spcBef>
              <a:spcAft>
                <a:spcPct val="0"/>
              </a:spcAft>
            </a:pPr>
            <a:r>
              <a:rPr lang="en-US" altLang="it-IT" sz="2000" smtClean="0">
                <a:solidFill>
                  <a:srgbClr val="FFFFFF"/>
                </a:solidFill>
              </a:rPr>
              <a:t>Omega-6</a:t>
            </a:r>
          </a:p>
        </p:txBody>
      </p:sp>
      <p:sp>
        <p:nvSpPr>
          <p:cNvPr id="38929" name="Rectangle 17"/>
          <p:cNvSpPr>
            <a:spLocks noChangeArrowheads="1"/>
          </p:cNvSpPr>
          <p:nvPr/>
        </p:nvSpPr>
        <p:spPr bwMode="auto">
          <a:xfrm>
            <a:off x="3719513" y="1630363"/>
            <a:ext cx="292100" cy="182562"/>
          </a:xfrm>
          <a:prstGeom prst="rect">
            <a:avLst/>
          </a:prstGeom>
          <a:solidFill>
            <a:srgbClr val="FFFF00"/>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it-IT" altLang="it-IT" smtClean="0">
              <a:solidFill>
                <a:srgbClr val="000000"/>
              </a:solidFill>
            </a:endParaRPr>
          </a:p>
        </p:txBody>
      </p:sp>
      <p:sp>
        <p:nvSpPr>
          <p:cNvPr id="38930" name="Text Box 18"/>
          <p:cNvSpPr txBox="1">
            <a:spLocks noChangeArrowheads="1"/>
          </p:cNvSpPr>
          <p:nvPr/>
        </p:nvSpPr>
        <p:spPr bwMode="auto">
          <a:xfrm>
            <a:off x="1684338" y="5476875"/>
            <a:ext cx="860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60000"/>
              </a:spcBef>
              <a:spcAft>
                <a:spcPct val="0"/>
              </a:spcAft>
            </a:pPr>
            <a:r>
              <a:rPr lang="en-US" altLang="it-IT" sz="2000" smtClean="0">
                <a:solidFill>
                  <a:srgbClr val="000000"/>
                </a:solidFill>
              </a:rPr>
              <a:t>Low</a:t>
            </a:r>
          </a:p>
        </p:txBody>
      </p:sp>
      <p:sp>
        <p:nvSpPr>
          <p:cNvPr id="38931" name="Text Box 19"/>
          <p:cNvSpPr txBox="1">
            <a:spLocks noChangeArrowheads="1"/>
          </p:cNvSpPr>
          <p:nvPr/>
        </p:nvSpPr>
        <p:spPr bwMode="auto">
          <a:xfrm>
            <a:off x="2884488" y="5476875"/>
            <a:ext cx="860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60000"/>
              </a:spcBef>
              <a:spcAft>
                <a:spcPct val="0"/>
              </a:spcAft>
            </a:pPr>
            <a:r>
              <a:rPr lang="en-US" altLang="it-IT" sz="2000" smtClean="0">
                <a:solidFill>
                  <a:srgbClr val="000000"/>
                </a:solidFill>
              </a:rPr>
              <a:t>Mid</a:t>
            </a:r>
          </a:p>
        </p:txBody>
      </p:sp>
      <p:sp>
        <p:nvSpPr>
          <p:cNvPr id="38932" name="Text Box 20"/>
          <p:cNvSpPr txBox="1">
            <a:spLocks noChangeArrowheads="1"/>
          </p:cNvSpPr>
          <p:nvPr/>
        </p:nvSpPr>
        <p:spPr bwMode="auto">
          <a:xfrm>
            <a:off x="4141788" y="5476875"/>
            <a:ext cx="860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60000"/>
              </a:spcBef>
              <a:spcAft>
                <a:spcPct val="0"/>
              </a:spcAft>
            </a:pPr>
            <a:r>
              <a:rPr lang="en-US" altLang="it-IT" sz="2000" smtClean="0">
                <a:solidFill>
                  <a:srgbClr val="000000"/>
                </a:solidFill>
              </a:rPr>
              <a:t>High</a:t>
            </a:r>
          </a:p>
        </p:txBody>
      </p:sp>
      <p:grpSp>
        <p:nvGrpSpPr>
          <p:cNvPr id="38933" name="Group 21"/>
          <p:cNvGrpSpPr>
            <a:grpSpLocks/>
          </p:cNvGrpSpPr>
          <p:nvPr/>
        </p:nvGrpSpPr>
        <p:grpSpPr bwMode="auto">
          <a:xfrm>
            <a:off x="2951163" y="3735388"/>
            <a:ext cx="784225" cy="401637"/>
            <a:chOff x="1859" y="2389"/>
            <a:chExt cx="494" cy="253"/>
          </a:xfrm>
        </p:grpSpPr>
        <p:sp>
          <p:nvSpPr>
            <p:cNvPr id="38943" name="Text Box 22"/>
            <p:cNvSpPr txBox="1">
              <a:spLocks noChangeArrowheads="1"/>
            </p:cNvSpPr>
            <p:nvPr/>
          </p:nvSpPr>
          <p:spPr bwMode="auto">
            <a:xfrm>
              <a:off x="1859" y="2389"/>
              <a:ext cx="2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60000"/>
                </a:spcBef>
                <a:spcAft>
                  <a:spcPct val="0"/>
                </a:spcAft>
              </a:pPr>
              <a:r>
                <a:rPr lang="en-US" altLang="it-IT" sz="2000" b="1" smtClean="0">
                  <a:solidFill>
                    <a:srgbClr val="000000"/>
                  </a:solidFill>
                </a:rPr>
                <a:t>*</a:t>
              </a:r>
            </a:p>
          </p:txBody>
        </p:sp>
        <p:grpSp>
          <p:nvGrpSpPr>
            <p:cNvPr id="38944" name="Group 23"/>
            <p:cNvGrpSpPr>
              <a:grpSpLocks/>
            </p:cNvGrpSpPr>
            <p:nvPr/>
          </p:nvGrpSpPr>
          <p:grpSpPr bwMode="auto">
            <a:xfrm>
              <a:off x="1926" y="2565"/>
              <a:ext cx="366" cy="72"/>
              <a:chOff x="1914" y="3036"/>
              <a:chExt cx="366" cy="72"/>
            </a:xfrm>
          </p:grpSpPr>
          <p:sp>
            <p:nvSpPr>
              <p:cNvPr id="38946" name="Freeform 24"/>
              <p:cNvSpPr>
                <a:spLocks/>
              </p:cNvSpPr>
              <p:nvPr/>
            </p:nvSpPr>
            <p:spPr bwMode="auto">
              <a:xfrm>
                <a:off x="1914" y="3036"/>
                <a:ext cx="168" cy="72"/>
              </a:xfrm>
              <a:custGeom>
                <a:avLst/>
                <a:gdLst>
                  <a:gd name="T0" fmla="*/ 0 w 1428"/>
                  <a:gd name="T1" fmla="*/ 67 h 168"/>
                  <a:gd name="T2" fmla="*/ 0 w 1428"/>
                  <a:gd name="T3" fmla="*/ 0 h 168"/>
                  <a:gd name="T4" fmla="*/ 168 w 1428"/>
                  <a:gd name="T5" fmla="*/ 0 h 168"/>
                  <a:gd name="T6" fmla="*/ 168 w 1428"/>
                  <a:gd name="T7" fmla="*/ 72 h 1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8" h="168">
                    <a:moveTo>
                      <a:pt x="0" y="156"/>
                    </a:moveTo>
                    <a:lnTo>
                      <a:pt x="0" y="0"/>
                    </a:lnTo>
                    <a:lnTo>
                      <a:pt x="1428" y="0"/>
                    </a:lnTo>
                    <a:lnTo>
                      <a:pt x="1428" y="168"/>
                    </a:lnTo>
                  </a:path>
                </a:pathLst>
              </a:custGeom>
              <a:noFill/>
              <a:ln w="9525">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it-IT" sz="2400" smtClean="0">
                  <a:solidFill>
                    <a:srgbClr val="000000"/>
                  </a:solidFill>
                </a:endParaRPr>
              </a:p>
            </p:txBody>
          </p:sp>
          <p:sp>
            <p:nvSpPr>
              <p:cNvPr id="38947" name="Freeform 25"/>
              <p:cNvSpPr>
                <a:spLocks/>
              </p:cNvSpPr>
              <p:nvPr/>
            </p:nvSpPr>
            <p:spPr bwMode="auto">
              <a:xfrm>
                <a:off x="2112" y="3036"/>
                <a:ext cx="168" cy="72"/>
              </a:xfrm>
              <a:custGeom>
                <a:avLst/>
                <a:gdLst>
                  <a:gd name="T0" fmla="*/ 0 w 1428"/>
                  <a:gd name="T1" fmla="*/ 67 h 168"/>
                  <a:gd name="T2" fmla="*/ 0 w 1428"/>
                  <a:gd name="T3" fmla="*/ 0 h 168"/>
                  <a:gd name="T4" fmla="*/ 168 w 1428"/>
                  <a:gd name="T5" fmla="*/ 0 h 168"/>
                  <a:gd name="T6" fmla="*/ 168 w 1428"/>
                  <a:gd name="T7" fmla="*/ 72 h 1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8" h="168">
                    <a:moveTo>
                      <a:pt x="0" y="156"/>
                    </a:moveTo>
                    <a:lnTo>
                      <a:pt x="0" y="0"/>
                    </a:lnTo>
                    <a:lnTo>
                      <a:pt x="1428" y="0"/>
                    </a:lnTo>
                    <a:lnTo>
                      <a:pt x="1428" y="168"/>
                    </a:lnTo>
                  </a:path>
                </a:pathLst>
              </a:custGeom>
              <a:noFill/>
              <a:ln w="9525">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it-IT" sz="2400" smtClean="0">
                  <a:solidFill>
                    <a:srgbClr val="000000"/>
                  </a:solidFill>
                </a:endParaRPr>
              </a:p>
            </p:txBody>
          </p:sp>
        </p:grpSp>
        <p:sp>
          <p:nvSpPr>
            <p:cNvPr id="38945" name="Text Box 26"/>
            <p:cNvSpPr txBox="1">
              <a:spLocks noChangeArrowheads="1"/>
            </p:cNvSpPr>
            <p:nvPr/>
          </p:nvSpPr>
          <p:spPr bwMode="auto">
            <a:xfrm>
              <a:off x="2057" y="2392"/>
              <a:ext cx="2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60000"/>
                </a:spcBef>
                <a:spcAft>
                  <a:spcPct val="0"/>
                </a:spcAft>
              </a:pPr>
              <a:r>
                <a:rPr lang="en-US" altLang="it-IT" sz="2000" b="1" smtClean="0">
                  <a:solidFill>
                    <a:srgbClr val="000000"/>
                  </a:solidFill>
                </a:rPr>
                <a:t>*</a:t>
              </a:r>
            </a:p>
          </p:txBody>
        </p:sp>
      </p:grpSp>
      <p:grpSp>
        <p:nvGrpSpPr>
          <p:cNvPr id="38934" name="Group 27"/>
          <p:cNvGrpSpPr>
            <a:grpSpLocks/>
          </p:cNvGrpSpPr>
          <p:nvPr/>
        </p:nvGrpSpPr>
        <p:grpSpPr bwMode="auto">
          <a:xfrm>
            <a:off x="4170363" y="2325688"/>
            <a:ext cx="784225" cy="401637"/>
            <a:chOff x="1859" y="2389"/>
            <a:chExt cx="494" cy="253"/>
          </a:xfrm>
        </p:grpSpPr>
        <p:sp>
          <p:nvSpPr>
            <p:cNvPr id="38938" name="Text Box 28"/>
            <p:cNvSpPr txBox="1">
              <a:spLocks noChangeArrowheads="1"/>
            </p:cNvSpPr>
            <p:nvPr/>
          </p:nvSpPr>
          <p:spPr bwMode="auto">
            <a:xfrm>
              <a:off x="1859" y="2389"/>
              <a:ext cx="2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60000"/>
                </a:spcBef>
                <a:spcAft>
                  <a:spcPct val="0"/>
                </a:spcAft>
              </a:pPr>
              <a:r>
                <a:rPr lang="en-US" altLang="it-IT" sz="2000" b="1" smtClean="0">
                  <a:solidFill>
                    <a:srgbClr val="000000"/>
                  </a:solidFill>
                </a:rPr>
                <a:t>*</a:t>
              </a:r>
            </a:p>
          </p:txBody>
        </p:sp>
        <p:grpSp>
          <p:nvGrpSpPr>
            <p:cNvPr id="38939" name="Group 29"/>
            <p:cNvGrpSpPr>
              <a:grpSpLocks/>
            </p:cNvGrpSpPr>
            <p:nvPr/>
          </p:nvGrpSpPr>
          <p:grpSpPr bwMode="auto">
            <a:xfrm>
              <a:off x="1926" y="2565"/>
              <a:ext cx="366" cy="72"/>
              <a:chOff x="1914" y="3036"/>
              <a:chExt cx="366" cy="72"/>
            </a:xfrm>
          </p:grpSpPr>
          <p:sp>
            <p:nvSpPr>
              <p:cNvPr id="38941" name="Freeform 30"/>
              <p:cNvSpPr>
                <a:spLocks/>
              </p:cNvSpPr>
              <p:nvPr/>
            </p:nvSpPr>
            <p:spPr bwMode="auto">
              <a:xfrm>
                <a:off x="1914" y="3036"/>
                <a:ext cx="168" cy="72"/>
              </a:xfrm>
              <a:custGeom>
                <a:avLst/>
                <a:gdLst>
                  <a:gd name="T0" fmla="*/ 0 w 1428"/>
                  <a:gd name="T1" fmla="*/ 67 h 168"/>
                  <a:gd name="T2" fmla="*/ 0 w 1428"/>
                  <a:gd name="T3" fmla="*/ 0 h 168"/>
                  <a:gd name="T4" fmla="*/ 168 w 1428"/>
                  <a:gd name="T5" fmla="*/ 0 h 168"/>
                  <a:gd name="T6" fmla="*/ 168 w 1428"/>
                  <a:gd name="T7" fmla="*/ 72 h 1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8" h="168">
                    <a:moveTo>
                      <a:pt x="0" y="156"/>
                    </a:moveTo>
                    <a:lnTo>
                      <a:pt x="0" y="0"/>
                    </a:lnTo>
                    <a:lnTo>
                      <a:pt x="1428" y="0"/>
                    </a:lnTo>
                    <a:lnTo>
                      <a:pt x="1428" y="168"/>
                    </a:lnTo>
                  </a:path>
                </a:pathLst>
              </a:custGeom>
              <a:noFill/>
              <a:ln w="9525">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it-IT" sz="2400" smtClean="0">
                  <a:solidFill>
                    <a:srgbClr val="000000"/>
                  </a:solidFill>
                </a:endParaRPr>
              </a:p>
            </p:txBody>
          </p:sp>
          <p:sp>
            <p:nvSpPr>
              <p:cNvPr id="38942" name="Freeform 31"/>
              <p:cNvSpPr>
                <a:spLocks/>
              </p:cNvSpPr>
              <p:nvPr/>
            </p:nvSpPr>
            <p:spPr bwMode="auto">
              <a:xfrm>
                <a:off x="2112" y="3036"/>
                <a:ext cx="168" cy="72"/>
              </a:xfrm>
              <a:custGeom>
                <a:avLst/>
                <a:gdLst>
                  <a:gd name="T0" fmla="*/ 0 w 1428"/>
                  <a:gd name="T1" fmla="*/ 67 h 168"/>
                  <a:gd name="T2" fmla="*/ 0 w 1428"/>
                  <a:gd name="T3" fmla="*/ 0 h 168"/>
                  <a:gd name="T4" fmla="*/ 168 w 1428"/>
                  <a:gd name="T5" fmla="*/ 0 h 168"/>
                  <a:gd name="T6" fmla="*/ 168 w 1428"/>
                  <a:gd name="T7" fmla="*/ 72 h 1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8" h="168">
                    <a:moveTo>
                      <a:pt x="0" y="156"/>
                    </a:moveTo>
                    <a:lnTo>
                      <a:pt x="0" y="0"/>
                    </a:lnTo>
                    <a:lnTo>
                      <a:pt x="1428" y="0"/>
                    </a:lnTo>
                    <a:lnTo>
                      <a:pt x="1428" y="168"/>
                    </a:lnTo>
                  </a:path>
                </a:pathLst>
              </a:custGeom>
              <a:noFill/>
              <a:ln w="9525">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it-IT" sz="2400" smtClean="0">
                  <a:solidFill>
                    <a:srgbClr val="000000"/>
                  </a:solidFill>
                </a:endParaRPr>
              </a:p>
            </p:txBody>
          </p:sp>
        </p:grpSp>
        <p:sp>
          <p:nvSpPr>
            <p:cNvPr id="38940" name="Text Box 32"/>
            <p:cNvSpPr txBox="1">
              <a:spLocks noChangeArrowheads="1"/>
            </p:cNvSpPr>
            <p:nvPr/>
          </p:nvSpPr>
          <p:spPr bwMode="auto">
            <a:xfrm>
              <a:off x="2057" y="2392"/>
              <a:ext cx="2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60000"/>
                </a:spcBef>
                <a:spcAft>
                  <a:spcPct val="0"/>
                </a:spcAft>
              </a:pPr>
              <a:r>
                <a:rPr lang="en-US" altLang="it-IT" sz="2000" b="1" smtClean="0">
                  <a:solidFill>
                    <a:srgbClr val="000000"/>
                  </a:solidFill>
                </a:rPr>
                <a:t>*</a:t>
              </a:r>
            </a:p>
          </p:txBody>
        </p:sp>
      </p:grpSp>
      <p:sp>
        <p:nvSpPr>
          <p:cNvPr id="38935" name="Text Box 33"/>
          <p:cNvSpPr txBox="1">
            <a:spLocks noChangeArrowheads="1"/>
          </p:cNvSpPr>
          <p:nvPr/>
        </p:nvSpPr>
        <p:spPr bwMode="auto">
          <a:xfrm>
            <a:off x="1043608" y="6309320"/>
            <a:ext cx="4434285" cy="430887"/>
          </a:xfrm>
          <a:prstGeom prst="rect">
            <a:avLst/>
          </a:prstGeom>
          <a:solidFill>
            <a:srgbClr val="00B0F0"/>
          </a:solidFill>
          <a:ln w="19050">
            <a:solidFill>
              <a:srgbClr val="C00000"/>
            </a:solidFill>
          </a:ln>
          <a:effec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60000"/>
              </a:spcBef>
              <a:spcAft>
                <a:spcPct val="0"/>
              </a:spcAft>
            </a:pPr>
            <a:r>
              <a:rPr lang="it-IT" altLang="it-IT" sz="2200" dirty="0">
                <a:solidFill>
                  <a:srgbClr val="FFFFFF"/>
                </a:solidFill>
              </a:rPr>
              <a:t>Intensità di colorazione dei </a:t>
            </a:r>
            <a:r>
              <a:rPr lang="it-IT" altLang="it-IT" sz="2200" dirty="0" smtClean="0">
                <a:solidFill>
                  <a:srgbClr val="FFFFFF"/>
                </a:solidFill>
              </a:rPr>
              <a:t>macrofagi</a:t>
            </a:r>
            <a:endParaRPr lang="en-US" altLang="it-IT" sz="2200" dirty="0" smtClean="0">
              <a:solidFill>
                <a:srgbClr val="FFFFFF"/>
              </a:solidFill>
            </a:endParaRPr>
          </a:p>
        </p:txBody>
      </p:sp>
      <p:sp>
        <p:nvSpPr>
          <p:cNvPr id="38936" name="Text Box 34"/>
          <p:cNvSpPr txBox="1">
            <a:spLocks noChangeArrowheads="1"/>
          </p:cNvSpPr>
          <p:nvPr/>
        </p:nvSpPr>
        <p:spPr bwMode="auto">
          <a:xfrm>
            <a:off x="3852863" y="6324600"/>
            <a:ext cx="5291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fontAlgn="base">
              <a:spcBef>
                <a:spcPct val="50000"/>
              </a:spcBef>
              <a:spcAft>
                <a:spcPct val="0"/>
              </a:spcAft>
            </a:pPr>
            <a:r>
              <a:rPr lang="en-US" altLang="it-IT" sz="1600" smtClean="0">
                <a:solidFill>
                  <a:srgbClr val="FFFFFF"/>
                </a:solidFill>
              </a:rPr>
              <a:t>Theis F et al. </a:t>
            </a:r>
            <a:r>
              <a:rPr lang="en-US" altLang="it-IT" sz="1600" i="1" smtClean="0">
                <a:solidFill>
                  <a:srgbClr val="FFFFFF"/>
                </a:solidFill>
              </a:rPr>
              <a:t>Lancet</a:t>
            </a:r>
            <a:r>
              <a:rPr lang="en-US" altLang="it-IT" sz="1600" smtClean="0">
                <a:solidFill>
                  <a:srgbClr val="FFFFFF"/>
                </a:solidFill>
              </a:rPr>
              <a:t> 2003;361:477-485.</a:t>
            </a:r>
          </a:p>
        </p:txBody>
      </p:sp>
      <p:graphicFrame>
        <p:nvGraphicFramePr>
          <p:cNvPr id="38937" name="Object 35">
            <a:hlinkClick r:id="" action="ppaction://ole?verb=0"/>
          </p:cNvPr>
          <p:cNvGraphicFramePr>
            <a:graphicFrameLocks/>
          </p:cNvGraphicFramePr>
          <p:nvPr/>
        </p:nvGraphicFramePr>
        <p:xfrm>
          <a:off x="784225" y="2008188"/>
          <a:ext cx="4522788" cy="3787775"/>
        </p:xfrm>
        <a:graphic>
          <a:graphicData uri="http://schemas.openxmlformats.org/presentationml/2006/ole">
            <mc:AlternateContent xmlns:mc="http://schemas.openxmlformats.org/markup-compatibility/2006">
              <mc:Choice xmlns:v="urn:schemas-microsoft-com:vml" Requires="v">
                <p:oleObj spid="_x0000_s6174" name="Grafico" r:id="rId4" imgW="4800504" imgH="4019607" progId="MSGraph.Chart.8">
                  <p:embed followColorScheme="full"/>
                </p:oleObj>
              </mc:Choice>
              <mc:Fallback>
                <p:oleObj name="Grafico" r:id="rId4" imgW="4800504" imgH="4019607" progId="MSGraph.Chart.8">
                  <p:embed followColorScheme="full"/>
                  <p:pic>
                    <p:nvPicPr>
                      <p:cNvPr id="0" name=""/>
                      <p:cNvPicPr>
                        <a:picLocks noChangeArrowheads="1"/>
                      </p:cNvPicPr>
                      <p:nvPr/>
                    </p:nvPicPr>
                    <p:blipFill>
                      <a:blip r:embed="rId5"/>
                      <a:srcRect/>
                      <a:stretch>
                        <a:fillRect/>
                      </a:stretch>
                    </p:blipFill>
                    <p:spPr bwMode="auto">
                      <a:xfrm>
                        <a:off x="784225" y="2008188"/>
                        <a:ext cx="4522788" cy="378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012879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fig 12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52600"/>
            <a:ext cx="85725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3"/>
          <p:cNvSpPr txBox="1">
            <a:spLocks noChangeArrowheads="1"/>
          </p:cNvSpPr>
          <p:nvPr/>
        </p:nvSpPr>
        <p:spPr bwMode="auto">
          <a:xfrm>
            <a:off x="98425" y="5771728"/>
            <a:ext cx="8915400" cy="615553"/>
          </a:xfrm>
          <a:prstGeom prst="rect">
            <a:avLst/>
          </a:prstGeom>
          <a:solidFill>
            <a:schemeClr val="accent1">
              <a:lumMod val="40000"/>
              <a:lumOff val="60000"/>
            </a:schemeClr>
          </a:solidFill>
          <a:ln w="28575">
            <a:solidFill>
              <a:srgbClr val="C00000"/>
            </a:solidFill>
          </a:ln>
          <a:effec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50000"/>
              </a:spcBef>
              <a:spcAft>
                <a:spcPct val="0"/>
              </a:spcAft>
            </a:pPr>
            <a:r>
              <a:rPr lang="it-IT" altLang="it-IT" sz="1700" b="1" dirty="0">
                <a:solidFill>
                  <a:srgbClr val="002060"/>
                </a:solidFill>
                <a:latin typeface="Calibri" panose="020F0502020204030204" pitchFamily="34" charset="0"/>
                <a:cs typeface="Calibri" panose="020F0502020204030204" pitchFamily="34" charset="0"/>
              </a:rPr>
              <a:t>Il beneficio della terapia con PUFA n-3 è significativo dopo 90 giorni di mortalità totale e dopo 120 giorni di morte </a:t>
            </a:r>
            <a:r>
              <a:rPr lang="it-IT" altLang="it-IT" sz="1700" b="1" dirty="0" smtClean="0">
                <a:solidFill>
                  <a:srgbClr val="002060"/>
                </a:solidFill>
                <a:latin typeface="Calibri" panose="020F0502020204030204" pitchFamily="34" charset="0"/>
                <a:cs typeface="Calibri" panose="020F0502020204030204" pitchFamily="34" charset="0"/>
              </a:rPr>
              <a:t>improvvisa</a:t>
            </a:r>
          </a:p>
        </p:txBody>
      </p:sp>
      <p:sp>
        <p:nvSpPr>
          <p:cNvPr id="40964" name="Text Box 4"/>
          <p:cNvSpPr txBox="1">
            <a:spLocks noChangeArrowheads="1"/>
          </p:cNvSpPr>
          <p:nvPr/>
        </p:nvSpPr>
        <p:spPr bwMode="auto">
          <a:xfrm>
            <a:off x="4724400" y="6519863"/>
            <a:ext cx="4343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0" fontAlgn="base" hangingPunct="0">
              <a:spcBef>
                <a:spcPts val="500"/>
              </a:spcBef>
              <a:spcAft>
                <a:spcPts val="500"/>
              </a:spcAft>
            </a:pPr>
            <a:r>
              <a:rPr lang="it-IT" altLang="it-IT" sz="1200" smtClean="0">
                <a:solidFill>
                  <a:srgbClr val="FFFFFF"/>
                </a:solidFill>
              </a:rPr>
              <a:t>Marchioli et al</a:t>
            </a:r>
            <a:endParaRPr lang="it-IT" altLang="it-IT" smtClean="0">
              <a:solidFill>
                <a:srgbClr val="FFFFFF"/>
              </a:solidFill>
            </a:endParaRPr>
          </a:p>
        </p:txBody>
      </p:sp>
      <p:sp useBgFill="1">
        <p:nvSpPr>
          <p:cNvPr id="40965" name="Rectangle 5"/>
          <p:cNvSpPr>
            <a:spLocks noChangeArrowheads="1"/>
          </p:cNvSpPr>
          <p:nvPr/>
        </p:nvSpPr>
        <p:spPr bwMode="auto">
          <a:xfrm>
            <a:off x="152400" y="1676400"/>
            <a:ext cx="8686800" cy="4572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it-IT" altLang="it-IT" smtClean="0">
              <a:solidFill>
                <a:srgbClr val="000000"/>
              </a:solidFill>
            </a:endParaRPr>
          </a:p>
        </p:txBody>
      </p:sp>
      <p:sp>
        <p:nvSpPr>
          <p:cNvPr id="40966" name="Text Box 6"/>
          <p:cNvSpPr txBox="1">
            <a:spLocks noChangeArrowheads="1"/>
          </p:cNvSpPr>
          <p:nvPr/>
        </p:nvSpPr>
        <p:spPr bwMode="auto">
          <a:xfrm>
            <a:off x="609600" y="1556792"/>
            <a:ext cx="3733800" cy="457200"/>
          </a:xfrm>
          <a:prstGeom prst="rect">
            <a:avLst/>
          </a:prstGeom>
          <a:solidFill>
            <a:srgbClr val="00B0F0"/>
          </a:solidFill>
          <a:ln>
            <a:noFill/>
          </a:ln>
          <a:effec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50000"/>
              </a:spcBef>
              <a:spcAft>
                <a:spcPct val="0"/>
              </a:spcAft>
            </a:pPr>
            <a:r>
              <a:rPr lang="it-IT" altLang="it-IT" b="1" dirty="0" smtClean="0">
                <a:solidFill>
                  <a:srgbClr val="FF3300"/>
                </a:solidFill>
              </a:rPr>
              <a:t>A</a:t>
            </a:r>
            <a:r>
              <a:rPr lang="it-IT" altLang="it-IT" b="1" dirty="0">
                <a:solidFill>
                  <a:srgbClr val="FFFF00"/>
                </a:solidFill>
              </a:rPr>
              <a:t> </a:t>
            </a:r>
            <a:r>
              <a:rPr lang="it-IT" altLang="it-IT" b="1" dirty="0" smtClean="0">
                <a:solidFill>
                  <a:srgbClr val="FFFF00"/>
                </a:solidFill>
              </a:rPr>
              <a:t>     </a:t>
            </a:r>
            <a:r>
              <a:rPr lang="it-IT" altLang="it-IT" b="1" dirty="0" smtClean="0">
                <a:solidFill>
                  <a:srgbClr val="FFFFFF"/>
                </a:solidFill>
              </a:rPr>
              <a:t>Mortalità Totale</a:t>
            </a:r>
          </a:p>
        </p:txBody>
      </p:sp>
      <p:sp>
        <p:nvSpPr>
          <p:cNvPr id="40967" name="Text Box 7"/>
          <p:cNvSpPr txBox="1">
            <a:spLocks noChangeArrowheads="1"/>
          </p:cNvSpPr>
          <p:nvPr/>
        </p:nvSpPr>
        <p:spPr bwMode="auto">
          <a:xfrm>
            <a:off x="5029200" y="1556792"/>
            <a:ext cx="3771900" cy="461665"/>
          </a:xfrm>
          <a:prstGeom prst="rect">
            <a:avLst/>
          </a:prstGeom>
          <a:solidFill>
            <a:srgbClr val="00B0F0"/>
          </a:solidFill>
          <a:ln>
            <a:noFill/>
          </a:ln>
          <a:effec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50000"/>
              </a:spcBef>
              <a:spcAft>
                <a:spcPct val="0"/>
              </a:spcAft>
            </a:pPr>
            <a:r>
              <a:rPr lang="it-IT" altLang="it-IT" b="1" dirty="0" smtClean="0">
                <a:solidFill>
                  <a:srgbClr val="FF3300"/>
                </a:solidFill>
              </a:rPr>
              <a:t>B</a:t>
            </a:r>
            <a:r>
              <a:rPr lang="it-IT" altLang="it-IT" b="1" dirty="0">
                <a:solidFill>
                  <a:srgbClr val="FFFF00"/>
                </a:solidFill>
              </a:rPr>
              <a:t> </a:t>
            </a:r>
            <a:r>
              <a:rPr lang="it-IT" altLang="it-IT" b="1" dirty="0" smtClean="0">
                <a:solidFill>
                  <a:srgbClr val="FFFF00"/>
                </a:solidFill>
              </a:rPr>
              <a:t>    </a:t>
            </a:r>
            <a:r>
              <a:rPr lang="it-IT" altLang="it-IT" b="1" dirty="0" smtClean="0">
                <a:solidFill>
                  <a:srgbClr val="FFFFFF"/>
                </a:solidFill>
              </a:rPr>
              <a:t>Morte Improvvisa</a:t>
            </a:r>
            <a:endParaRPr lang="it-IT" altLang="it-IT" b="1" dirty="0" smtClean="0">
              <a:solidFill>
                <a:srgbClr val="FFFF00"/>
              </a:solidFill>
            </a:endParaRPr>
          </a:p>
        </p:txBody>
      </p:sp>
      <p:sp useBgFill="1">
        <p:nvSpPr>
          <p:cNvPr id="40968" name="Rectangle 8"/>
          <p:cNvSpPr>
            <a:spLocks noChangeArrowheads="1"/>
          </p:cNvSpPr>
          <p:nvPr/>
        </p:nvSpPr>
        <p:spPr bwMode="auto">
          <a:xfrm>
            <a:off x="152400" y="2057400"/>
            <a:ext cx="457200" cy="33528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it-IT" altLang="it-IT" smtClean="0">
              <a:solidFill>
                <a:srgbClr val="000000"/>
              </a:solidFill>
            </a:endParaRPr>
          </a:p>
        </p:txBody>
      </p:sp>
      <p:sp useBgFill="1">
        <p:nvSpPr>
          <p:cNvPr id="40969" name="Rectangle 9"/>
          <p:cNvSpPr>
            <a:spLocks noChangeArrowheads="1"/>
          </p:cNvSpPr>
          <p:nvPr/>
        </p:nvSpPr>
        <p:spPr bwMode="auto">
          <a:xfrm>
            <a:off x="609600" y="4987925"/>
            <a:ext cx="3810000" cy="4572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0"/>
              </a:spcBef>
              <a:spcAft>
                <a:spcPct val="0"/>
              </a:spcAft>
            </a:pPr>
            <a:endParaRPr lang="it-IT" altLang="it-IT" b="1" smtClean="0">
              <a:solidFill>
                <a:srgbClr val="000000"/>
              </a:solidFill>
            </a:endParaRPr>
          </a:p>
        </p:txBody>
      </p:sp>
      <p:sp useBgFill="1">
        <p:nvSpPr>
          <p:cNvPr id="40970" name="Rectangle 10"/>
          <p:cNvSpPr>
            <a:spLocks noChangeArrowheads="1"/>
          </p:cNvSpPr>
          <p:nvPr/>
        </p:nvSpPr>
        <p:spPr bwMode="auto">
          <a:xfrm>
            <a:off x="4343400" y="2057400"/>
            <a:ext cx="685800" cy="35052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it-IT" altLang="it-IT" smtClean="0">
              <a:solidFill>
                <a:srgbClr val="000000"/>
              </a:solidFill>
            </a:endParaRPr>
          </a:p>
        </p:txBody>
      </p:sp>
      <p:sp useBgFill="1">
        <p:nvSpPr>
          <p:cNvPr id="40971" name="Rectangle 11"/>
          <p:cNvSpPr>
            <a:spLocks noChangeArrowheads="1"/>
          </p:cNvSpPr>
          <p:nvPr/>
        </p:nvSpPr>
        <p:spPr bwMode="auto">
          <a:xfrm>
            <a:off x="4953000" y="5029200"/>
            <a:ext cx="4038600" cy="6096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it-IT" altLang="it-IT" smtClean="0">
              <a:solidFill>
                <a:srgbClr val="000000"/>
              </a:solidFill>
            </a:endParaRPr>
          </a:p>
        </p:txBody>
      </p:sp>
      <p:sp>
        <p:nvSpPr>
          <p:cNvPr id="40972" name="Text Box 12"/>
          <p:cNvSpPr txBox="1">
            <a:spLocks noChangeArrowheads="1"/>
          </p:cNvSpPr>
          <p:nvPr/>
        </p:nvSpPr>
        <p:spPr bwMode="auto">
          <a:xfrm rot="-5400000">
            <a:off x="-1165225" y="3201988"/>
            <a:ext cx="2667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50000"/>
              </a:spcBef>
              <a:spcAft>
                <a:spcPct val="0"/>
              </a:spcAft>
            </a:pPr>
            <a:r>
              <a:rPr lang="it-IT" altLang="it-IT" sz="1600" b="1" dirty="0" err="1" smtClean="0">
                <a:solidFill>
                  <a:srgbClr val="FFFF00"/>
                </a:solidFill>
              </a:rPr>
              <a:t>Probability</a:t>
            </a:r>
            <a:r>
              <a:rPr lang="it-IT" altLang="it-IT" sz="1600" b="1" dirty="0" smtClean="0">
                <a:solidFill>
                  <a:srgbClr val="FFFF00"/>
                </a:solidFill>
              </a:rPr>
              <a:t> </a:t>
            </a:r>
          </a:p>
        </p:txBody>
      </p:sp>
      <p:sp>
        <p:nvSpPr>
          <p:cNvPr id="40973" name="Text Box 13"/>
          <p:cNvSpPr txBox="1">
            <a:spLocks noChangeArrowheads="1"/>
          </p:cNvSpPr>
          <p:nvPr/>
        </p:nvSpPr>
        <p:spPr bwMode="auto">
          <a:xfrm>
            <a:off x="76200" y="2133600"/>
            <a:ext cx="685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50000"/>
              </a:spcBef>
              <a:spcAft>
                <a:spcPct val="0"/>
              </a:spcAft>
            </a:pPr>
            <a:r>
              <a:rPr lang="it-IT" altLang="it-IT" sz="1200" smtClean="0">
                <a:solidFill>
                  <a:srgbClr val="FFFFFF"/>
                </a:solidFill>
              </a:rPr>
              <a:t>1.00</a:t>
            </a:r>
          </a:p>
        </p:txBody>
      </p:sp>
      <p:sp>
        <p:nvSpPr>
          <p:cNvPr id="40974" name="Text Box 14"/>
          <p:cNvSpPr txBox="1">
            <a:spLocks noChangeArrowheads="1"/>
          </p:cNvSpPr>
          <p:nvPr/>
        </p:nvSpPr>
        <p:spPr bwMode="auto">
          <a:xfrm>
            <a:off x="76200" y="2667000"/>
            <a:ext cx="685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50000"/>
              </a:spcBef>
              <a:spcAft>
                <a:spcPct val="0"/>
              </a:spcAft>
            </a:pPr>
            <a:r>
              <a:rPr lang="it-IT" altLang="it-IT" sz="1200" smtClean="0">
                <a:solidFill>
                  <a:srgbClr val="FFFFFF"/>
                </a:solidFill>
              </a:rPr>
              <a:t>0.99</a:t>
            </a:r>
          </a:p>
        </p:txBody>
      </p:sp>
      <p:sp>
        <p:nvSpPr>
          <p:cNvPr id="40975" name="Text Box 15"/>
          <p:cNvSpPr txBox="1">
            <a:spLocks noChangeArrowheads="1"/>
          </p:cNvSpPr>
          <p:nvPr/>
        </p:nvSpPr>
        <p:spPr bwMode="auto">
          <a:xfrm>
            <a:off x="76200" y="3154363"/>
            <a:ext cx="685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50000"/>
              </a:spcBef>
              <a:spcAft>
                <a:spcPct val="0"/>
              </a:spcAft>
            </a:pPr>
            <a:r>
              <a:rPr lang="it-IT" altLang="it-IT" sz="1200" smtClean="0">
                <a:solidFill>
                  <a:srgbClr val="FFFFFF"/>
                </a:solidFill>
              </a:rPr>
              <a:t>0.98</a:t>
            </a:r>
          </a:p>
        </p:txBody>
      </p:sp>
      <p:sp>
        <p:nvSpPr>
          <p:cNvPr id="40976" name="Text Box 16"/>
          <p:cNvSpPr txBox="1">
            <a:spLocks noChangeArrowheads="1"/>
          </p:cNvSpPr>
          <p:nvPr/>
        </p:nvSpPr>
        <p:spPr bwMode="auto">
          <a:xfrm>
            <a:off x="76200" y="3687763"/>
            <a:ext cx="685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50000"/>
              </a:spcBef>
              <a:spcAft>
                <a:spcPct val="0"/>
              </a:spcAft>
            </a:pPr>
            <a:r>
              <a:rPr lang="it-IT" altLang="it-IT" sz="1200" smtClean="0">
                <a:solidFill>
                  <a:srgbClr val="FFFFFF"/>
                </a:solidFill>
              </a:rPr>
              <a:t>0.97</a:t>
            </a:r>
          </a:p>
        </p:txBody>
      </p:sp>
      <p:sp>
        <p:nvSpPr>
          <p:cNvPr id="40977" name="Text Box 17"/>
          <p:cNvSpPr txBox="1">
            <a:spLocks noChangeArrowheads="1"/>
          </p:cNvSpPr>
          <p:nvPr/>
        </p:nvSpPr>
        <p:spPr bwMode="auto">
          <a:xfrm>
            <a:off x="76200" y="4267200"/>
            <a:ext cx="685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50000"/>
              </a:spcBef>
              <a:spcAft>
                <a:spcPct val="0"/>
              </a:spcAft>
            </a:pPr>
            <a:r>
              <a:rPr lang="it-IT" altLang="it-IT" sz="1200" smtClean="0">
                <a:solidFill>
                  <a:srgbClr val="FFFFFF"/>
                </a:solidFill>
              </a:rPr>
              <a:t>0.96</a:t>
            </a:r>
          </a:p>
        </p:txBody>
      </p:sp>
      <p:sp>
        <p:nvSpPr>
          <p:cNvPr id="40978" name="Text Box 18"/>
          <p:cNvSpPr txBox="1">
            <a:spLocks noChangeArrowheads="1"/>
          </p:cNvSpPr>
          <p:nvPr/>
        </p:nvSpPr>
        <p:spPr bwMode="auto">
          <a:xfrm>
            <a:off x="76200" y="4754563"/>
            <a:ext cx="685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50000"/>
              </a:spcBef>
              <a:spcAft>
                <a:spcPct val="0"/>
              </a:spcAft>
            </a:pPr>
            <a:r>
              <a:rPr lang="it-IT" altLang="it-IT" sz="1200" smtClean="0">
                <a:solidFill>
                  <a:srgbClr val="FFFFFF"/>
                </a:solidFill>
              </a:rPr>
              <a:t>0.95</a:t>
            </a:r>
          </a:p>
        </p:txBody>
      </p:sp>
      <p:sp>
        <p:nvSpPr>
          <p:cNvPr id="40979" name="Text Box 19"/>
          <p:cNvSpPr txBox="1">
            <a:spLocks noChangeArrowheads="1"/>
          </p:cNvSpPr>
          <p:nvPr/>
        </p:nvSpPr>
        <p:spPr bwMode="auto">
          <a:xfrm>
            <a:off x="533400" y="4906963"/>
            <a:ext cx="381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50000"/>
              </a:spcBef>
              <a:spcAft>
                <a:spcPct val="0"/>
              </a:spcAft>
            </a:pPr>
            <a:r>
              <a:rPr lang="it-IT" altLang="it-IT" sz="1200" smtClean="0">
                <a:solidFill>
                  <a:srgbClr val="FFFFFF"/>
                </a:solidFill>
              </a:rPr>
              <a:t>0</a:t>
            </a:r>
          </a:p>
        </p:txBody>
      </p:sp>
      <p:sp>
        <p:nvSpPr>
          <p:cNvPr id="40980" name="Text Box 20"/>
          <p:cNvSpPr txBox="1">
            <a:spLocks noChangeArrowheads="1"/>
          </p:cNvSpPr>
          <p:nvPr/>
        </p:nvSpPr>
        <p:spPr bwMode="auto">
          <a:xfrm>
            <a:off x="4495800" y="2209800"/>
            <a:ext cx="685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50000"/>
              </a:spcBef>
              <a:spcAft>
                <a:spcPct val="0"/>
              </a:spcAft>
            </a:pPr>
            <a:r>
              <a:rPr lang="it-IT" altLang="it-IT" sz="1200" smtClean="0">
                <a:solidFill>
                  <a:srgbClr val="FFFFFF"/>
                </a:solidFill>
              </a:rPr>
              <a:t>1.00</a:t>
            </a:r>
          </a:p>
        </p:txBody>
      </p:sp>
      <p:sp>
        <p:nvSpPr>
          <p:cNvPr id="40981" name="Text Box 21"/>
          <p:cNvSpPr txBox="1">
            <a:spLocks noChangeArrowheads="1"/>
          </p:cNvSpPr>
          <p:nvPr/>
        </p:nvSpPr>
        <p:spPr bwMode="auto">
          <a:xfrm>
            <a:off x="4495800" y="2743200"/>
            <a:ext cx="685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50000"/>
              </a:spcBef>
              <a:spcAft>
                <a:spcPct val="0"/>
              </a:spcAft>
            </a:pPr>
            <a:r>
              <a:rPr lang="it-IT" altLang="it-IT" sz="1200" smtClean="0">
                <a:solidFill>
                  <a:srgbClr val="FFFFFF"/>
                </a:solidFill>
              </a:rPr>
              <a:t>0.99</a:t>
            </a:r>
          </a:p>
        </p:txBody>
      </p:sp>
      <p:sp>
        <p:nvSpPr>
          <p:cNvPr id="40982" name="Text Box 22"/>
          <p:cNvSpPr txBox="1">
            <a:spLocks noChangeArrowheads="1"/>
          </p:cNvSpPr>
          <p:nvPr/>
        </p:nvSpPr>
        <p:spPr bwMode="auto">
          <a:xfrm>
            <a:off x="4495800" y="3230563"/>
            <a:ext cx="685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50000"/>
              </a:spcBef>
              <a:spcAft>
                <a:spcPct val="0"/>
              </a:spcAft>
            </a:pPr>
            <a:r>
              <a:rPr lang="it-IT" altLang="it-IT" sz="1200" smtClean="0">
                <a:solidFill>
                  <a:srgbClr val="FFFFFF"/>
                </a:solidFill>
              </a:rPr>
              <a:t>0.98</a:t>
            </a:r>
          </a:p>
        </p:txBody>
      </p:sp>
      <p:sp>
        <p:nvSpPr>
          <p:cNvPr id="40983" name="Text Box 23"/>
          <p:cNvSpPr txBox="1">
            <a:spLocks noChangeArrowheads="1"/>
          </p:cNvSpPr>
          <p:nvPr/>
        </p:nvSpPr>
        <p:spPr bwMode="auto">
          <a:xfrm>
            <a:off x="4495800" y="3763963"/>
            <a:ext cx="685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50000"/>
              </a:spcBef>
              <a:spcAft>
                <a:spcPct val="0"/>
              </a:spcAft>
            </a:pPr>
            <a:r>
              <a:rPr lang="it-IT" altLang="it-IT" sz="1200" smtClean="0">
                <a:solidFill>
                  <a:srgbClr val="FFFFFF"/>
                </a:solidFill>
              </a:rPr>
              <a:t>0.97</a:t>
            </a:r>
          </a:p>
        </p:txBody>
      </p:sp>
      <p:sp>
        <p:nvSpPr>
          <p:cNvPr id="40984" name="Text Box 24"/>
          <p:cNvSpPr txBox="1">
            <a:spLocks noChangeArrowheads="1"/>
          </p:cNvSpPr>
          <p:nvPr/>
        </p:nvSpPr>
        <p:spPr bwMode="auto">
          <a:xfrm>
            <a:off x="4495800" y="4343400"/>
            <a:ext cx="685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50000"/>
              </a:spcBef>
              <a:spcAft>
                <a:spcPct val="0"/>
              </a:spcAft>
            </a:pPr>
            <a:r>
              <a:rPr lang="it-IT" altLang="it-IT" sz="1200" smtClean="0">
                <a:solidFill>
                  <a:srgbClr val="FFFFFF"/>
                </a:solidFill>
              </a:rPr>
              <a:t>0.96</a:t>
            </a:r>
          </a:p>
        </p:txBody>
      </p:sp>
      <p:sp>
        <p:nvSpPr>
          <p:cNvPr id="40985" name="Text Box 25"/>
          <p:cNvSpPr txBox="1">
            <a:spLocks noChangeArrowheads="1"/>
          </p:cNvSpPr>
          <p:nvPr/>
        </p:nvSpPr>
        <p:spPr bwMode="auto">
          <a:xfrm>
            <a:off x="4495800" y="4830763"/>
            <a:ext cx="685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50000"/>
              </a:spcBef>
              <a:spcAft>
                <a:spcPct val="0"/>
              </a:spcAft>
            </a:pPr>
            <a:r>
              <a:rPr lang="it-IT" altLang="it-IT" sz="1200" smtClean="0">
                <a:solidFill>
                  <a:srgbClr val="FFFFFF"/>
                </a:solidFill>
              </a:rPr>
              <a:t>0.95</a:t>
            </a:r>
          </a:p>
        </p:txBody>
      </p:sp>
      <p:sp>
        <p:nvSpPr>
          <p:cNvPr id="40986" name="Text Box 26"/>
          <p:cNvSpPr txBox="1">
            <a:spLocks noChangeArrowheads="1"/>
          </p:cNvSpPr>
          <p:nvPr/>
        </p:nvSpPr>
        <p:spPr bwMode="auto">
          <a:xfrm rot="-5400000">
            <a:off x="3222625" y="3205163"/>
            <a:ext cx="2667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50000"/>
              </a:spcBef>
              <a:spcAft>
                <a:spcPct val="0"/>
              </a:spcAft>
            </a:pPr>
            <a:r>
              <a:rPr lang="it-IT" altLang="it-IT" sz="1600" b="1" smtClean="0">
                <a:solidFill>
                  <a:srgbClr val="FFFF00"/>
                </a:solidFill>
              </a:rPr>
              <a:t>Probability </a:t>
            </a:r>
          </a:p>
        </p:txBody>
      </p:sp>
      <p:sp>
        <p:nvSpPr>
          <p:cNvPr id="40987" name="Text Box 27"/>
          <p:cNvSpPr txBox="1">
            <a:spLocks noChangeArrowheads="1"/>
          </p:cNvSpPr>
          <p:nvPr/>
        </p:nvSpPr>
        <p:spPr bwMode="auto">
          <a:xfrm>
            <a:off x="838200" y="4906963"/>
            <a:ext cx="381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50000"/>
              </a:spcBef>
              <a:spcAft>
                <a:spcPct val="0"/>
              </a:spcAft>
            </a:pPr>
            <a:r>
              <a:rPr lang="it-IT" altLang="it-IT" sz="1200" smtClean="0">
                <a:solidFill>
                  <a:srgbClr val="FFFFFF"/>
                </a:solidFill>
              </a:rPr>
              <a:t>30</a:t>
            </a:r>
          </a:p>
        </p:txBody>
      </p:sp>
      <p:sp>
        <p:nvSpPr>
          <p:cNvPr id="40988" name="Text Box 28"/>
          <p:cNvSpPr txBox="1">
            <a:spLocks noChangeArrowheads="1"/>
          </p:cNvSpPr>
          <p:nvPr/>
        </p:nvSpPr>
        <p:spPr bwMode="auto">
          <a:xfrm>
            <a:off x="1066800" y="4906963"/>
            <a:ext cx="381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50000"/>
              </a:spcBef>
              <a:spcAft>
                <a:spcPct val="0"/>
              </a:spcAft>
            </a:pPr>
            <a:r>
              <a:rPr lang="it-IT" altLang="it-IT" sz="1200" smtClean="0">
                <a:solidFill>
                  <a:srgbClr val="FFFFFF"/>
                </a:solidFill>
              </a:rPr>
              <a:t>60</a:t>
            </a:r>
          </a:p>
        </p:txBody>
      </p:sp>
      <p:sp>
        <p:nvSpPr>
          <p:cNvPr id="40989" name="Text Box 29"/>
          <p:cNvSpPr txBox="1">
            <a:spLocks noChangeArrowheads="1"/>
          </p:cNvSpPr>
          <p:nvPr/>
        </p:nvSpPr>
        <p:spPr bwMode="auto">
          <a:xfrm>
            <a:off x="1371600" y="4906963"/>
            <a:ext cx="381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50000"/>
              </a:spcBef>
              <a:spcAft>
                <a:spcPct val="0"/>
              </a:spcAft>
            </a:pPr>
            <a:r>
              <a:rPr lang="it-IT" altLang="it-IT" sz="1200" smtClean="0">
                <a:solidFill>
                  <a:srgbClr val="FFFFFF"/>
                </a:solidFill>
              </a:rPr>
              <a:t>90</a:t>
            </a:r>
          </a:p>
        </p:txBody>
      </p:sp>
      <p:sp>
        <p:nvSpPr>
          <p:cNvPr id="40990" name="Text Box 30"/>
          <p:cNvSpPr txBox="1">
            <a:spLocks noChangeArrowheads="1"/>
          </p:cNvSpPr>
          <p:nvPr/>
        </p:nvSpPr>
        <p:spPr bwMode="auto">
          <a:xfrm>
            <a:off x="1600200" y="4906963"/>
            <a:ext cx="457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50000"/>
              </a:spcBef>
              <a:spcAft>
                <a:spcPct val="0"/>
              </a:spcAft>
            </a:pPr>
            <a:r>
              <a:rPr lang="it-IT" altLang="it-IT" sz="1200" smtClean="0">
                <a:solidFill>
                  <a:srgbClr val="FFFFFF"/>
                </a:solidFill>
              </a:rPr>
              <a:t>120</a:t>
            </a:r>
          </a:p>
        </p:txBody>
      </p:sp>
      <p:sp>
        <p:nvSpPr>
          <p:cNvPr id="40991" name="Text Box 31"/>
          <p:cNvSpPr txBox="1">
            <a:spLocks noChangeArrowheads="1"/>
          </p:cNvSpPr>
          <p:nvPr/>
        </p:nvSpPr>
        <p:spPr bwMode="auto">
          <a:xfrm>
            <a:off x="1905000" y="4906963"/>
            <a:ext cx="533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50000"/>
              </a:spcBef>
              <a:spcAft>
                <a:spcPct val="0"/>
              </a:spcAft>
            </a:pPr>
            <a:r>
              <a:rPr lang="it-IT" altLang="it-IT" sz="1200" smtClean="0">
                <a:solidFill>
                  <a:srgbClr val="FFFFFF"/>
                </a:solidFill>
              </a:rPr>
              <a:t>150</a:t>
            </a:r>
          </a:p>
        </p:txBody>
      </p:sp>
      <p:sp>
        <p:nvSpPr>
          <p:cNvPr id="40992" name="Text Box 32"/>
          <p:cNvSpPr txBox="1">
            <a:spLocks noChangeArrowheads="1"/>
          </p:cNvSpPr>
          <p:nvPr/>
        </p:nvSpPr>
        <p:spPr bwMode="auto">
          <a:xfrm>
            <a:off x="2209800" y="4906963"/>
            <a:ext cx="457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50000"/>
              </a:spcBef>
              <a:spcAft>
                <a:spcPct val="0"/>
              </a:spcAft>
            </a:pPr>
            <a:r>
              <a:rPr lang="it-IT" altLang="it-IT" sz="1200" smtClean="0">
                <a:solidFill>
                  <a:srgbClr val="FFFFFF"/>
                </a:solidFill>
              </a:rPr>
              <a:t>180</a:t>
            </a:r>
          </a:p>
        </p:txBody>
      </p:sp>
      <p:sp>
        <p:nvSpPr>
          <p:cNvPr id="40993" name="Text Box 33"/>
          <p:cNvSpPr txBox="1">
            <a:spLocks noChangeArrowheads="1"/>
          </p:cNvSpPr>
          <p:nvPr/>
        </p:nvSpPr>
        <p:spPr bwMode="auto">
          <a:xfrm>
            <a:off x="2514600" y="4906963"/>
            <a:ext cx="457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50000"/>
              </a:spcBef>
              <a:spcAft>
                <a:spcPct val="0"/>
              </a:spcAft>
            </a:pPr>
            <a:r>
              <a:rPr lang="it-IT" altLang="it-IT" sz="1200" smtClean="0">
                <a:solidFill>
                  <a:srgbClr val="FFFFFF"/>
                </a:solidFill>
              </a:rPr>
              <a:t>210</a:t>
            </a:r>
          </a:p>
        </p:txBody>
      </p:sp>
      <p:sp>
        <p:nvSpPr>
          <p:cNvPr id="40994" name="Text Box 34"/>
          <p:cNvSpPr txBox="1">
            <a:spLocks noChangeArrowheads="1"/>
          </p:cNvSpPr>
          <p:nvPr/>
        </p:nvSpPr>
        <p:spPr bwMode="auto">
          <a:xfrm>
            <a:off x="2819400" y="4906963"/>
            <a:ext cx="457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50000"/>
              </a:spcBef>
              <a:spcAft>
                <a:spcPct val="0"/>
              </a:spcAft>
            </a:pPr>
            <a:r>
              <a:rPr lang="it-IT" altLang="it-IT" sz="1200" smtClean="0">
                <a:solidFill>
                  <a:srgbClr val="FFFFFF"/>
                </a:solidFill>
              </a:rPr>
              <a:t>240</a:t>
            </a:r>
          </a:p>
        </p:txBody>
      </p:sp>
      <p:sp>
        <p:nvSpPr>
          <p:cNvPr id="40995" name="Text Box 35"/>
          <p:cNvSpPr txBox="1">
            <a:spLocks noChangeArrowheads="1"/>
          </p:cNvSpPr>
          <p:nvPr/>
        </p:nvSpPr>
        <p:spPr bwMode="auto">
          <a:xfrm>
            <a:off x="3124200" y="4906963"/>
            <a:ext cx="457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50000"/>
              </a:spcBef>
              <a:spcAft>
                <a:spcPct val="0"/>
              </a:spcAft>
            </a:pPr>
            <a:r>
              <a:rPr lang="it-IT" altLang="it-IT" sz="1200" smtClean="0">
                <a:solidFill>
                  <a:srgbClr val="FFFFFF"/>
                </a:solidFill>
              </a:rPr>
              <a:t>270</a:t>
            </a:r>
          </a:p>
        </p:txBody>
      </p:sp>
      <p:sp>
        <p:nvSpPr>
          <p:cNvPr id="40996" name="Text Box 36"/>
          <p:cNvSpPr txBox="1">
            <a:spLocks noChangeArrowheads="1"/>
          </p:cNvSpPr>
          <p:nvPr/>
        </p:nvSpPr>
        <p:spPr bwMode="auto">
          <a:xfrm>
            <a:off x="3429000" y="4906963"/>
            <a:ext cx="457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50000"/>
              </a:spcBef>
              <a:spcAft>
                <a:spcPct val="0"/>
              </a:spcAft>
            </a:pPr>
            <a:r>
              <a:rPr lang="it-IT" altLang="it-IT" sz="1200" smtClean="0">
                <a:solidFill>
                  <a:srgbClr val="FFFFFF"/>
                </a:solidFill>
              </a:rPr>
              <a:t>300</a:t>
            </a:r>
          </a:p>
        </p:txBody>
      </p:sp>
      <p:sp>
        <p:nvSpPr>
          <p:cNvPr id="40997" name="Text Box 37"/>
          <p:cNvSpPr txBox="1">
            <a:spLocks noChangeArrowheads="1"/>
          </p:cNvSpPr>
          <p:nvPr/>
        </p:nvSpPr>
        <p:spPr bwMode="auto">
          <a:xfrm>
            <a:off x="3733800" y="4906963"/>
            <a:ext cx="457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50000"/>
              </a:spcBef>
              <a:spcAft>
                <a:spcPct val="0"/>
              </a:spcAft>
            </a:pPr>
            <a:r>
              <a:rPr lang="it-IT" altLang="it-IT" sz="1200" smtClean="0">
                <a:solidFill>
                  <a:srgbClr val="FFFFFF"/>
                </a:solidFill>
              </a:rPr>
              <a:t>330</a:t>
            </a:r>
          </a:p>
        </p:txBody>
      </p:sp>
      <p:sp>
        <p:nvSpPr>
          <p:cNvPr id="40998" name="Text Box 38"/>
          <p:cNvSpPr txBox="1">
            <a:spLocks noChangeArrowheads="1"/>
          </p:cNvSpPr>
          <p:nvPr/>
        </p:nvSpPr>
        <p:spPr bwMode="auto">
          <a:xfrm>
            <a:off x="4038600" y="4906963"/>
            <a:ext cx="457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50000"/>
              </a:spcBef>
              <a:spcAft>
                <a:spcPct val="0"/>
              </a:spcAft>
            </a:pPr>
            <a:r>
              <a:rPr lang="it-IT" altLang="it-IT" sz="1200" smtClean="0">
                <a:solidFill>
                  <a:srgbClr val="FFFFFF"/>
                </a:solidFill>
              </a:rPr>
              <a:t>360</a:t>
            </a:r>
          </a:p>
        </p:txBody>
      </p:sp>
      <p:sp>
        <p:nvSpPr>
          <p:cNvPr id="40999" name="Text Box 39"/>
          <p:cNvSpPr txBox="1">
            <a:spLocks noChangeArrowheads="1"/>
          </p:cNvSpPr>
          <p:nvPr/>
        </p:nvSpPr>
        <p:spPr bwMode="auto">
          <a:xfrm>
            <a:off x="5257800" y="4983163"/>
            <a:ext cx="381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50000"/>
              </a:spcBef>
              <a:spcAft>
                <a:spcPct val="0"/>
              </a:spcAft>
            </a:pPr>
            <a:r>
              <a:rPr lang="it-IT" altLang="it-IT" sz="1200" smtClean="0">
                <a:solidFill>
                  <a:srgbClr val="FFFFFF"/>
                </a:solidFill>
              </a:rPr>
              <a:t>30</a:t>
            </a:r>
          </a:p>
        </p:txBody>
      </p:sp>
      <p:sp>
        <p:nvSpPr>
          <p:cNvPr id="41000" name="Text Box 40"/>
          <p:cNvSpPr txBox="1">
            <a:spLocks noChangeArrowheads="1"/>
          </p:cNvSpPr>
          <p:nvPr/>
        </p:nvSpPr>
        <p:spPr bwMode="auto">
          <a:xfrm>
            <a:off x="5486400" y="4983163"/>
            <a:ext cx="381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50000"/>
              </a:spcBef>
              <a:spcAft>
                <a:spcPct val="0"/>
              </a:spcAft>
            </a:pPr>
            <a:r>
              <a:rPr lang="it-IT" altLang="it-IT" sz="1200" smtClean="0">
                <a:solidFill>
                  <a:srgbClr val="FFFFFF"/>
                </a:solidFill>
              </a:rPr>
              <a:t>60</a:t>
            </a:r>
          </a:p>
        </p:txBody>
      </p:sp>
      <p:sp>
        <p:nvSpPr>
          <p:cNvPr id="41001" name="Text Box 41"/>
          <p:cNvSpPr txBox="1">
            <a:spLocks noChangeArrowheads="1"/>
          </p:cNvSpPr>
          <p:nvPr/>
        </p:nvSpPr>
        <p:spPr bwMode="auto">
          <a:xfrm>
            <a:off x="5791200" y="4983163"/>
            <a:ext cx="381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50000"/>
              </a:spcBef>
              <a:spcAft>
                <a:spcPct val="0"/>
              </a:spcAft>
            </a:pPr>
            <a:r>
              <a:rPr lang="it-IT" altLang="it-IT" sz="1200" smtClean="0">
                <a:solidFill>
                  <a:srgbClr val="FFFFFF"/>
                </a:solidFill>
              </a:rPr>
              <a:t>90</a:t>
            </a:r>
          </a:p>
        </p:txBody>
      </p:sp>
      <p:sp>
        <p:nvSpPr>
          <p:cNvPr id="41002" name="Text Box 42"/>
          <p:cNvSpPr txBox="1">
            <a:spLocks noChangeArrowheads="1"/>
          </p:cNvSpPr>
          <p:nvPr/>
        </p:nvSpPr>
        <p:spPr bwMode="auto">
          <a:xfrm>
            <a:off x="6019800" y="4983163"/>
            <a:ext cx="457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50000"/>
              </a:spcBef>
              <a:spcAft>
                <a:spcPct val="0"/>
              </a:spcAft>
            </a:pPr>
            <a:r>
              <a:rPr lang="it-IT" altLang="it-IT" sz="1200" smtClean="0">
                <a:solidFill>
                  <a:srgbClr val="FFFFFF"/>
                </a:solidFill>
              </a:rPr>
              <a:t>120</a:t>
            </a:r>
          </a:p>
        </p:txBody>
      </p:sp>
      <p:sp>
        <p:nvSpPr>
          <p:cNvPr id="41003" name="Text Box 43"/>
          <p:cNvSpPr txBox="1">
            <a:spLocks noChangeArrowheads="1"/>
          </p:cNvSpPr>
          <p:nvPr/>
        </p:nvSpPr>
        <p:spPr bwMode="auto">
          <a:xfrm>
            <a:off x="6324600" y="4983163"/>
            <a:ext cx="533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50000"/>
              </a:spcBef>
              <a:spcAft>
                <a:spcPct val="0"/>
              </a:spcAft>
            </a:pPr>
            <a:r>
              <a:rPr lang="it-IT" altLang="it-IT" sz="1200" smtClean="0">
                <a:solidFill>
                  <a:srgbClr val="FFFFFF"/>
                </a:solidFill>
              </a:rPr>
              <a:t>150</a:t>
            </a:r>
          </a:p>
        </p:txBody>
      </p:sp>
      <p:sp>
        <p:nvSpPr>
          <p:cNvPr id="41004" name="Text Box 44"/>
          <p:cNvSpPr txBox="1">
            <a:spLocks noChangeArrowheads="1"/>
          </p:cNvSpPr>
          <p:nvPr/>
        </p:nvSpPr>
        <p:spPr bwMode="auto">
          <a:xfrm>
            <a:off x="6629400" y="4983163"/>
            <a:ext cx="457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50000"/>
              </a:spcBef>
              <a:spcAft>
                <a:spcPct val="0"/>
              </a:spcAft>
            </a:pPr>
            <a:r>
              <a:rPr lang="it-IT" altLang="it-IT" sz="1200" smtClean="0">
                <a:solidFill>
                  <a:srgbClr val="FFFFFF"/>
                </a:solidFill>
              </a:rPr>
              <a:t>180</a:t>
            </a:r>
          </a:p>
        </p:txBody>
      </p:sp>
      <p:sp>
        <p:nvSpPr>
          <p:cNvPr id="41005" name="Text Box 45"/>
          <p:cNvSpPr txBox="1">
            <a:spLocks noChangeArrowheads="1"/>
          </p:cNvSpPr>
          <p:nvPr/>
        </p:nvSpPr>
        <p:spPr bwMode="auto">
          <a:xfrm>
            <a:off x="6934200" y="4983163"/>
            <a:ext cx="457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50000"/>
              </a:spcBef>
              <a:spcAft>
                <a:spcPct val="0"/>
              </a:spcAft>
            </a:pPr>
            <a:r>
              <a:rPr lang="it-IT" altLang="it-IT" sz="1200" smtClean="0">
                <a:solidFill>
                  <a:srgbClr val="FFFFFF"/>
                </a:solidFill>
              </a:rPr>
              <a:t>210</a:t>
            </a:r>
          </a:p>
        </p:txBody>
      </p:sp>
      <p:sp>
        <p:nvSpPr>
          <p:cNvPr id="41006" name="Text Box 46"/>
          <p:cNvSpPr txBox="1">
            <a:spLocks noChangeArrowheads="1"/>
          </p:cNvSpPr>
          <p:nvPr/>
        </p:nvSpPr>
        <p:spPr bwMode="auto">
          <a:xfrm>
            <a:off x="7239000" y="4983163"/>
            <a:ext cx="457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50000"/>
              </a:spcBef>
              <a:spcAft>
                <a:spcPct val="0"/>
              </a:spcAft>
            </a:pPr>
            <a:r>
              <a:rPr lang="it-IT" altLang="it-IT" sz="1200" smtClean="0">
                <a:solidFill>
                  <a:srgbClr val="FFFFFF"/>
                </a:solidFill>
              </a:rPr>
              <a:t>240</a:t>
            </a:r>
          </a:p>
        </p:txBody>
      </p:sp>
      <p:sp>
        <p:nvSpPr>
          <p:cNvPr id="41007" name="Text Box 47"/>
          <p:cNvSpPr txBox="1">
            <a:spLocks noChangeArrowheads="1"/>
          </p:cNvSpPr>
          <p:nvPr/>
        </p:nvSpPr>
        <p:spPr bwMode="auto">
          <a:xfrm>
            <a:off x="7543800" y="4983163"/>
            <a:ext cx="457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50000"/>
              </a:spcBef>
              <a:spcAft>
                <a:spcPct val="0"/>
              </a:spcAft>
            </a:pPr>
            <a:r>
              <a:rPr lang="it-IT" altLang="it-IT" sz="1200" smtClean="0">
                <a:solidFill>
                  <a:srgbClr val="FFFFFF"/>
                </a:solidFill>
              </a:rPr>
              <a:t>270</a:t>
            </a:r>
          </a:p>
        </p:txBody>
      </p:sp>
      <p:sp>
        <p:nvSpPr>
          <p:cNvPr id="41008" name="Text Box 48"/>
          <p:cNvSpPr txBox="1">
            <a:spLocks noChangeArrowheads="1"/>
          </p:cNvSpPr>
          <p:nvPr/>
        </p:nvSpPr>
        <p:spPr bwMode="auto">
          <a:xfrm>
            <a:off x="7848600" y="4983163"/>
            <a:ext cx="457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50000"/>
              </a:spcBef>
              <a:spcAft>
                <a:spcPct val="0"/>
              </a:spcAft>
            </a:pPr>
            <a:r>
              <a:rPr lang="it-IT" altLang="it-IT" sz="1200" smtClean="0">
                <a:solidFill>
                  <a:srgbClr val="FFFFFF"/>
                </a:solidFill>
              </a:rPr>
              <a:t>300</a:t>
            </a:r>
          </a:p>
        </p:txBody>
      </p:sp>
      <p:sp>
        <p:nvSpPr>
          <p:cNvPr id="41009" name="Text Box 49"/>
          <p:cNvSpPr txBox="1">
            <a:spLocks noChangeArrowheads="1"/>
          </p:cNvSpPr>
          <p:nvPr/>
        </p:nvSpPr>
        <p:spPr bwMode="auto">
          <a:xfrm>
            <a:off x="8153400" y="4983163"/>
            <a:ext cx="457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50000"/>
              </a:spcBef>
              <a:spcAft>
                <a:spcPct val="0"/>
              </a:spcAft>
            </a:pPr>
            <a:r>
              <a:rPr lang="it-IT" altLang="it-IT" sz="1200" smtClean="0">
                <a:solidFill>
                  <a:srgbClr val="FFFFFF"/>
                </a:solidFill>
              </a:rPr>
              <a:t>330</a:t>
            </a:r>
          </a:p>
        </p:txBody>
      </p:sp>
      <p:sp>
        <p:nvSpPr>
          <p:cNvPr id="41010" name="Text Box 50"/>
          <p:cNvSpPr txBox="1">
            <a:spLocks noChangeArrowheads="1"/>
          </p:cNvSpPr>
          <p:nvPr/>
        </p:nvSpPr>
        <p:spPr bwMode="auto">
          <a:xfrm>
            <a:off x="8458200" y="4983163"/>
            <a:ext cx="457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50000"/>
              </a:spcBef>
              <a:spcAft>
                <a:spcPct val="0"/>
              </a:spcAft>
            </a:pPr>
            <a:r>
              <a:rPr lang="it-IT" altLang="it-IT" sz="1200" smtClean="0">
                <a:solidFill>
                  <a:srgbClr val="FFFFFF"/>
                </a:solidFill>
              </a:rPr>
              <a:t>360</a:t>
            </a:r>
          </a:p>
        </p:txBody>
      </p:sp>
      <p:sp>
        <p:nvSpPr>
          <p:cNvPr id="41011" name="Text Box 51"/>
          <p:cNvSpPr txBox="1">
            <a:spLocks noChangeArrowheads="1"/>
          </p:cNvSpPr>
          <p:nvPr/>
        </p:nvSpPr>
        <p:spPr bwMode="auto">
          <a:xfrm>
            <a:off x="4953000" y="4983163"/>
            <a:ext cx="381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50000"/>
              </a:spcBef>
              <a:spcAft>
                <a:spcPct val="0"/>
              </a:spcAft>
            </a:pPr>
            <a:r>
              <a:rPr lang="it-IT" altLang="it-IT" sz="1200" smtClean="0">
                <a:solidFill>
                  <a:srgbClr val="FFFFFF"/>
                </a:solidFill>
              </a:rPr>
              <a:t>0</a:t>
            </a:r>
          </a:p>
        </p:txBody>
      </p:sp>
      <p:sp>
        <p:nvSpPr>
          <p:cNvPr id="41012" name="Rectangle 52"/>
          <p:cNvSpPr>
            <a:spLocks noChangeArrowheads="1"/>
          </p:cNvSpPr>
          <p:nvPr/>
        </p:nvSpPr>
        <p:spPr bwMode="auto">
          <a:xfrm>
            <a:off x="2971800" y="2590800"/>
            <a:ext cx="1295400" cy="6096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it-IT" altLang="it-IT" smtClean="0">
              <a:solidFill>
                <a:srgbClr val="000000"/>
              </a:solidFill>
            </a:endParaRPr>
          </a:p>
        </p:txBody>
      </p:sp>
      <p:sp>
        <p:nvSpPr>
          <p:cNvPr id="41013" name="Rectangle 53"/>
          <p:cNvSpPr>
            <a:spLocks noChangeArrowheads="1"/>
          </p:cNvSpPr>
          <p:nvPr/>
        </p:nvSpPr>
        <p:spPr bwMode="auto">
          <a:xfrm>
            <a:off x="7315200" y="3429000"/>
            <a:ext cx="1295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it-IT" altLang="it-IT" smtClean="0">
              <a:solidFill>
                <a:srgbClr val="000000"/>
              </a:solidFill>
            </a:endParaRPr>
          </a:p>
        </p:txBody>
      </p:sp>
      <p:sp>
        <p:nvSpPr>
          <p:cNvPr id="41014" name="Text Box 54"/>
          <p:cNvSpPr txBox="1">
            <a:spLocks noChangeArrowheads="1"/>
          </p:cNvSpPr>
          <p:nvPr/>
        </p:nvSpPr>
        <p:spPr bwMode="auto">
          <a:xfrm>
            <a:off x="2362200" y="2590800"/>
            <a:ext cx="1371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50000"/>
              </a:spcBef>
              <a:spcAft>
                <a:spcPct val="0"/>
              </a:spcAft>
              <a:buFontTx/>
              <a:buChar char="-"/>
            </a:pPr>
            <a:r>
              <a:rPr lang="it-IT" altLang="it-IT" sz="1400" smtClean="0">
                <a:solidFill>
                  <a:srgbClr val="000000"/>
                </a:solidFill>
              </a:rPr>
              <a:t>n.3 PUFA - Control</a:t>
            </a:r>
          </a:p>
        </p:txBody>
      </p:sp>
      <p:sp>
        <p:nvSpPr>
          <p:cNvPr id="41015" name="Text Box 55"/>
          <p:cNvSpPr txBox="1">
            <a:spLocks noChangeArrowheads="1"/>
          </p:cNvSpPr>
          <p:nvPr/>
        </p:nvSpPr>
        <p:spPr bwMode="auto">
          <a:xfrm>
            <a:off x="7620000" y="3581400"/>
            <a:ext cx="1143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50000"/>
              </a:spcBef>
              <a:spcAft>
                <a:spcPct val="0"/>
              </a:spcAft>
              <a:buFontTx/>
              <a:buChar char="-"/>
            </a:pPr>
            <a:r>
              <a:rPr lang="it-IT" altLang="it-IT" sz="1400" smtClean="0">
                <a:solidFill>
                  <a:srgbClr val="000000"/>
                </a:solidFill>
              </a:rPr>
              <a:t>n.3 PUFA  - Control</a:t>
            </a:r>
          </a:p>
        </p:txBody>
      </p:sp>
      <p:sp>
        <p:nvSpPr>
          <p:cNvPr id="41016" name="Text Box 56"/>
          <p:cNvSpPr txBox="1">
            <a:spLocks noChangeArrowheads="1"/>
          </p:cNvSpPr>
          <p:nvPr/>
        </p:nvSpPr>
        <p:spPr bwMode="auto">
          <a:xfrm>
            <a:off x="2057400" y="5105400"/>
            <a:ext cx="76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50000"/>
              </a:spcBef>
              <a:spcAft>
                <a:spcPct val="0"/>
              </a:spcAft>
            </a:pPr>
            <a:r>
              <a:rPr lang="it-IT" altLang="it-IT" sz="1600" b="1" smtClean="0">
                <a:solidFill>
                  <a:srgbClr val="FFFF00"/>
                </a:solidFill>
              </a:rPr>
              <a:t>Days </a:t>
            </a:r>
          </a:p>
        </p:txBody>
      </p:sp>
      <p:sp>
        <p:nvSpPr>
          <p:cNvPr id="41017" name="Text Box 57"/>
          <p:cNvSpPr txBox="1">
            <a:spLocks noChangeArrowheads="1"/>
          </p:cNvSpPr>
          <p:nvPr/>
        </p:nvSpPr>
        <p:spPr bwMode="auto">
          <a:xfrm>
            <a:off x="6477000" y="5149850"/>
            <a:ext cx="76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50000"/>
              </a:spcBef>
              <a:spcAft>
                <a:spcPct val="0"/>
              </a:spcAft>
            </a:pPr>
            <a:r>
              <a:rPr lang="it-IT" altLang="it-IT" sz="1600" b="1" smtClean="0">
                <a:solidFill>
                  <a:srgbClr val="FFFF00"/>
                </a:solidFill>
              </a:rPr>
              <a:t>Days </a:t>
            </a:r>
          </a:p>
        </p:txBody>
      </p:sp>
      <p:sp>
        <p:nvSpPr>
          <p:cNvPr id="41018" name="Text Box 58"/>
          <p:cNvSpPr txBox="1">
            <a:spLocks noChangeArrowheads="1"/>
          </p:cNvSpPr>
          <p:nvPr/>
        </p:nvSpPr>
        <p:spPr bwMode="auto">
          <a:xfrm>
            <a:off x="125288" y="116632"/>
            <a:ext cx="8866312" cy="1323439"/>
          </a:xfrm>
          <a:prstGeom prst="rect">
            <a:avLst/>
          </a:prstGeom>
          <a:solidFill>
            <a:schemeClr val="accent1">
              <a:lumMod val="20000"/>
              <a:lumOff val="80000"/>
            </a:schemeClr>
          </a:solidFill>
          <a:ln w="28575">
            <a:solidFill>
              <a:srgbClr val="C00000"/>
            </a:solidFill>
            <a:miter lim="800000"/>
            <a:headEnd/>
            <a:tailEnd/>
          </a:ln>
          <a:effec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50000"/>
              </a:spcBef>
              <a:spcAft>
                <a:spcPct val="0"/>
              </a:spcAft>
            </a:pPr>
            <a:r>
              <a:rPr lang="it-IT" altLang="it-IT" sz="4000" b="1" dirty="0">
                <a:latin typeface="Calibri" panose="020F0502020204030204" pitchFamily="34" charset="0"/>
                <a:cs typeface="Calibri" panose="020F0502020204030204" pitchFamily="34" charset="0"/>
              </a:rPr>
              <a:t>Beneficio iniziale di PUFA </a:t>
            </a:r>
            <a:r>
              <a:rPr lang="it-IT" altLang="it-IT" sz="4000" b="1" dirty="0" smtClean="0">
                <a:latin typeface="Calibri" panose="020F0502020204030204" pitchFamily="34" charset="0"/>
                <a:cs typeface="Calibri" panose="020F0502020204030204" pitchFamily="34" charset="0"/>
              </a:rPr>
              <a:t>n-3 </a:t>
            </a:r>
            <a:r>
              <a:rPr lang="it-IT" altLang="it-IT" sz="4000" b="1" dirty="0">
                <a:latin typeface="Calibri" panose="020F0502020204030204" pitchFamily="34" charset="0"/>
                <a:cs typeface="Calibri" panose="020F0502020204030204" pitchFamily="34" charset="0"/>
              </a:rPr>
              <a:t>nello studio di prevenzione </a:t>
            </a:r>
            <a:r>
              <a:rPr lang="it-IT" altLang="it-IT" sz="4000" b="1" dirty="0" smtClean="0">
                <a:latin typeface="Calibri" panose="020F0502020204030204" pitchFamily="34" charset="0"/>
                <a:cs typeface="Calibri" panose="020F0502020204030204" pitchFamily="34" charset="0"/>
              </a:rPr>
              <a:t>GISSI</a:t>
            </a:r>
            <a:endParaRPr lang="en-US" altLang="it-IT" sz="4000" b="1" dirty="0" smtClean="0">
              <a:latin typeface="Calibri" panose="020F0502020204030204" pitchFamily="34" charset="0"/>
              <a:cs typeface="Calibri" panose="020F0502020204030204" pitchFamily="34" charset="0"/>
              <a:sym typeface="Symbol" panose="05050102010706020507" pitchFamily="18" charset="2"/>
            </a:endParaRPr>
          </a:p>
        </p:txBody>
      </p:sp>
    </p:spTree>
    <p:extLst>
      <p:ext uri="{BB962C8B-B14F-4D97-AF65-F5344CB8AC3E}">
        <p14:creationId xmlns:p14="http://schemas.microsoft.com/office/powerpoint/2010/main" val="28201938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39553" y="260648"/>
            <a:ext cx="8136903" cy="864096"/>
          </a:xfrm>
          <a:prstGeom prst="rect">
            <a:avLst/>
          </a:prstGeom>
          <a:solidFill>
            <a:schemeClr val="accent5"/>
          </a:solidFill>
        </p:spPr>
        <p:style>
          <a:lnRef idx="0">
            <a:schemeClr val="accent3"/>
          </a:lnRef>
          <a:fillRef idx="3">
            <a:schemeClr val="accent3"/>
          </a:fillRef>
          <a:effectRef idx="3">
            <a:schemeClr val="accent3"/>
          </a:effectRef>
          <a:fontRef idx="minor">
            <a:schemeClr val="lt1"/>
          </a:fontRef>
        </p:style>
        <p:txBody>
          <a:bodyPr anchor="ctr"/>
          <a:lstStyle/>
          <a:p>
            <a:pPr lvl="0" algn="ctr" eaLnBrk="0" hangingPunct="0">
              <a:spcBef>
                <a:spcPct val="50000"/>
              </a:spcBef>
            </a:pPr>
            <a:r>
              <a:rPr lang="it-IT" altLang="it-IT" sz="4000" b="1" dirty="0">
                <a:solidFill>
                  <a:schemeClr val="tx1"/>
                </a:solidFill>
              </a:rPr>
              <a:t>Il problema del </a:t>
            </a:r>
            <a:r>
              <a:rPr lang="it-IT" altLang="it-IT" sz="4000" b="1" dirty="0" smtClean="0">
                <a:solidFill>
                  <a:schemeClr val="tx1"/>
                </a:solidFill>
              </a:rPr>
              <a:t>dosaggio</a:t>
            </a:r>
            <a:endParaRPr lang="en-GB" altLang="it-IT" sz="4000" b="1" dirty="0">
              <a:solidFill>
                <a:schemeClr val="tx1"/>
              </a:solidFill>
              <a:latin typeface="Calibri" pitchFamily="34" charset="0"/>
              <a:cs typeface="Times New Roman" pitchFamily="18" charset="0"/>
            </a:endParaRPr>
          </a:p>
        </p:txBody>
      </p:sp>
      <p:sp>
        <p:nvSpPr>
          <p:cNvPr id="6" name="Rettangolo 5"/>
          <p:cNvSpPr/>
          <p:nvPr/>
        </p:nvSpPr>
        <p:spPr>
          <a:xfrm>
            <a:off x="251520" y="1268760"/>
            <a:ext cx="8640961" cy="5400600"/>
          </a:xfrm>
          <a:prstGeom prst="rect">
            <a:avLst/>
          </a:prstGeom>
          <a:solidFill>
            <a:schemeClr val="accent3">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endParaRPr lang="it-IT" sz="2000" b="1" dirty="0" smtClean="0">
              <a:solidFill>
                <a:srgbClr val="002060"/>
              </a:solidFill>
            </a:endParaRPr>
          </a:p>
          <a:p>
            <a:pPr>
              <a:defRPr/>
            </a:pPr>
            <a:endParaRPr lang="it-IT" sz="2000" b="1" dirty="0" smtClean="0">
              <a:solidFill>
                <a:srgbClr val="002060"/>
              </a:solidFill>
            </a:endParaRPr>
          </a:p>
          <a:p>
            <a:pPr marL="342900" lvl="0" indent="-342900">
              <a:spcBef>
                <a:spcPct val="20000"/>
              </a:spcBef>
              <a:buFont typeface="Arial" pitchFamily="34" charset="0"/>
              <a:buChar char="•"/>
            </a:pPr>
            <a:r>
              <a:rPr lang="it-IT" altLang="it-IT" sz="3600" b="1" dirty="0">
                <a:solidFill>
                  <a:schemeClr val="tx1"/>
                </a:solidFill>
              </a:rPr>
              <a:t>1 gr per la morte improvvisa</a:t>
            </a:r>
          </a:p>
          <a:p>
            <a:pPr marL="342900" lvl="0" indent="-342900">
              <a:spcBef>
                <a:spcPct val="20000"/>
              </a:spcBef>
              <a:buFont typeface="Arial" pitchFamily="34" charset="0"/>
              <a:buChar char="•"/>
            </a:pPr>
            <a:r>
              <a:rPr lang="it-IT" altLang="it-IT" sz="3600" b="1" dirty="0">
                <a:solidFill>
                  <a:schemeClr val="tx1"/>
                </a:solidFill>
              </a:rPr>
              <a:t>2-4 gr se associati a statina per HTG</a:t>
            </a:r>
          </a:p>
          <a:p>
            <a:pPr marL="342900" lvl="0" indent="-342900">
              <a:spcBef>
                <a:spcPct val="20000"/>
              </a:spcBef>
              <a:buFont typeface="Arial" pitchFamily="34" charset="0"/>
              <a:buChar char="•"/>
            </a:pPr>
            <a:r>
              <a:rPr lang="it-IT" altLang="it-IT" sz="3600" b="1" dirty="0">
                <a:solidFill>
                  <a:schemeClr val="tx1"/>
                </a:solidFill>
              </a:rPr>
              <a:t>3-4 gr se dati da soli per HTG</a:t>
            </a:r>
          </a:p>
          <a:p>
            <a:pPr marL="342900" lvl="0" indent="-342900">
              <a:spcBef>
                <a:spcPct val="20000"/>
              </a:spcBef>
              <a:buFont typeface="Arial" pitchFamily="34" charset="0"/>
              <a:buChar char="•"/>
            </a:pPr>
            <a:r>
              <a:rPr lang="it-IT" altLang="it-IT" sz="3600" b="1" dirty="0">
                <a:solidFill>
                  <a:schemeClr val="tx1"/>
                </a:solidFill>
              </a:rPr>
              <a:t>4 o più gr per indicazioni extra-CV</a:t>
            </a:r>
          </a:p>
          <a:p>
            <a:pPr marL="342900" lvl="0" indent="-342900">
              <a:spcBef>
                <a:spcPct val="20000"/>
              </a:spcBef>
              <a:buFont typeface="Arial" pitchFamily="34" charset="0"/>
              <a:buChar char="•"/>
            </a:pPr>
            <a:endParaRPr lang="it-IT" altLang="it-IT" sz="3600" b="1" dirty="0">
              <a:solidFill>
                <a:srgbClr val="002060"/>
              </a:solidFill>
            </a:endParaRPr>
          </a:p>
          <a:p>
            <a:pPr marL="342900" lvl="0" indent="-342900">
              <a:spcBef>
                <a:spcPct val="20000"/>
              </a:spcBef>
              <a:buFont typeface="Arial" pitchFamily="34" charset="0"/>
              <a:buChar char="•"/>
              <a:tabLst>
                <a:tab pos="8434388" algn="l"/>
              </a:tabLst>
            </a:pPr>
            <a:r>
              <a:rPr lang="it-IT" altLang="it-IT" sz="3600" b="1" dirty="0">
                <a:solidFill>
                  <a:srgbClr val="C00000"/>
                </a:solidFill>
              </a:rPr>
              <a:t>N.B. 1 gr di olio di pesce </a:t>
            </a:r>
            <a:r>
              <a:rPr lang="it-IT" altLang="it-IT" sz="3600" b="1" dirty="0">
                <a:solidFill>
                  <a:srgbClr val="C00000"/>
                </a:solidFill>
                <a:cs typeface="Times New Roman" panose="02020603050405020304" pitchFamily="18" charset="0"/>
              </a:rPr>
              <a:t>≠ 1 gr di Omega 3 ≠ 1 gr di EPA/DHA !!! </a:t>
            </a:r>
            <a:endParaRPr lang="it-IT" sz="24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9888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1" name="Picture 4" descr="http://t1.gstatic.com/images?q=tbn:ANd9GcTaGZkrCSXsWeHjpqfYy99czt8WbE4RaKPiw88hbLzh3p4dsvR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060848"/>
            <a:ext cx="6121102" cy="4124325"/>
          </a:xfrm>
          <a:prstGeom prst="rect">
            <a:avLst/>
          </a:prstGeom>
          <a:noFill/>
          <a:ln>
            <a:noFill/>
          </a:ln>
          <a:effectLst>
            <a:outerShdw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p:cNvSpPr/>
          <p:nvPr/>
        </p:nvSpPr>
        <p:spPr>
          <a:xfrm>
            <a:off x="1336031" y="199529"/>
            <a:ext cx="6548337" cy="1285255"/>
          </a:xfrm>
          <a:prstGeom prst="rect">
            <a:avLst/>
          </a:prstGeom>
          <a:solidFill>
            <a:schemeClr val="accent5"/>
          </a:soli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it-IT" altLang="it-IT" sz="4000" b="1" dirty="0">
                <a:solidFill>
                  <a:schemeClr val="tx1"/>
                </a:solidFill>
              </a:rPr>
              <a:t>Presidi </a:t>
            </a:r>
            <a:r>
              <a:rPr lang="it-IT" altLang="it-IT" sz="4000" b="1" dirty="0" smtClean="0">
                <a:solidFill>
                  <a:schemeClr val="tx1"/>
                </a:solidFill>
              </a:rPr>
              <a:t>farmacologici</a:t>
            </a:r>
            <a:endParaRPr lang="it-IT" sz="4000" b="1" dirty="0">
              <a:solidFill>
                <a:schemeClr val="tx1"/>
              </a:solidFill>
            </a:endParaRPr>
          </a:p>
        </p:txBody>
      </p:sp>
    </p:spTree>
    <p:extLst>
      <p:ext uri="{BB962C8B-B14F-4D97-AF65-F5344CB8AC3E}">
        <p14:creationId xmlns:p14="http://schemas.microsoft.com/office/powerpoint/2010/main" val="1032596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539553" y="116632"/>
            <a:ext cx="8136903" cy="864096"/>
          </a:xfrm>
          <a:prstGeom prst="rect">
            <a:avLst/>
          </a:prstGeom>
          <a:solidFill>
            <a:schemeClr val="accent5"/>
          </a:solidFill>
        </p:spPr>
        <p:style>
          <a:lnRef idx="0">
            <a:schemeClr val="accent3"/>
          </a:lnRef>
          <a:fillRef idx="3">
            <a:schemeClr val="accent3"/>
          </a:fillRef>
          <a:effectRef idx="3">
            <a:schemeClr val="accent3"/>
          </a:effectRef>
          <a:fontRef idx="minor">
            <a:schemeClr val="lt1"/>
          </a:fontRef>
        </p:style>
        <p:txBody>
          <a:bodyPr anchor="ctr"/>
          <a:lstStyle/>
          <a:p>
            <a:pPr lvl="0" algn="ctr" eaLnBrk="0" hangingPunct="0">
              <a:spcBef>
                <a:spcPct val="50000"/>
              </a:spcBef>
            </a:pPr>
            <a:r>
              <a:rPr lang="it-IT" sz="2400" b="1" dirty="0">
                <a:solidFill>
                  <a:schemeClr val="tx1"/>
                </a:solidFill>
                <a:latin typeface="Calibri" panose="020F0502020204030204" pitchFamily="34" charset="0"/>
                <a:ea typeface="+mj-ea"/>
                <a:cs typeface="Calibri" panose="020F0502020204030204" pitchFamily="34" charset="0"/>
              </a:rPr>
              <a:t>LA TERAPIA OLTRE LE STATINE:</a:t>
            </a:r>
            <a:br>
              <a:rPr lang="it-IT" sz="2400" b="1" dirty="0">
                <a:solidFill>
                  <a:schemeClr val="tx1"/>
                </a:solidFill>
                <a:latin typeface="Calibri" panose="020F0502020204030204" pitchFamily="34" charset="0"/>
                <a:ea typeface="+mj-ea"/>
                <a:cs typeface="Calibri" panose="020F0502020204030204" pitchFamily="34" charset="0"/>
              </a:rPr>
            </a:br>
            <a:r>
              <a:rPr lang="it-IT" sz="2400" b="1" dirty="0">
                <a:solidFill>
                  <a:schemeClr val="tx1"/>
                </a:solidFill>
                <a:latin typeface="Calibri" panose="020F0502020204030204" pitchFamily="34" charset="0"/>
                <a:ea typeface="+mj-ea"/>
                <a:cs typeface="Calibri" panose="020F0502020204030204" pitchFamily="34" charset="0"/>
              </a:rPr>
              <a:t>GLI INIBITORI DI </a:t>
            </a:r>
            <a:r>
              <a:rPr lang="it-IT" sz="2400" b="1" dirty="0" smtClean="0">
                <a:solidFill>
                  <a:schemeClr val="tx1"/>
                </a:solidFill>
                <a:latin typeface="Calibri" panose="020F0502020204030204" pitchFamily="34" charset="0"/>
                <a:ea typeface="+mj-ea"/>
                <a:cs typeface="Calibri" panose="020F0502020204030204" pitchFamily="34" charset="0"/>
              </a:rPr>
              <a:t>PCSK9*</a:t>
            </a:r>
            <a:endParaRPr lang="en-GB" altLang="it-IT" sz="4000" b="1" dirty="0">
              <a:solidFill>
                <a:schemeClr val="tx1"/>
              </a:solidFill>
              <a:latin typeface="Calibri" pitchFamily="34" charset="0"/>
              <a:cs typeface="Times New Roman" pitchFamily="18" charset="0"/>
            </a:endParaRPr>
          </a:p>
        </p:txBody>
      </p:sp>
      <p:sp>
        <p:nvSpPr>
          <p:cNvPr id="8" name="Rettangolo 7"/>
          <p:cNvSpPr/>
          <p:nvPr/>
        </p:nvSpPr>
        <p:spPr>
          <a:xfrm>
            <a:off x="251520" y="1196752"/>
            <a:ext cx="8640961" cy="4248472"/>
          </a:xfrm>
          <a:prstGeom prst="rect">
            <a:avLst/>
          </a:prstGeom>
          <a:solidFill>
            <a:schemeClr val="accent3">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tabLst>
                <a:tab pos="4302125" algn="l"/>
              </a:tabLst>
              <a:defRPr/>
            </a:pPr>
            <a:endParaRPr lang="it-IT" sz="2000" b="1" dirty="0" smtClean="0">
              <a:solidFill>
                <a:srgbClr val="002060"/>
              </a:solidFill>
            </a:endParaRPr>
          </a:p>
          <a:p>
            <a:pPr>
              <a:defRPr/>
            </a:pPr>
            <a:endParaRPr lang="it-IT" sz="2000" b="1" dirty="0" smtClean="0">
              <a:solidFill>
                <a:srgbClr val="002060"/>
              </a:solidFill>
            </a:endParaRPr>
          </a:p>
          <a:p>
            <a:pPr marL="342900" lvl="0" indent="-342900">
              <a:spcBef>
                <a:spcPct val="20000"/>
              </a:spcBef>
              <a:buFont typeface="Arial" pitchFamily="34" charset="0"/>
              <a:buChar char="•"/>
            </a:pPr>
            <a:r>
              <a:rPr lang="it-IT" altLang="it-IT" sz="2000" b="1" dirty="0">
                <a:solidFill>
                  <a:schemeClr val="tx1"/>
                </a:solidFill>
              </a:rPr>
              <a:t>Cosa sono: Anticorpi Monoclonali anti-PCSK9 -  FARMACI BIOLOGICI</a:t>
            </a:r>
          </a:p>
          <a:p>
            <a:pPr marL="342900" lvl="0" indent="-342900">
              <a:spcBef>
                <a:spcPct val="20000"/>
              </a:spcBef>
              <a:buFont typeface="Arial" pitchFamily="34" charset="0"/>
              <a:buChar char="•"/>
            </a:pPr>
            <a:r>
              <a:rPr lang="it-IT" altLang="it-IT" sz="2000" b="1" dirty="0">
                <a:solidFill>
                  <a:schemeClr val="tx1"/>
                </a:solidFill>
              </a:rPr>
              <a:t>Come agiscono: Interagiscono con PCSK9 contrastando la distruzione intracellulare del recettore LDL che può riciclarsi sulla superficie cellulare</a:t>
            </a:r>
          </a:p>
          <a:p>
            <a:pPr marL="342900" lvl="0" indent="-342900">
              <a:spcBef>
                <a:spcPct val="20000"/>
              </a:spcBef>
              <a:buFont typeface="Arial" pitchFamily="34" charset="0"/>
              <a:buChar char="•"/>
            </a:pPr>
            <a:r>
              <a:rPr lang="it-IT" altLang="it-IT" sz="2000" b="1" dirty="0">
                <a:solidFill>
                  <a:schemeClr val="tx1"/>
                </a:solidFill>
              </a:rPr>
              <a:t>Efficacia su LDL-C (in associazione a statine): Elevata – Ulteriore riduzione di LDL-C del 50-65%</a:t>
            </a:r>
          </a:p>
          <a:p>
            <a:pPr marL="342900" lvl="0" indent="-342900">
              <a:spcBef>
                <a:spcPct val="20000"/>
              </a:spcBef>
              <a:buFont typeface="Arial" pitchFamily="34" charset="0"/>
              <a:buChar char="•"/>
            </a:pPr>
            <a:r>
              <a:rPr lang="it-IT" altLang="it-IT" sz="2000" b="1" dirty="0">
                <a:solidFill>
                  <a:schemeClr val="tx1"/>
                </a:solidFill>
              </a:rPr>
              <a:t>Quando impiegarli: </a:t>
            </a:r>
          </a:p>
          <a:p>
            <a:pPr marL="342900" lvl="0" indent="-342900">
              <a:spcBef>
                <a:spcPct val="20000"/>
              </a:spcBef>
              <a:buFont typeface="Arial" pitchFamily="34" charset="0"/>
              <a:buChar char="•"/>
            </a:pPr>
            <a:r>
              <a:rPr lang="it-IT" altLang="it-IT" sz="2000" b="1" dirty="0">
                <a:solidFill>
                  <a:schemeClr val="tx1"/>
                </a:solidFill>
              </a:rPr>
              <a:t>Ipercolesterolemie difficili quali ipercolesterolemia familiare eterozigote</a:t>
            </a:r>
          </a:p>
          <a:p>
            <a:pPr marL="342900" lvl="0" indent="-342900">
              <a:spcBef>
                <a:spcPct val="20000"/>
              </a:spcBef>
              <a:buFont typeface="Arial" pitchFamily="34" charset="0"/>
              <a:buChar char="•"/>
            </a:pPr>
            <a:r>
              <a:rPr lang="it-IT" altLang="it-IT" sz="2000" b="1" dirty="0">
                <a:solidFill>
                  <a:schemeClr val="tx1"/>
                </a:solidFill>
              </a:rPr>
              <a:t>Pazienti a rischio CV molto elevato non a target con max. terapia ipolipemizzante tollerata</a:t>
            </a:r>
          </a:p>
          <a:p>
            <a:pPr marL="342900" lvl="0" indent="-342900">
              <a:spcBef>
                <a:spcPct val="20000"/>
              </a:spcBef>
              <a:buFont typeface="Arial" pitchFamily="34" charset="0"/>
              <a:buChar char="•"/>
            </a:pPr>
            <a:r>
              <a:rPr lang="it-IT" altLang="it-IT" sz="2000" b="1" dirty="0">
                <a:solidFill>
                  <a:schemeClr val="tx1"/>
                </a:solidFill>
              </a:rPr>
              <a:t>Intolleranza alle statine per benefici su eventi CV</a:t>
            </a:r>
          </a:p>
          <a:p>
            <a:pPr lvl="0">
              <a:spcBef>
                <a:spcPct val="20000"/>
              </a:spcBef>
            </a:pPr>
            <a:endParaRPr lang="it-IT" altLang="it-IT" sz="2800" b="1" dirty="0">
              <a:solidFill>
                <a:schemeClr val="tx1"/>
              </a:solidFill>
            </a:endParaRPr>
          </a:p>
        </p:txBody>
      </p:sp>
      <p:sp>
        <p:nvSpPr>
          <p:cNvPr id="9" name="Rettangolo 8"/>
          <p:cNvSpPr/>
          <p:nvPr/>
        </p:nvSpPr>
        <p:spPr>
          <a:xfrm>
            <a:off x="467545" y="5733256"/>
            <a:ext cx="8136903" cy="792088"/>
          </a:xfrm>
          <a:prstGeom prst="rect">
            <a:avLst/>
          </a:prstGeom>
          <a:solidFill>
            <a:schemeClr val="accent5"/>
          </a:solidFill>
        </p:spPr>
        <p:style>
          <a:lnRef idx="0">
            <a:schemeClr val="accent3"/>
          </a:lnRef>
          <a:fillRef idx="3">
            <a:schemeClr val="accent3"/>
          </a:fillRef>
          <a:effectRef idx="3">
            <a:schemeClr val="accent3"/>
          </a:effectRef>
          <a:fontRef idx="minor">
            <a:schemeClr val="lt1"/>
          </a:fontRef>
        </p:style>
        <p:txBody>
          <a:bodyPr anchor="ctr"/>
          <a:lstStyle/>
          <a:p>
            <a:pPr algn="ctr" eaLnBrk="0" hangingPunct="0">
              <a:spcBef>
                <a:spcPct val="50000"/>
              </a:spcBef>
            </a:pPr>
            <a:r>
              <a:rPr lang="it-IT" altLang="it-IT" sz="2400" dirty="0" smtClean="0">
                <a:latin typeface="Arial" charset="0"/>
              </a:rPr>
              <a:t> </a:t>
            </a:r>
          </a:p>
          <a:p>
            <a:pPr algn="ctr" eaLnBrk="0" hangingPunct="0">
              <a:spcBef>
                <a:spcPct val="50000"/>
              </a:spcBef>
            </a:pPr>
            <a:endParaRPr lang="it-IT" altLang="it-IT" sz="2400" b="1" dirty="0">
              <a:solidFill>
                <a:srgbClr val="002060"/>
              </a:solidFill>
              <a:latin typeface="Arial" charset="0"/>
              <a:cs typeface="Calibri" panose="020F0502020204030204" pitchFamily="34" charset="0"/>
            </a:endParaRPr>
          </a:p>
          <a:p>
            <a:pPr algn="ctr" eaLnBrk="0" hangingPunct="0">
              <a:spcBef>
                <a:spcPct val="50000"/>
              </a:spcBef>
            </a:pPr>
            <a:r>
              <a:rPr lang="en-US" altLang="it-IT" sz="2400" b="1" dirty="0" smtClean="0">
                <a:solidFill>
                  <a:srgbClr val="C00000"/>
                </a:solidFill>
                <a:latin typeface="Calibri" panose="020F0502020204030204" pitchFamily="34" charset="0"/>
                <a:cs typeface="Calibri" panose="020F0502020204030204" pitchFamily="34" charset="0"/>
              </a:rPr>
              <a:t>*</a:t>
            </a:r>
            <a:r>
              <a:rPr lang="en-US" altLang="it-IT" sz="2400" b="1" dirty="0" err="1" smtClean="0">
                <a:solidFill>
                  <a:srgbClr val="C00000"/>
                </a:solidFill>
                <a:latin typeface="Calibri" panose="020F0502020204030204" pitchFamily="34" charset="0"/>
                <a:cs typeface="Calibri" panose="020F0502020204030204" pitchFamily="34" charset="0"/>
              </a:rPr>
              <a:t>Proprotein</a:t>
            </a:r>
            <a:r>
              <a:rPr lang="en-US" altLang="it-IT" sz="2400" b="1" dirty="0" smtClean="0">
                <a:solidFill>
                  <a:srgbClr val="C00000"/>
                </a:solidFill>
                <a:latin typeface="Calibri" panose="020F0502020204030204" pitchFamily="34" charset="0"/>
                <a:cs typeface="Calibri" panose="020F0502020204030204" pitchFamily="34" charset="0"/>
              </a:rPr>
              <a:t> </a:t>
            </a:r>
            <a:r>
              <a:rPr lang="en-US" altLang="it-IT" sz="2400" b="1" dirty="0">
                <a:solidFill>
                  <a:srgbClr val="C00000"/>
                </a:solidFill>
                <a:latin typeface="Calibri" panose="020F0502020204030204" pitchFamily="34" charset="0"/>
                <a:cs typeface="Calibri" panose="020F0502020204030204" pitchFamily="34" charset="0"/>
              </a:rPr>
              <a:t>Convertase </a:t>
            </a:r>
            <a:r>
              <a:rPr lang="en-US" altLang="it-IT" sz="2400" b="1" dirty="0" err="1">
                <a:solidFill>
                  <a:srgbClr val="C00000"/>
                </a:solidFill>
                <a:latin typeface="Calibri" panose="020F0502020204030204" pitchFamily="34" charset="0"/>
                <a:cs typeface="Calibri" panose="020F0502020204030204" pitchFamily="34" charset="0"/>
              </a:rPr>
              <a:t>Subtilisin</a:t>
            </a:r>
            <a:r>
              <a:rPr lang="en-US" altLang="it-IT" sz="2400" b="1" dirty="0">
                <a:solidFill>
                  <a:srgbClr val="C00000"/>
                </a:solidFill>
                <a:latin typeface="Calibri" panose="020F0502020204030204" pitchFamily="34" charset="0"/>
                <a:cs typeface="Calibri" panose="020F0502020204030204" pitchFamily="34" charset="0"/>
              </a:rPr>
              <a:t>/</a:t>
            </a:r>
            <a:r>
              <a:rPr lang="en-US" altLang="it-IT" sz="2400" b="1" dirty="0" err="1">
                <a:solidFill>
                  <a:srgbClr val="C00000"/>
                </a:solidFill>
                <a:latin typeface="Calibri" panose="020F0502020204030204" pitchFamily="34" charset="0"/>
                <a:cs typeface="Calibri" panose="020F0502020204030204" pitchFamily="34" charset="0"/>
              </a:rPr>
              <a:t>kexin</a:t>
            </a:r>
            <a:r>
              <a:rPr lang="en-US" altLang="it-IT" sz="2400" b="1" dirty="0">
                <a:solidFill>
                  <a:srgbClr val="C00000"/>
                </a:solidFill>
                <a:latin typeface="Calibri" panose="020F0502020204030204" pitchFamily="34" charset="0"/>
                <a:cs typeface="Calibri" panose="020F0502020204030204" pitchFamily="34" charset="0"/>
              </a:rPr>
              <a:t> Type 9 (PCSK9)</a:t>
            </a:r>
            <a:endParaRPr lang="it-IT" altLang="it-IT" sz="2400" b="1" dirty="0">
              <a:solidFill>
                <a:srgbClr val="C00000"/>
              </a:solidFill>
              <a:latin typeface="Calibri" panose="020F0502020204030204" pitchFamily="34" charset="0"/>
              <a:cs typeface="Calibri" panose="020F0502020204030204" pitchFamily="34" charset="0"/>
            </a:endParaRPr>
          </a:p>
          <a:p>
            <a:pPr lvl="0" algn="ctr" eaLnBrk="0" hangingPunct="0">
              <a:spcBef>
                <a:spcPct val="50000"/>
              </a:spcBef>
            </a:pPr>
            <a:endParaRPr lang="en-GB" altLang="it-IT" sz="4000" b="1" dirty="0">
              <a:solidFill>
                <a:schemeClr val="tx1"/>
              </a:solidFill>
              <a:latin typeface="Calibri" pitchFamily="34" charset="0"/>
              <a:cs typeface="Times New Roman" pitchFamily="18" charset="0"/>
            </a:endParaRPr>
          </a:p>
        </p:txBody>
      </p:sp>
    </p:spTree>
    <p:extLst>
      <p:ext uri="{BB962C8B-B14F-4D97-AF65-F5344CB8AC3E}">
        <p14:creationId xmlns:p14="http://schemas.microsoft.com/office/powerpoint/2010/main" val="233313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botero"/>
          <p:cNvPicPr>
            <a:picLocks noChangeAspect="1" noChangeArrowheads="1"/>
          </p:cNvPicPr>
          <p:nvPr/>
        </p:nvPicPr>
        <p:blipFill>
          <a:blip r:embed="rId2"/>
          <a:srcRect/>
          <a:stretch>
            <a:fillRect/>
          </a:stretch>
        </p:blipFill>
        <p:spPr bwMode="auto">
          <a:xfrm>
            <a:off x="971550" y="1557338"/>
            <a:ext cx="7056438" cy="4391025"/>
          </a:xfrm>
          <a:prstGeom prst="rect">
            <a:avLst/>
          </a:prstGeom>
          <a:ln>
            <a:noFill/>
          </a:ln>
          <a:effectLst>
            <a:outerShdw blurRad="292100" dist="139700" dir="2700000" algn="tl" rotWithShape="0">
              <a:srgbClr val="333333">
                <a:alpha val="65000"/>
              </a:srgbClr>
            </a:outerShdw>
          </a:effectLst>
        </p:spPr>
      </p:pic>
      <p:sp>
        <p:nvSpPr>
          <p:cNvPr id="4" name="Rettangolo 3"/>
          <p:cNvSpPr/>
          <p:nvPr/>
        </p:nvSpPr>
        <p:spPr>
          <a:xfrm>
            <a:off x="467545" y="116632"/>
            <a:ext cx="8136903" cy="864096"/>
          </a:xfrm>
          <a:prstGeom prst="rect">
            <a:avLst/>
          </a:prstGeom>
          <a:solidFill>
            <a:schemeClr val="accent5"/>
          </a:solidFill>
        </p:spPr>
        <p:style>
          <a:lnRef idx="0">
            <a:schemeClr val="accent3"/>
          </a:lnRef>
          <a:fillRef idx="3">
            <a:schemeClr val="accent3"/>
          </a:fillRef>
          <a:effectRef idx="3">
            <a:schemeClr val="accent3"/>
          </a:effectRef>
          <a:fontRef idx="minor">
            <a:schemeClr val="lt1"/>
          </a:fontRef>
        </p:style>
        <p:txBody>
          <a:bodyPr anchor="ctr"/>
          <a:lstStyle/>
          <a:p>
            <a:pPr lvl="0" algn="ctr">
              <a:defRPr/>
            </a:pPr>
            <a:endParaRPr lang="it-IT" sz="4400" b="1" kern="0" dirty="0" smtClean="0">
              <a:solidFill>
                <a:srgbClr val="002060"/>
              </a:solidFill>
              <a:latin typeface="Calibri" pitchFamily="34" charset="0"/>
            </a:endParaRPr>
          </a:p>
          <a:p>
            <a:pPr lvl="0" algn="ctr">
              <a:defRPr/>
            </a:pPr>
            <a:r>
              <a:rPr lang="it-IT" sz="4400" b="1" kern="0" dirty="0" smtClean="0">
                <a:solidFill>
                  <a:schemeClr val="tx1"/>
                </a:solidFill>
                <a:latin typeface="Calibri" pitchFamily="34" charset="0"/>
              </a:rPr>
              <a:t>DISLIPIDEMIE </a:t>
            </a:r>
            <a:r>
              <a:rPr lang="it-IT" sz="4400" b="1" kern="0" dirty="0">
                <a:solidFill>
                  <a:schemeClr val="tx1"/>
                </a:solidFill>
                <a:latin typeface="Calibri" pitchFamily="34" charset="0"/>
              </a:rPr>
              <a:t>FAMILIARI</a:t>
            </a:r>
          </a:p>
          <a:p>
            <a:pPr lvl="0" algn="ctr" eaLnBrk="0" hangingPunct="0">
              <a:spcBef>
                <a:spcPct val="50000"/>
              </a:spcBef>
            </a:pPr>
            <a:endParaRPr lang="en-GB" altLang="it-IT" sz="4000" b="1" dirty="0">
              <a:solidFill>
                <a:schemeClr val="tx1"/>
              </a:solidFill>
              <a:latin typeface="Calibri" pitchFamily="34" charset="0"/>
              <a:cs typeface="Times New Roman" pitchFamily="18" charset="0"/>
            </a:endParaRPr>
          </a:p>
        </p:txBody>
      </p:sp>
    </p:spTree>
    <p:extLst>
      <p:ext uri="{BB962C8B-B14F-4D97-AF65-F5344CB8AC3E}">
        <p14:creationId xmlns:p14="http://schemas.microsoft.com/office/powerpoint/2010/main" val="1764100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50" name="Group 26"/>
          <p:cNvGraphicFramePr>
            <a:graphicFrameLocks noGrp="1"/>
          </p:cNvGraphicFramePr>
          <p:nvPr>
            <p:extLst>
              <p:ext uri="{D42A27DB-BD31-4B8C-83A1-F6EECF244321}">
                <p14:modId xmlns:p14="http://schemas.microsoft.com/office/powerpoint/2010/main" val="2936468354"/>
              </p:ext>
            </p:extLst>
          </p:nvPr>
        </p:nvGraphicFramePr>
        <p:xfrm>
          <a:off x="323850" y="1844824"/>
          <a:ext cx="8496300" cy="4437285"/>
        </p:xfrm>
        <a:graphic>
          <a:graphicData uri="http://schemas.openxmlformats.org/drawingml/2006/table">
            <a:tbl>
              <a:tblPr/>
              <a:tblGrid>
                <a:gridCol w="4367213"/>
                <a:gridCol w="1746250"/>
                <a:gridCol w="2382837"/>
              </a:tblGrid>
              <a:tr h="44444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it-IT" sz="2000" b="1" i="0" u="none" strike="noStrike" cap="none" normalizeH="0" baseline="0" dirty="0" smtClean="0">
                          <a:ln>
                            <a:noFill/>
                          </a:ln>
                          <a:solidFill>
                            <a:schemeClr val="tx1"/>
                          </a:solidFill>
                          <a:effectLst/>
                          <a:latin typeface="+mn-lt"/>
                        </a:rPr>
                        <a:t>Sindrome</a:t>
                      </a: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it-IT" sz="2000" b="1" i="0" u="none" strike="noStrike" cap="none" normalizeH="0" baseline="0" dirty="0" smtClean="0">
                          <a:ln>
                            <a:noFill/>
                          </a:ln>
                          <a:solidFill>
                            <a:schemeClr val="tx1"/>
                          </a:solidFill>
                          <a:effectLst/>
                          <a:latin typeface="+mn-lt"/>
                        </a:rPr>
                        <a:t>Fenotipo</a:t>
                      </a: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it-IT" sz="2000" b="1" i="0" u="none" strike="noStrike" cap="none" normalizeH="0" baseline="0" dirty="0" smtClean="0">
                          <a:ln>
                            <a:noFill/>
                          </a:ln>
                          <a:solidFill>
                            <a:schemeClr val="tx1"/>
                          </a:solidFill>
                          <a:effectLst/>
                          <a:latin typeface="+mn-lt"/>
                        </a:rPr>
                        <a:t>Rischio CHD</a:t>
                      </a: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92D050"/>
                    </a:solidFill>
                  </a:tcPr>
                </a:tc>
              </a:tr>
              <a:tr h="1432467">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it-IT" sz="2000" b="1" i="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it-IT" sz="2000" b="1" i="0" u="none" strike="noStrike" cap="none" normalizeH="0" baseline="0" dirty="0" smtClean="0">
                          <a:ln>
                            <a:noFill/>
                          </a:ln>
                          <a:solidFill>
                            <a:schemeClr val="tx1"/>
                          </a:solidFill>
                          <a:effectLst/>
                          <a:latin typeface="+mn-lt"/>
                        </a:rPr>
                        <a:t>Ipercolesterolemia familiare (monogenica/poligenica)</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it-IT" sz="2000" b="1" i="0" u="none" strike="noStrike" cap="none" normalizeH="0" baseline="0" dirty="0" smtClean="0">
                        <a:ln>
                          <a:noFill/>
                        </a:ln>
                        <a:solidFill>
                          <a:schemeClr val="tx1"/>
                        </a:solidFill>
                        <a:effectLst/>
                        <a:latin typeface="+mn-lt"/>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ysDash"/>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it-IT" sz="2000" b="1" i="0" u="none" strike="noStrike" cap="none" normalizeH="0" baseline="0" dirty="0" err="1" smtClean="0">
                          <a:ln>
                            <a:noFill/>
                          </a:ln>
                          <a:solidFill>
                            <a:schemeClr val="tx1"/>
                          </a:solidFill>
                          <a:effectLst/>
                          <a:latin typeface="+mn-lt"/>
                        </a:rPr>
                        <a:t>IIa</a:t>
                      </a:r>
                      <a:r>
                        <a:rPr kumimoji="0" lang="it-IT" sz="2000" b="1" i="0" u="none" strike="noStrike" cap="none" normalizeH="0" baseline="0" dirty="0" smtClean="0">
                          <a:ln>
                            <a:noFill/>
                          </a:ln>
                          <a:solidFill>
                            <a:schemeClr val="tx1"/>
                          </a:solidFill>
                          <a:effectLst/>
                          <a:latin typeface="+mn-lt"/>
                        </a:rPr>
                        <a:t> </a:t>
                      </a: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ysDash"/>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it-IT" sz="2000" b="1" i="0" u="none" strike="noStrike" cap="none" normalizeH="0" baseline="0" dirty="0" smtClean="0">
                          <a:ln>
                            <a:noFill/>
                          </a:ln>
                          <a:solidFill>
                            <a:schemeClr val="tx1"/>
                          </a:solidFill>
                          <a:effectLst/>
                          <a:latin typeface="+mn-lt"/>
                        </a:rPr>
                        <a:t>++++</a:t>
                      </a: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ysDash"/>
                      <a:round/>
                      <a:headEnd type="none" w="med" len="med"/>
                      <a:tailEnd type="none" w="med" len="med"/>
                    </a:lnB>
                    <a:lnTlToBr>
                      <a:noFill/>
                    </a:lnTlToBr>
                    <a:lnBlToTr>
                      <a:noFill/>
                    </a:lnBlToTr>
                    <a:solidFill>
                      <a:schemeClr val="accent5">
                        <a:lumMod val="40000"/>
                        <a:lumOff val="60000"/>
                      </a:schemeClr>
                    </a:solidFill>
                  </a:tcPr>
                </a:tc>
              </a:tr>
              <a:tr h="143246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it-IT" sz="2000" b="1" i="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it-IT" sz="2000" b="1" i="0" u="none" strike="noStrike" cap="none" normalizeH="0" baseline="0" dirty="0" smtClean="0">
                          <a:ln>
                            <a:noFill/>
                          </a:ln>
                          <a:solidFill>
                            <a:schemeClr val="tx1"/>
                          </a:solidFill>
                          <a:effectLst/>
                          <a:latin typeface="+mn-lt"/>
                        </a:rPr>
                        <a:t>Iperlipidemia familiare combinata (diversi fenotipi in stessa famiglia)</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it-IT" sz="2000" b="1" i="0" u="none" strike="noStrike" cap="none" normalizeH="0" baseline="0" dirty="0" smtClean="0">
                        <a:ln>
                          <a:noFill/>
                        </a:ln>
                        <a:solidFill>
                          <a:schemeClr val="tx1"/>
                        </a:solidFill>
                        <a:effectLst/>
                        <a:latin typeface="+mn-lt"/>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FFFF"/>
                      </a:solidFill>
                      <a:prstDash val="sysDash"/>
                      <a:round/>
                      <a:headEnd type="none" w="med" len="med"/>
                      <a:tailEnd type="none" w="med" len="med"/>
                    </a:lnT>
                    <a:lnB w="28575" cap="flat" cmpd="sng" algn="ctr">
                      <a:solidFill>
                        <a:srgbClr val="FFFFFF"/>
                      </a:solidFill>
                      <a:prstDash val="sysDash"/>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it-IT" sz="2000" b="1" i="0" u="none" strike="noStrike" cap="none" normalizeH="0" baseline="0" dirty="0" smtClean="0">
                          <a:ln>
                            <a:noFill/>
                          </a:ln>
                          <a:solidFill>
                            <a:schemeClr val="tx1"/>
                          </a:solidFill>
                          <a:effectLst/>
                          <a:latin typeface="+mn-lt"/>
                        </a:rPr>
                        <a:t>IIa, IIb, IV</a:t>
                      </a: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FFFF"/>
                      </a:solidFill>
                      <a:prstDash val="sysDash"/>
                      <a:round/>
                      <a:headEnd type="none" w="med" len="med"/>
                      <a:tailEnd type="none" w="med" len="med"/>
                    </a:lnT>
                    <a:lnB w="28575" cap="flat" cmpd="sng" algn="ctr">
                      <a:solidFill>
                        <a:srgbClr val="FFFFFF"/>
                      </a:solidFill>
                      <a:prstDash val="sysDash"/>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it-IT" sz="2000" b="1" i="0" u="none" strike="noStrike" cap="none" normalizeH="0" baseline="0" dirty="0" smtClean="0">
                          <a:ln>
                            <a:noFill/>
                          </a:ln>
                          <a:solidFill>
                            <a:schemeClr val="tx1"/>
                          </a:solidFill>
                          <a:effectLst/>
                          <a:latin typeface="+mn-lt"/>
                        </a:rPr>
                        <a:t>++</a:t>
                      </a: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FFFF"/>
                      </a:solidFill>
                      <a:prstDash val="sysDash"/>
                      <a:round/>
                      <a:headEnd type="none" w="med" len="med"/>
                      <a:tailEnd type="none" w="med" len="med"/>
                    </a:lnT>
                    <a:lnB w="28575" cap="flat" cmpd="sng" algn="ctr">
                      <a:solidFill>
                        <a:srgbClr val="FFFFFF"/>
                      </a:solidFill>
                      <a:prstDash val="sysDash"/>
                      <a:round/>
                      <a:headEnd type="none" w="med" len="med"/>
                      <a:tailEnd type="none" w="med" len="med"/>
                    </a:lnB>
                    <a:lnTlToBr>
                      <a:noFill/>
                    </a:lnTlToBr>
                    <a:lnBlToTr>
                      <a:noFill/>
                    </a:lnBlToTr>
                    <a:solidFill>
                      <a:schemeClr val="accent5">
                        <a:lumMod val="40000"/>
                        <a:lumOff val="60000"/>
                      </a:schemeClr>
                    </a:solidFill>
                  </a:tcPr>
                </a:tc>
              </a:tr>
              <a:tr h="1127686">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it-IT" sz="2000" b="1" i="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it-IT" sz="2000" b="1" i="0" u="none" strike="noStrike" cap="none" normalizeH="0" baseline="0" dirty="0" smtClean="0">
                          <a:ln>
                            <a:noFill/>
                          </a:ln>
                          <a:solidFill>
                            <a:schemeClr val="tx1"/>
                          </a:solidFill>
                          <a:effectLst/>
                          <a:latin typeface="+mn-lt"/>
                        </a:rPr>
                        <a:t>Ipertrigliceridemia familiare</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it-IT" sz="2000" b="1" i="0" u="none" strike="noStrike" cap="none" normalizeH="0" baseline="0" dirty="0" smtClean="0">
                        <a:ln>
                          <a:noFill/>
                        </a:ln>
                        <a:solidFill>
                          <a:schemeClr val="tx1"/>
                        </a:solidFill>
                        <a:effectLst/>
                        <a:latin typeface="+mn-lt"/>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FFFF"/>
                      </a:solidFill>
                      <a:prstDash val="sysDash"/>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it-IT" sz="2000" b="1" i="0" u="none" strike="noStrike" cap="none" normalizeH="0" baseline="0" dirty="0" smtClean="0">
                          <a:ln>
                            <a:noFill/>
                          </a:ln>
                          <a:solidFill>
                            <a:schemeClr val="tx1"/>
                          </a:solidFill>
                          <a:effectLst/>
                          <a:latin typeface="+mn-lt"/>
                        </a:rPr>
                        <a:t>IV, V</a:t>
                      </a: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FFFF"/>
                      </a:solidFill>
                      <a:prstDash val="sysDash"/>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it-IT" sz="2000" b="1" i="0" u="none" strike="noStrike" cap="none" normalizeH="0" baseline="0" dirty="0" smtClean="0">
                          <a:ln>
                            <a:noFill/>
                          </a:ln>
                          <a:solidFill>
                            <a:schemeClr val="tx1"/>
                          </a:solidFill>
                          <a:effectLst/>
                          <a:latin typeface="+mn-lt"/>
                        </a:rPr>
                        <a:t>+</a:t>
                      </a: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FFFF"/>
                      </a:solidFill>
                      <a:prstDash val="sysDash"/>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accent5">
                        <a:lumMod val="40000"/>
                        <a:lumOff val="60000"/>
                      </a:schemeClr>
                    </a:solidFill>
                  </a:tcPr>
                </a:tc>
              </a:tr>
            </a:tbl>
          </a:graphicData>
        </a:graphic>
      </p:graphicFrame>
      <p:sp>
        <p:nvSpPr>
          <p:cNvPr id="4" name="Rettangolo 3"/>
          <p:cNvSpPr/>
          <p:nvPr/>
        </p:nvSpPr>
        <p:spPr>
          <a:xfrm>
            <a:off x="467545" y="116632"/>
            <a:ext cx="8136903" cy="864096"/>
          </a:xfrm>
          <a:prstGeom prst="rect">
            <a:avLst/>
          </a:prstGeom>
          <a:solidFill>
            <a:schemeClr val="accent5"/>
          </a:solidFill>
        </p:spPr>
        <p:style>
          <a:lnRef idx="0">
            <a:schemeClr val="accent3"/>
          </a:lnRef>
          <a:fillRef idx="3">
            <a:schemeClr val="accent3"/>
          </a:fillRef>
          <a:effectRef idx="3">
            <a:schemeClr val="accent3"/>
          </a:effectRef>
          <a:fontRef idx="minor">
            <a:schemeClr val="lt1"/>
          </a:fontRef>
        </p:style>
        <p:txBody>
          <a:bodyPr anchor="ctr"/>
          <a:lstStyle/>
          <a:p>
            <a:pPr lvl="0" algn="ctr">
              <a:defRPr/>
            </a:pPr>
            <a:endParaRPr lang="it-IT" sz="4400" b="1" kern="0" dirty="0" smtClean="0">
              <a:solidFill>
                <a:srgbClr val="002060"/>
              </a:solidFill>
              <a:latin typeface="Calibri" pitchFamily="34" charset="0"/>
            </a:endParaRPr>
          </a:p>
          <a:p>
            <a:pPr lvl="0" algn="ctr">
              <a:defRPr/>
            </a:pPr>
            <a:r>
              <a:rPr lang="it-IT" sz="3200" b="1" dirty="0">
                <a:solidFill>
                  <a:schemeClr val="tx1"/>
                </a:solidFill>
              </a:rPr>
              <a:t>Principali forme di origine genetica</a:t>
            </a:r>
          </a:p>
          <a:p>
            <a:pPr lvl="0" algn="ctr" eaLnBrk="0" hangingPunct="0">
              <a:spcBef>
                <a:spcPct val="50000"/>
              </a:spcBef>
            </a:pPr>
            <a:endParaRPr lang="en-GB" altLang="it-IT" sz="4000" b="1" dirty="0">
              <a:solidFill>
                <a:schemeClr val="tx1"/>
              </a:solidFill>
              <a:latin typeface="Calibri" pitchFamily="34" charset="0"/>
              <a:cs typeface="Times New Roman" pitchFamily="18" charset="0"/>
            </a:endParaRPr>
          </a:p>
        </p:txBody>
      </p:sp>
    </p:spTree>
    <p:extLst>
      <p:ext uri="{BB962C8B-B14F-4D97-AF65-F5344CB8AC3E}">
        <p14:creationId xmlns:p14="http://schemas.microsoft.com/office/powerpoint/2010/main" val="553626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10"/>
          <p:cNvPicPr>
            <a:picLocks noChangeAspect="1" noChangeArrowheads="1"/>
          </p:cNvPicPr>
          <p:nvPr/>
        </p:nvPicPr>
        <p:blipFill>
          <a:blip r:embed="rId2">
            <a:lum contrast="18000"/>
          </a:blip>
          <a:srcRect l="10033" t="16631" r="7442" b="3590"/>
          <a:stretch>
            <a:fillRect/>
          </a:stretch>
        </p:blipFill>
        <p:spPr bwMode="auto">
          <a:xfrm>
            <a:off x="5651500" y="3500438"/>
            <a:ext cx="2952750" cy="2147887"/>
          </a:xfrm>
          <a:prstGeom prst="rect">
            <a:avLst/>
          </a:prstGeom>
          <a:ln>
            <a:noFill/>
          </a:ln>
          <a:effectLst>
            <a:outerShdw blurRad="292100" dist="139700" dir="2700000" algn="tl" rotWithShape="0">
              <a:srgbClr val="333333">
                <a:alpha val="65000"/>
              </a:srgbClr>
            </a:outerShdw>
          </a:effectLst>
        </p:spPr>
      </p:pic>
      <p:sp>
        <p:nvSpPr>
          <p:cNvPr id="47109" name="Rectangle 11"/>
          <p:cNvSpPr>
            <a:spLocks noChangeArrowheads="1"/>
          </p:cNvSpPr>
          <p:nvPr/>
        </p:nvSpPr>
        <p:spPr bwMode="auto">
          <a:xfrm>
            <a:off x="5357813" y="5929313"/>
            <a:ext cx="3290887" cy="276225"/>
          </a:xfrm>
          <a:prstGeom prst="rect">
            <a:avLst/>
          </a:prstGeom>
          <a:solidFill>
            <a:schemeClr val="accent5">
              <a:lumMod val="60000"/>
              <a:lumOff val="40000"/>
            </a:schemeClr>
          </a:solidFill>
          <a:ln>
            <a:noFill/>
          </a:ln>
          <a:extLst/>
        </p:spPr>
        <p:txBody>
          <a:bodyPr anchor="ct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200" dirty="0">
                <a:solidFill>
                  <a:srgbClr val="000000"/>
                </a:solidFill>
                <a:latin typeface="Tahoma" panose="020B0604030504040204" pitchFamily="34" charset="0"/>
              </a:rPr>
              <a:t>Tratta da, Kumar et al. Cases Journal 2008 </a:t>
            </a:r>
          </a:p>
        </p:txBody>
      </p:sp>
      <p:pic>
        <p:nvPicPr>
          <p:cNvPr id="40966" name="Picture 12"/>
          <p:cNvPicPr>
            <a:picLocks noChangeAspect="1" noChangeArrowheads="1"/>
          </p:cNvPicPr>
          <p:nvPr/>
        </p:nvPicPr>
        <p:blipFill>
          <a:blip r:embed="rId6">
            <a:lum contrast="30000"/>
          </a:blip>
          <a:srcRect l="18164" r="20007" b="34268"/>
          <a:stretch>
            <a:fillRect/>
          </a:stretch>
        </p:blipFill>
        <p:spPr bwMode="auto">
          <a:xfrm>
            <a:off x="5508625" y="333375"/>
            <a:ext cx="2447925" cy="1933575"/>
          </a:xfrm>
          <a:prstGeom prst="rect">
            <a:avLst/>
          </a:prstGeom>
          <a:ln>
            <a:noFill/>
          </a:ln>
          <a:effectLst>
            <a:outerShdw blurRad="292100" dist="139700" dir="2700000" algn="tl" rotWithShape="0">
              <a:srgbClr val="333333">
                <a:alpha val="65000"/>
              </a:srgbClr>
            </a:outerShdw>
          </a:effectLst>
        </p:spPr>
      </p:pic>
      <p:sp>
        <p:nvSpPr>
          <p:cNvPr id="47111" name="Text Box 13"/>
          <p:cNvSpPr txBox="1">
            <a:spLocks noChangeArrowheads="1"/>
          </p:cNvSpPr>
          <p:nvPr/>
        </p:nvSpPr>
        <p:spPr bwMode="auto">
          <a:xfrm>
            <a:off x="4572000" y="2565400"/>
            <a:ext cx="4248150" cy="276225"/>
          </a:xfrm>
          <a:prstGeom prst="rect">
            <a:avLst/>
          </a:prstGeom>
          <a:solidFill>
            <a:schemeClr val="accent5">
              <a:lumMod val="60000"/>
              <a:lumOff val="40000"/>
            </a:schemeClr>
          </a:solidFill>
          <a:ln>
            <a:noFill/>
          </a:ln>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200">
                <a:solidFill>
                  <a:srgbClr val="000000"/>
                </a:solidFill>
                <a:latin typeface="Tahoma" panose="020B0604030504040204" pitchFamily="34" charset="0"/>
              </a:rPr>
              <a:t>Tratta da Akhyani M et al. Dermatol Online J. 2006</a:t>
            </a:r>
          </a:p>
        </p:txBody>
      </p:sp>
      <p:sp>
        <p:nvSpPr>
          <p:cNvPr id="8" name="Rettangolo 7"/>
          <p:cNvSpPr/>
          <p:nvPr/>
        </p:nvSpPr>
        <p:spPr>
          <a:xfrm>
            <a:off x="467546" y="764704"/>
            <a:ext cx="4420368" cy="864096"/>
          </a:xfrm>
          <a:prstGeom prst="rect">
            <a:avLst/>
          </a:prstGeom>
          <a:solidFill>
            <a:schemeClr val="accent5"/>
          </a:solidFill>
        </p:spPr>
        <p:style>
          <a:lnRef idx="0">
            <a:schemeClr val="accent3"/>
          </a:lnRef>
          <a:fillRef idx="3">
            <a:schemeClr val="accent3"/>
          </a:fillRef>
          <a:effectRef idx="3">
            <a:schemeClr val="accent3"/>
          </a:effectRef>
          <a:fontRef idx="minor">
            <a:schemeClr val="lt1"/>
          </a:fontRef>
        </p:style>
        <p:txBody>
          <a:bodyPr anchor="ctr"/>
          <a:lstStyle/>
          <a:p>
            <a:pPr lvl="0" algn="ctr">
              <a:defRPr/>
            </a:pPr>
            <a:endParaRPr lang="it-IT" sz="4400" b="1" kern="0" dirty="0" smtClean="0">
              <a:solidFill>
                <a:srgbClr val="002060"/>
              </a:solidFill>
              <a:latin typeface="Calibri" pitchFamily="34" charset="0"/>
            </a:endParaRPr>
          </a:p>
          <a:p>
            <a:pPr lvl="0">
              <a:spcBef>
                <a:spcPct val="50000"/>
              </a:spcBef>
            </a:pPr>
            <a:r>
              <a:rPr lang="it-IT" altLang="it-IT" sz="2000" b="1" dirty="0">
                <a:solidFill>
                  <a:schemeClr val="tx1"/>
                </a:solidFill>
              </a:rPr>
              <a:t>Xantelasmi: placche giallastre che compaiono sulle palpebre.</a:t>
            </a:r>
          </a:p>
          <a:p>
            <a:pPr lvl="0" algn="ctr" eaLnBrk="0" hangingPunct="0">
              <a:spcBef>
                <a:spcPct val="50000"/>
              </a:spcBef>
            </a:pPr>
            <a:endParaRPr lang="en-GB" altLang="it-IT" sz="4000" b="1" dirty="0">
              <a:solidFill>
                <a:schemeClr val="tx1"/>
              </a:solidFill>
              <a:latin typeface="Calibri" pitchFamily="34" charset="0"/>
              <a:cs typeface="Times New Roman" pitchFamily="18" charset="0"/>
            </a:endParaRPr>
          </a:p>
        </p:txBody>
      </p:sp>
      <p:sp>
        <p:nvSpPr>
          <p:cNvPr id="9" name="Rettangolo 8"/>
          <p:cNvSpPr/>
          <p:nvPr/>
        </p:nvSpPr>
        <p:spPr>
          <a:xfrm>
            <a:off x="395536" y="3861048"/>
            <a:ext cx="4492378" cy="1368152"/>
          </a:xfrm>
          <a:prstGeom prst="rect">
            <a:avLst/>
          </a:prstGeom>
          <a:solidFill>
            <a:schemeClr val="accent5"/>
          </a:solidFill>
        </p:spPr>
        <p:style>
          <a:lnRef idx="0">
            <a:schemeClr val="accent3"/>
          </a:lnRef>
          <a:fillRef idx="3">
            <a:schemeClr val="accent3"/>
          </a:fillRef>
          <a:effectRef idx="3">
            <a:schemeClr val="accent3"/>
          </a:effectRef>
          <a:fontRef idx="minor">
            <a:schemeClr val="lt1"/>
          </a:fontRef>
        </p:style>
        <p:txBody>
          <a:bodyPr anchor="ctr"/>
          <a:lstStyle/>
          <a:p>
            <a:pPr lvl="0" algn="ctr">
              <a:defRPr/>
            </a:pPr>
            <a:endParaRPr lang="it-IT" sz="4400" b="1" kern="0" dirty="0" smtClean="0">
              <a:solidFill>
                <a:srgbClr val="002060"/>
              </a:solidFill>
              <a:latin typeface="Calibri" pitchFamily="34" charset="0"/>
            </a:endParaRPr>
          </a:p>
          <a:p>
            <a:pPr lvl="0" algn="just">
              <a:spcBef>
                <a:spcPct val="50000"/>
              </a:spcBef>
            </a:pPr>
            <a:r>
              <a:rPr lang="it-IT" altLang="it-IT" sz="2000" b="1" dirty="0">
                <a:solidFill>
                  <a:schemeClr val="tx1"/>
                </a:solidFill>
                <a:latin typeface="Calibri" panose="020F0502020204030204" pitchFamily="34" charset="0"/>
                <a:cs typeface="Calibri" panose="020F0502020204030204" pitchFamily="34" charset="0"/>
              </a:rPr>
              <a:t>Xantomi: noduli cutanei giallastri dati da accumulo di colesterolo che si osservano su nocche delle mani e tendine di Achille.</a:t>
            </a:r>
          </a:p>
          <a:p>
            <a:pPr lvl="0" algn="ctr" eaLnBrk="0" hangingPunct="0">
              <a:spcBef>
                <a:spcPct val="50000"/>
              </a:spcBef>
            </a:pPr>
            <a:endParaRPr lang="en-GB" altLang="it-IT" sz="4000" b="1" dirty="0">
              <a:solidFill>
                <a:schemeClr val="tx1"/>
              </a:solidFill>
              <a:latin typeface="Calibri" pitchFamily="34" charset="0"/>
              <a:cs typeface="Times New Roman" pitchFamily="18" charset="0"/>
            </a:endParaRPr>
          </a:p>
        </p:txBody>
      </p:sp>
    </p:spTree>
    <p:extLst>
      <p:ext uri="{BB962C8B-B14F-4D97-AF65-F5344CB8AC3E}">
        <p14:creationId xmlns:p14="http://schemas.microsoft.com/office/powerpoint/2010/main" val="3295045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descr="http://3.bp.blogspot.com/_LgAuUjwmXl0/RvwXJXxbFzI/AAAAAAAABKA/P9VwlL5ZCGw/s1600/ARCSENage1.bmp"/>
          <p:cNvPicPr>
            <a:picLocks noChangeAspect="1" noChangeArrowheads="1"/>
          </p:cNvPicPr>
          <p:nvPr/>
        </p:nvPicPr>
        <p:blipFill>
          <a:blip r:embed="rId2"/>
          <a:srcRect/>
          <a:stretch>
            <a:fillRect/>
          </a:stretch>
        </p:blipFill>
        <p:spPr bwMode="auto">
          <a:xfrm>
            <a:off x="4716463" y="3284538"/>
            <a:ext cx="3883025" cy="2089150"/>
          </a:xfrm>
          <a:prstGeom prst="rect">
            <a:avLst/>
          </a:prstGeom>
          <a:ln>
            <a:noFill/>
          </a:ln>
          <a:effectLst>
            <a:outerShdw blurRad="292100" dist="139700" dir="2700000" algn="tl" rotWithShape="0">
              <a:srgbClr val="333333">
                <a:alpha val="65000"/>
              </a:srgbClr>
            </a:outerShdw>
          </a:effectLst>
        </p:spPr>
      </p:pic>
      <p:sp>
        <p:nvSpPr>
          <p:cNvPr id="48132" name="Rettangolo 4"/>
          <p:cNvSpPr>
            <a:spLocks noChangeArrowheads="1"/>
          </p:cNvSpPr>
          <p:nvPr/>
        </p:nvSpPr>
        <p:spPr bwMode="auto">
          <a:xfrm>
            <a:off x="2267744" y="5661025"/>
            <a:ext cx="6516687" cy="277813"/>
          </a:xfrm>
          <a:prstGeom prst="rect">
            <a:avLst/>
          </a:prstGeom>
          <a:solidFill>
            <a:schemeClr val="accent5">
              <a:lumMod val="60000"/>
              <a:lumOff val="40000"/>
            </a:schemeClr>
          </a:solidFill>
          <a:ln>
            <a:noFill/>
          </a:ln>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200" dirty="0">
                <a:solidFill>
                  <a:srgbClr val="000000"/>
                </a:solidFill>
                <a:latin typeface="Tahoma" panose="020B0604030504040204" pitchFamily="34" charset="0"/>
                <a:cs typeface="Tahoma" panose="020B0604030504040204" pitchFamily="34" charset="0"/>
              </a:rPr>
              <a:t>Tratta da: http://www.provisu.ch/PROVISU/Structure/C11.204.299.070_sp.html</a:t>
            </a:r>
          </a:p>
        </p:txBody>
      </p:sp>
      <p:sp>
        <p:nvSpPr>
          <p:cNvPr id="5" name="Rettangolo 4"/>
          <p:cNvSpPr/>
          <p:nvPr/>
        </p:nvSpPr>
        <p:spPr>
          <a:xfrm>
            <a:off x="395536" y="620688"/>
            <a:ext cx="6912768" cy="1368152"/>
          </a:xfrm>
          <a:prstGeom prst="rect">
            <a:avLst/>
          </a:prstGeom>
          <a:solidFill>
            <a:schemeClr val="accent5"/>
          </a:solidFill>
        </p:spPr>
        <p:style>
          <a:lnRef idx="0">
            <a:schemeClr val="accent3"/>
          </a:lnRef>
          <a:fillRef idx="3">
            <a:schemeClr val="accent3"/>
          </a:fillRef>
          <a:effectRef idx="3">
            <a:schemeClr val="accent3"/>
          </a:effectRef>
          <a:fontRef idx="minor">
            <a:schemeClr val="lt1"/>
          </a:fontRef>
        </p:style>
        <p:txBody>
          <a:bodyPr anchor="ctr"/>
          <a:lstStyle/>
          <a:p>
            <a:pPr lvl="0" algn="ctr">
              <a:defRPr/>
            </a:pPr>
            <a:endParaRPr lang="it-IT" sz="4400" b="1" kern="0" dirty="0" smtClean="0">
              <a:solidFill>
                <a:srgbClr val="002060"/>
              </a:solidFill>
              <a:latin typeface="Calibri" pitchFamily="34" charset="0"/>
            </a:endParaRPr>
          </a:p>
          <a:p>
            <a:pPr algn="just">
              <a:spcBef>
                <a:spcPct val="50000"/>
              </a:spcBef>
            </a:pPr>
            <a:r>
              <a:rPr lang="it-IT" altLang="it-IT" sz="2000" b="1" dirty="0">
                <a:solidFill>
                  <a:schemeClr val="tx1"/>
                </a:solidFill>
                <a:latin typeface="Calibri" panose="020F0502020204030204" pitchFamily="34" charset="0"/>
              </a:rPr>
              <a:t>Arco corneale: depositi di particelle lipidiche ricche di esteri di colesterolo intrappolate nella matrice extracellulare nello stroma corneale.</a:t>
            </a:r>
          </a:p>
          <a:p>
            <a:pPr lvl="0" algn="ctr" eaLnBrk="0" hangingPunct="0">
              <a:spcBef>
                <a:spcPct val="50000"/>
              </a:spcBef>
            </a:pPr>
            <a:endParaRPr lang="en-GB" altLang="it-IT" sz="4000" b="1" dirty="0">
              <a:solidFill>
                <a:schemeClr val="tx1"/>
              </a:solidFill>
              <a:latin typeface="Calibri" pitchFamily="34" charset="0"/>
              <a:cs typeface="Times New Roman" pitchFamily="18" charset="0"/>
            </a:endParaRPr>
          </a:p>
        </p:txBody>
      </p:sp>
    </p:spTree>
    <p:extLst>
      <p:ext uri="{BB962C8B-B14F-4D97-AF65-F5344CB8AC3E}">
        <p14:creationId xmlns:p14="http://schemas.microsoft.com/office/powerpoint/2010/main" val="4263378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0" descr="Slide11_Human_sl 1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3100" y="923925"/>
            <a:ext cx="79406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reeform 23">
            <a:extLst>
              <a:ext uri="{FF2B5EF4-FFF2-40B4-BE49-F238E27FC236}"/>
            </a:extLst>
          </p:cNvPr>
          <p:cNvSpPr/>
          <p:nvPr/>
        </p:nvSpPr>
        <p:spPr bwMode="auto">
          <a:xfrm>
            <a:off x="860880" y="4697413"/>
            <a:ext cx="7170312" cy="1103312"/>
          </a:xfrm>
          <a:custGeom>
            <a:avLst/>
            <a:gdLst>
              <a:gd name="connsiteX0" fmla="*/ 8626 w 7582618"/>
              <a:gd name="connsiteY0" fmla="*/ 0 h 1509623"/>
              <a:gd name="connsiteX1" fmla="*/ 6866626 w 7582618"/>
              <a:gd name="connsiteY1" fmla="*/ 379563 h 1509623"/>
              <a:gd name="connsiteX2" fmla="*/ 6858000 w 7582618"/>
              <a:gd name="connsiteY2" fmla="*/ 17253 h 1509623"/>
              <a:gd name="connsiteX3" fmla="*/ 7582618 w 7582618"/>
              <a:gd name="connsiteY3" fmla="*/ 741872 h 1509623"/>
              <a:gd name="connsiteX4" fmla="*/ 6849373 w 7582618"/>
              <a:gd name="connsiteY4" fmla="*/ 1509623 h 1509623"/>
              <a:gd name="connsiteX5" fmla="*/ 6840747 w 7582618"/>
              <a:gd name="connsiteY5" fmla="*/ 1104181 h 1509623"/>
              <a:gd name="connsiteX6" fmla="*/ 0 w 7582618"/>
              <a:gd name="connsiteY6" fmla="*/ 1293963 h 1509623"/>
              <a:gd name="connsiteX7" fmla="*/ 8626 w 7582618"/>
              <a:gd name="connsiteY7" fmla="*/ 0 h 1509623"/>
              <a:gd name="connsiteX0" fmla="*/ 8626 w 7582618"/>
              <a:gd name="connsiteY0" fmla="*/ 0 h 1509623"/>
              <a:gd name="connsiteX1" fmla="*/ 6866626 w 7582618"/>
              <a:gd name="connsiteY1" fmla="*/ 379563 h 1509623"/>
              <a:gd name="connsiteX2" fmla="*/ 6858000 w 7582618"/>
              <a:gd name="connsiteY2" fmla="*/ 17253 h 1509623"/>
              <a:gd name="connsiteX3" fmla="*/ 7582618 w 7582618"/>
              <a:gd name="connsiteY3" fmla="*/ 747563 h 1509623"/>
              <a:gd name="connsiteX4" fmla="*/ 6849373 w 7582618"/>
              <a:gd name="connsiteY4" fmla="*/ 1509623 h 1509623"/>
              <a:gd name="connsiteX5" fmla="*/ 6840747 w 7582618"/>
              <a:gd name="connsiteY5" fmla="*/ 1104181 h 1509623"/>
              <a:gd name="connsiteX6" fmla="*/ 0 w 7582618"/>
              <a:gd name="connsiteY6" fmla="*/ 1293963 h 1509623"/>
              <a:gd name="connsiteX7" fmla="*/ 8626 w 7582618"/>
              <a:gd name="connsiteY7" fmla="*/ 0 h 1509623"/>
              <a:gd name="connsiteX0" fmla="*/ 8626 w 7582618"/>
              <a:gd name="connsiteY0" fmla="*/ 0 h 1509623"/>
              <a:gd name="connsiteX1" fmla="*/ 6866626 w 7582618"/>
              <a:gd name="connsiteY1" fmla="*/ 379563 h 1509623"/>
              <a:gd name="connsiteX2" fmla="*/ 6842814 w 7582618"/>
              <a:gd name="connsiteY2" fmla="*/ 17253 h 1509623"/>
              <a:gd name="connsiteX3" fmla="*/ 7582618 w 7582618"/>
              <a:gd name="connsiteY3" fmla="*/ 747563 h 1509623"/>
              <a:gd name="connsiteX4" fmla="*/ 6849373 w 7582618"/>
              <a:gd name="connsiteY4" fmla="*/ 1509623 h 1509623"/>
              <a:gd name="connsiteX5" fmla="*/ 6840747 w 7582618"/>
              <a:gd name="connsiteY5" fmla="*/ 1104181 h 1509623"/>
              <a:gd name="connsiteX6" fmla="*/ 0 w 7582618"/>
              <a:gd name="connsiteY6" fmla="*/ 1293963 h 1509623"/>
              <a:gd name="connsiteX7" fmla="*/ 8626 w 7582618"/>
              <a:gd name="connsiteY7" fmla="*/ 0 h 1509623"/>
              <a:gd name="connsiteX0" fmla="*/ 8626 w 7582618"/>
              <a:gd name="connsiteY0" fmla="*/ 0 h 1509623"/>
              <a:gd name="connsiteX1" fmla="*/ 6842814 w 7582618"/>
              <a:gd name="connsiteY1" fmla="*/ 374800 h 1509623"/>
              <a:gd name="connsiteX2" fmla="*/ 6842814 w 7582618"/>
              <a:gd name="connsiteY2" fmla="*/ 17253 h 1509623"/>
              <a:gd name="connsiteX3" fmla="*/ 7582618 w 7582618"/>
              <a:gd name="connsiteY3" fmla="*/ 747563 h 1509623"/>
              <a:gd name="connsiteX4" fmla="*/ 6849373 w 7582618"/>
              <a:gd name="connsiteY4" fmla="*/ 1509623 h 1509623"/>
              <a:gd name="connsiteX5" fmla="*/ 6840747 w 7582618"/>
              <a:gd name="connsiteY5" fmla="*/ 1104181 h 1509623"/>
              <a:gd name="connsiteX6" fmla="*/ 0 w 7582618"/>
              <a:gd name="connsiteY6" fmla="*/ 1293963 h 1509623"/>
              <a:gd name="connsiteX7" fmla="*/ 8626 w 7582618"/>
              <a:gd name="connsiteY7" fmla="*/ 0 h 1509623"/>
              <a:gd name="connsiteX0" fmla="*/ 8626 w 7582618"/>
              <a:gd name="connsiteY0" fmla="*/ 0 h 1509623"/>
              <a:gd name="connsiteX1" fmla="*/ 6842814 w 7582618"/>
              <a:gd name="connsiteY1" fmla="*/ 374800 h 1509623"/>
              <a:gd name="connsiteX2" fmla="*/ 6842814 w 7582618"/>
              <a:gd name="connsiteY2" fmla="*/ 17253 h 1509623"/>
              <a:gd name="connsiteX3" fmla="*/ 7582618 w 7582618"/>
              <a:gd name="connsiteY3" fmla="*/ 747563 h 1509623"/>
              <a:gd name="connsiteX4" fmla="*/ 6849373 w 7582618"/>
              <a:gd name="connsiteY4" fmla="*/ 1509623 h 1509623"/>
              <a:gd name="connsiteX5" fmla="*/ 6842814 w 7582618"/>
              <a:gd name="connsiteY5" fmla="*/ 1111325 h 1509623"/>
              <a:gd name="connsiteX6" fmla="*/ 0 w 7582618"/>
              <a:gd name="connsiteY6" fmla="*/ 1293963 h 1509623"/>
              <a:gd name="connsiteX7" fmla="*/ 8626 w 7582618"/>
              <a:gd name="connsiteY7" fmla="*/ 0 h 1509623"/>
              <a:gd name="connsiteX0" fmla="*/ 8626 w 7582618"/>
              <a:gd name="connsiteY0" fmla="*/ 0 h 1488926"/>
              <a:gd name="connsiteX1" fmla="*/ 6842814 w 7582618"/>
              <a:gd name="connsiteY1" fmla="*/ 374800 h 1488926"/>
              <a:gd name="connsiteX2" fmla="*/ 6842814 w 7582618"/>
              <a:gd name="connsiteY2" fmla="*/ 17253 h 1488926"/>
              <a:gd name="connsiteX3" fmla="*/ 7582618 w 7582618"/>
              <a:gd name="connsiteY3" fmla="*/ 747563 h 1488926"/>
              <a:gd name="connsiteX4" fmla="*/ 6842814 w 7582618"/>
              <a:gd name="connsiteY4" fmla="*/ 1488926 h 1488926"/>
              <a:gd name="connsiteX5" fmla="*/ 6842814 w 7582618"/>
              <a:gd name="connsiteY5" fmla="*/ 1111325 h 1488926"/>
              <a:gd name="connsiteX6" fmla="*/ 0 w 7582618"/>
              <a:gd name="connsiteY6" fmla="*/ 1293963 h 1488926"/>
              <a:gd name="connsiteX7" fmla="*/ 8626 w 7582618"/>
              <a:gd name="connsiteY7" fmla="*/ 0 h 1488926"/>
              <a:gd name="connsiteX0" fmla="*/ 18151 w 7582618"/>
              <a:gd name="connsiteY0" fmla="*/ 185798 h 1471673"/>
              <a:gd name="connsiteX1" fmla="*/ 6842814 w 7582618"/>
              <a:gd name="connsiteY1" fmla="*/ 357547 h 1471673"/>
              <a:gd name="connsiteX2" fmla="*/ 6842814 w 7582618"/>
              <a:gd name="connsiteY2" fmla="*/ 0 h 1471673"/>
              <a:gd name="connsiteX3" fmla="*/ 7582618 w 7582618"/>
              <a:gd name="connsiteY3" fmla="*/ 730310 h 1471673"/>
              <a:gd name="connsiteX4" fmla="*/ 6842814 w 7582618"/>
              <a:gd name="connsiteY4" fmla="*/ 1471673 h 1471673"/>
              <a:gd name="connsiteX5" fmla="*/ 6842814 w 7582618"/>
              <a:gd name="connsiteY5" fmla="*/ 1094072 h 1471673"/>
              <a:gd name="connsiteX6" fmla="*/ 0 w 7582618"/>
              <a:gd name="connsiteY6" fmla="*/ 1276710 h 1471673"/>
              <a:gd name="connsiteX7" fmla="*/ 18151 w 7582618"/>
              <a:gd name="connsiteY7" fmla="*/ 185798 h 1471673"/>
              <a:gd name="connsiteX0" fmla="*/ 18151 w 7582618"/>
              <a:gd name="connsiteY0" fmla="*/ 185798 h 1471673"/>
              <a:gd name="connsiteX1" fmla="*/ 6842814 w 7582618"/>
              <a:gd name="connsiteY1" fmla="*/ 549335 h 1471673"/>
              <a:gd name="connsiteX2" fmla="*/ 6842814 w 7582618"/>
              <a:gd name="connsiteY2" fmla="*/ 0 h 1471673"/>
              <a:gd name="connsiteX3" fmla="*/ 7582618 w 7582618"/>
              <a:gd name="connsiteY3" fmla="*/ 730310 h 1471673"/>
              <a:gd name="connsiteX4" fmla="*/ 6842814 w 7582618"/>
              <a:gd name="connsiteY4" fmla="*/ 1471673 h 1471673"/>
              <a:gd name="connsiteX5" fmla="*/ 6842814 w 7582618"/>
              <a:gd name="connsiteY5" fmla="*/ 1094072 h 1471673"/>
              <a:gd name="connsiteX6" fmla="*/ 0 w 7582618"/>
              <a:gd name="connsiteY6" fmla="*/ 1276710 h 1471673"/>
              <a:gd name="connsiteX7" fmla="*/ 18151 w 7582618"/>
              <a:gd name="connsiteY7" fmla="*/ 185798 h 1471673"/>
              <a:gd name="connsiteX0" fmla="*/ 18151 w 7582618"/>
              <a:gd name="connsiteY0" fmla="*/ 185798 h 1471673"/>
              <a:gd name="connsiteX1" fmla="*/ 6842814 w 7582618"/>
              <a:gd name="connsiteY1" fmla="*/ 549335 h 1471673"/>
              <a:gd name="connsiteX2" fmla="*/ 6842814 w 7582618"/>
              <a:gd name="connsiteY2" fmla="*/ 0 h 1471673"/>
              <a:gd name="connsiteX3" fmla="*/ 7582618 w 7582618"/>
              <a:gd name="connsiteY3" fmla="*/ 730310 h 1471673"/>
              <a:gd name="connsiteX4" fmla="*/ 6842814 w 7582618"/>
              <a:gd name="connsiteY4" fmla="*/ 1471673 h 1471673"/>
              <a:gd name="connsiteX5" fmla="*/ 6842814 w 7582618"/>
              <a:gd name="connsiteY5" fmla="*/ 922398 h 1471673"/>
              <a:gd name="connsiteX6" fmla="*/ 0 w 7582618"/>
              <a:gd name="connsiteY6" fmla="*/ 1276710 h 1471673"/>
              <a:gd name="connsiteX7" fmla="*/ 18151 w 7582618"/>
              <a:gd name="connsiteY7" fmla="*/ 185798 h 1471673"/>
              <a:gd name="connsiteX0" fmla="*/ 18151 w 7582618"/>
              <a:gd name="connsiteY0" fmla="*/ 0 h 1285875"/>
              <a:gd name="connsiteX1" fmla="*/ 6842814 w 7582618"/>
              <a:gd name="connsiteY1" fmla="*/ 363537 h 1285875"/>
              <a:gd name="connsiteX2" fmla="*/ 6842814 w 7582618"/>
              <a:gd name="connsiteY2" fmla="*/ 0 h 1285875"/>
              <a:gd name="connsiteX3" fmla="*/ 7582618 w 7582618"/>
              <a:gd name="connsiteY3" fmla="*/ 544512 h 1285875"/>
              <a:gd name="connsiteX4" fmla="*/ 6842814 w 7582618"/>
              <a:gd name="connsiteY4" fmla="*/ 1285875 h 1285875"/>
              <a:gd name="connsiteX5" fmla="*/ 6842814 w 7582618"/>
              <a:gd name="connsiteY5" fmla="*/ 736600 h 1285875"/>
              <a:gd name="connsiteX6" fmla="*/ 0 w 7582618"/>
              <a:gd name="connsiteY6" fmla="*/ 1090912 h 1285875"/>
              <a:gd name="connsiteX7" fmla="*/ 18151 w 7582618"/>
              <a:gd name="connsiteY7" fmla="*/ 0 h 1285875"/>
              <a:gd name="connsiteX0" fmla="*/ 18151 w 7582618"/>
              <a:gd name="connsiteY0" fmla="*/ 0 h 1103312"/>
              <a:gd name="connsiteX1" fmla="*/ 6842814 w 7582618"/>
              <a:gd name="connsiteY1" fmla="*/ 363537 h 1103312"/>
              <a:gd name="connsiteX2" fmla="*/ 6842814 w 7582618"/>
              <a:gd name="connsiteY2" fmla="*/ 0 h 1103312"/>
              <a:gd name="connsiteX3" fmla="*/ 7582618 w 7582618"/>
              <a:gd name="connsiteY3" fmla="*/ 544512 h 1103312"/>
              <a:gd name="connsiteX4" fmla="*/ 6842814 w 7582618"/>
              <a:gd name="connsiteY4" fmla="*/ 1103312 h 1103312"/>
              <a:gd name="connsiteX5" fmla="*/ 6842814 w 7582618"/>
              <a:gd name="connsiteY5" fmla="*/ 736600 h 1103312"/>
              <a:gd name="connsiteX6" fmla="*/ 0 w 7582618"/>
              <a:gd name="connsiteY6" fmla="*/ 1090912 h 1103312"/>
              <a:gd name="connsiteX7" fmla="*/ 18151 w 7582618"/>
              <a:gd name="connsiteY7" fmla="*/ 0 h 1103312"/>
              <a:gd name="connsiteX0" fmla="*/ 18151 w 7582618"/>
              <a:gd name="connsiteY0" fmla="*/ 0 h 1103312"/>
              <a:gd name="connsiteX1" fmla="*/ 6842814 w 7582618"/>
              <a:gd name="connsiteY1" fmla="*/ 298450 h 1103312"/>
              <a:gd name="connsiteX2" fmla="*/ 6842814 w 7582618"/>
              <a:gd name="connsiteY2" fmla="*/ 0 h 1103312"/>
              <a:gd name="connsiteX3" fmla="*/ 7582618 w 7582618"/>
              <a:gd name="connsiteY3" fmla="*/ 544512 h 1103312"/>
              <a:gd name="connsiteX4" fmla="*/ 6842814 w 7582618"/>
              <a:gd name="connsiteY4" fmla="*/ 1103312 h 1103312"/>
              <a:gd name="connsiteX5" fmla="*/ 6842814 w 7582618"/>
              <a:gd name="connsiteY5" fmla="*/ 736600 h 1103312"/>
              <a:gd name="connsiteX6" fmla="*/ 0 w 7582618"/>
              <a:gd name="connsiteY6" fmla="*/ 1090912 h 1103312"/>
              <a:gd name="connsiteX7" fmla="*/ 18151 w 7582618"/>
              <a:gd name="connsiteY7" fmla="*/ 0 h 1103312"/>
              <a:gd name="connsiteX0" fmla="*/ 18151 w 7582618"/>
              <a:gd name="connsiteY0" fmla="*/ 0 h 1103312"/>
              <a:gd name="connsiteX1" fmla="*/ 6842814 w 7582618"/>
              <a:gd name="connsiteY1" fmla="*/ 298450 h 1103312"/>
              <a:gd name="connsiteX2" fmla="*/ 6842814 w 7582618"/>
              <a:gd name="connsiteY2" fmla="*/ 0 h 1103312"/>
              <a:gd name="connsiteX3" fmla="*/ 7582618 w 7582618"/>
              <a:gd name="connsiteY3" fmla="*/ 544512 h 1103312"/>
              <a:gd name="connsiteX4" fmla="*/ 6842814 w 7582618"/>
              <a:gd name="connsiteY4" fmla="*/ 1103312 h 1103312"/>
              <a:gd name="connsiteX5" fmla="*/ 6842814 w 7582618"/>
              <a:gd name="connsiteY5" fmla="*/ 787400 h 1103312"/>
              <a:gd name="connsiteX6" fmla="*/ 0 w 7582618"/>
              <a:gd name="connsiteY6" fmla="*/ 1090912 h 1103312"/>
              <a:gd name="connsiteX7" fmla="*/ 18151 w 7582618"/>
              <a:gd name="connsiteY7" fmla="*/ 0 h 1103312"/>
              <a:gd name="connsiteX0" fmla="*/ 18151 w 7582618"/>
              <a:gd name="connsiteY0" fmla="*/ 0 h 1103312"/>
              <a:gd name="connsiteX1" fmla="*/ 3513595 w 7582618"/>
              <a:gd name="connsiteY1" fmla="*/ 141287 h 1103312"/>
              <a:gd name="connsiteX2" fmla="*/ 6842814 w 7582618"/>
              <a:gd name="connsiteY2" fmla="*/ 298450 h 1103312"/>
              <a:gd name="connsiteX3" fmla="*/ 6842814 w 7582618"/>
              <a:gd name="connsiteY3" fmla="*/ 0 h 1103312"/>
              <a:gd name="connsiteX4" fmla="*/ 7582618 w 7582618"/>
              <a:gd name="connsiteY4" fmla="*/ 544512 h 1103312"/>
              <a:gd name="connsiteX5" fmla="*/ 6842814 w 7582618"/>
              <a:gd name="connsiteY5" fmla="*/ 1103312 h 1103312"/>
              <a:gd name="connsiteX6" fmla="*/ 6842814 w 7582618"/>
              <a:gd name="connsiteY6" fmla="*/ 787400 h 1103312"/>
              <a:gd name="connsiteX7" fmla="*/ 0 w 7582618"/>
              <a:gd name="connsiteY7" fmla="*/ 1090912 h 1103312"/>
              <a:gd name="connsiteX8" fmla="*/ 18151 w 7582618"/>
              <a:gd name="connsiteY8" fmla="*/ 0 h 1103312"/>
              <a:gd name="connsiteX0" fmla="*/ 18151 w 7582618"/>
              <a:gd name="connsiteY0" fmla="*/ 0 h 1103312"/>
              <a:gd name="connsiteX1" fmla="*/ 3923011 w 7582618"/>
              <a:gd name="connsiteY1" fmla="*/ 150812 h 1103312"/>
              <a:gd name="connsiteX2" fmla="*/ 6842814 w 7582618"/>
              <a:gd name="connsiteY2" fmla="*/ 298450 h 1103312"/>
              <a:gd name="connsiteX3" fmla="*/ 6842814 w 7582618"/>
              <a:gd name="connsiteY3" fmla="*/ 0 h 1103312"/>
              <a:gd name="connsiteX4" fmla="*/ 7582618 w 7582618"/>
              <a:gd name="connsiteY4" fmla="*/ 544512 h 1103312"/>
              <a:gd name="connsiteX5" fmla="*/ 6842814 w 7582618"/>
              <a:gd name="connsiteY5" fmla="*/ 1103312 h 1103312"/>
              <a:gd name="connsiteX6" fmla="*/ 6842814 w 7582618"/>
              <a:gd name="connsiteY6" fmla="*/ 787400 h 1103312"/>
              <a:gd name="connsiteX7" fmla="*/ 0 w 7582618"/>
              <a:gd name="connsiteY7" fmla="*/ 1090912 h 1103312"/>
              <a:gd name="connsiteX8" fmla="*/ 18151 w 7582618"/>
              <a:gd name="connsiteY8" fmla="*/ 0 h 1103312"/>
              <a:gd name="connsiteX0" fmla="*/ 18151 w 7582618"/>
              <a:gd name="connsiteY0" fmla="*/ 0 h 1103312"/>
              <a:gd name="connsiteX1" fmla="*/ 3923011 w 7582618"/>
              <a:gd name="connsiteY1" fmla="*/ 150812 h 1103312"/>
              <a:gd name="connsiteX2" fmla="*/ 6842814 w 7582618"/>
              <a:gd name="connsiteY2" fmla="*/ 298450 h 1103312"/>
              <a:gd name="connsiteX3" fmla="*/ 6842814 w 7582618"/>
              <a:gd name="connsiteY3" fmla="*/ 0 h 1103312"/>
              <a:gd name="connsiteX4" fmla="*/ 7582618 w 7582618"/>
              <a:gd name="connsiteY4" fmla="*/ 544512 h 1103312"/>
              <a:gd name="connsiteX5" fmla="*/ 6842814 w 7582618"/>
              <a:gd name="connsiteY5" fmla="*/ 1103312 h 1103312"/>
              <a:gd name="connsiteX6" fmla="*/ 6842814 w 7582618"/>
              <a:gd name="connsiteY6" fmla="*/ 787400 h 1103312"/>
              <a:gd name="connsiteX7" fmla="*/ 3923011 w 7582618"/>
              <a:gd name="connsiteY7" fmla="*/ 922337 h 1103312"/>
              <a:gd name="connsiteX8" fmla="*/ 0 w 7582618"/>
              <a:gd name="connsiteY8" fmla="*/ 1090912 h 1103312"/>
              <a:gd name="connsiteX9" fmla="*/ 18151 w 7582618"/>
              <a:gd name="connsiteY9" fmla="*/ 0 h 1103312"/>
              <a:gd name="connsiteX0" fmla="*/ 18151 w 7582618"/>
              <a:gd name="connsiteY0" fmla="*/ 0 h 1103312"/>
              <a:gd name="connsiteX1" fmla="*/ 3923011 w 7582618"/>
              <a:gd name="connsiteY1" fmla="*/ 231775 h 1103312"/>
              <a:gd name="connsiteX2" fmla="*/ 6842814 w 7582618"/>
              <a:gd name="connsiteY2" fmla="*/ 298450 h 1103312"/>
              <a:gd name="connsiteX3" fmla="*/ 6842814 w 7582618"/>
              <a:gd name="connsiteY3" fmla="*/ 0 h 1103312"/>
              <a:gd name="connsiteX4" fmla="*/ 7582618 w 7582618"/>
              <a:gd name="connsiteY4" fmla="*/ 544512 h 1103312"/>
              <a:gd name="connsiteX5" fmla="*/ 6842814 w 7582618"/>
              <a:gd name="connsiteY5" fmla="*/ 1103312 h 1103312"/>
              <a:gd name="connsiteX6" fmla="*/ 6842814 w 7582618"/>
              <a:gd name="connsiteY6" fmla="*/ 787400 h 1103312"/>
              <a:gd name="connsiteX7" fmla="*/ 3923011 w 7582618"/>
              <a:gd name="connsiteY7" fmla="*/ 922337 h 1103312"/>
              <a:gd name="connsiteX8" fmla="*/ 0 w 7582618"/>
              <a:gd name="connsiteY8" fmla="*/ 1090912 h 1103312"/>
              <a:gd name="connsiteX9" fmla="*/ 18151 w 7582618"/>
              <a:gd name="connsiteY9" fmla="*/ 0 h 1103312"/>
              <a:gd name="connsiteX0" fmla="*/ 18151 w 7582618"/>
              <a:gd name="connsiteY0" fmla="*/ 0 h 1103312"/>
              <a:gd name="connsiteX1" fmla="*/ 3923011 w 7582618"/>
              <a:gd name="connsiteY1" fmla="*/ 231775 h 1103312"/>
              <a:gd name="connsiteX2" fmla="*/ 6842814 w 7582618"/>
              <a:gd name="connsiteY2" fmla="*/ 298450 h 1103312"/>
              <a:gd name="connsiteX3" fmla="*/ 6842814 w 7582618"/>
              <a:gd name="connsiteY3" fmla="*/ 0 h 1103312"/>
              <a:gd name="connsiteX4" fmla="*/ 7582618 w 7582618"/>
              <a:gd name="connsiteY4" fmla="*/ 544512 h 1103312"/>
              <a:gd name="connsiteX5" fmla="*/ 6842814 w 7582618"/>
              <a:gd name="connsiteY5" fmla="*/ 1103312 h 1103312"/>
              <a:gd name="connsiteX6" fmla="*/ 6842814 w 7582618"/>
              <a:gd name="connsiteY6" fmla="*/ 787400 h 1103312"/>
              <a:gd name="connsiteX7" fmla="*/ 3923011 w 7582618"/>
              <a:gd name="connsiteY7" fmla="*/ 922337 h 1103312"/>
              <a:gd name="connsiteX8" fmla="*/ 0 w 7582618"/>
              <a:gd name="connsiteY8" fmla="*/ 1090912 h 1103312"/>
              <a:gd name="connsiteX9" fmla="*/ 18151 w 7582618"/>
              <a:gd name="connsiteY9" fmla="*/ 0 h 1103312"/>
              <a:gd name="connsiteX0" fmla="*/ 18151 w 7582618"/>
              <a:gd name="connsiteY0" fmla="*/ 0 h 1103312"/>
              <a:gd name="connsiteX1" fmla="*/ 3923011 w 7582618"/>
              <a:gd name="connsiteY1" fmla="*/ 231775 h 1103312"/>
              <a:gd name="connsiteX2" fmla="*/ 6842814 w 7582618"/>
              <a:gd name="connsiteY2" fmla="*/ 298450 h 1103312"/>
              <a:gd name="connsiteX3" fmla="*/ 6842814 w 7582618"/>
              <a:gd name="connsiteY3" fmla="*/ 0 h 1103312"/>
              <a:gd name="connsiteX4" fmla="*/ 7582618 w 7582618"/>
              <a:gd name="connsiteY4" fmla="*/ 544512 h 1103312"/>
              <a:gd name="connsiteX5" fmla="*/ 6842814 w 7582618"/>
              <a:gd name="connsiteY5" fmla="*/ 1103312 h 1103312"/>
              <a:gd name="connsiteX6" fmla="*/ 6842814 w 7582618"/>
              <a:gd name="connsiteY6" fmla="*/ 787400 h 1103312"/>
              <a:gd name="connsiteX7" fmla="*/ 3923011 w 7582618"/>
              <a:gd name="connsiteY7" fmla="*/ 922337 h 1103312"/>
              <a:gd name="connsiteX8" fmla="*/ 0 w 7582618"/>
              <a:gd name="connsiteY8" fmla="*/ 1090912 h 1103312"/>
              <a:gd name="connsiteX9" fmla="*/ 18151 w 7582618"/>
              <a:gd name="connsiteY9" fmla="*/ 0 h 1103312"/>
              <a:gd name="connsiteX0" fmla="*/ 18151 w 7582618"/>
              <a:gd name="connsiteY0" fmla="*/ 0 h 1103312"/>
              <a:gd name="connsiteX1" fmla="*/ 3923011 w 7582618"/>
              <a:gd name="connsiteY1" fmla="*/ 231775 h 1103312"/>
              <a:gd name="connsiteX2" fmla="*/ 6842814 w 7582618"/>
              <a:gd name="connsiteY2" fmla="*/ 298450 h 1103312"/>
              <a:gd name="connsiteX3" fmla="*/ 6842814 w 7582618"/>
              <a:gd name="connsiteY3" fmla="*/ 0 h 1103312"/>
              <a:gd name="connsiteX4" fmla="*/ 7582618 w 7582618"/>
              <a:gd name="connsiteY4" fmla="*/ 544512 h 1103312"/>
              <a:gd name="connsiteX5" fmla="*/ 6842814 w 7582618"/>
              <a:gd name="connsiteY5" fmla="*/ 1103312 h 1103312"/>
              <a:gd name="connsiteX6" fmla="*/ 6842814 w 7582618"/>
              <a:gd name="connsiteY6" fmla="*/ 787400 h 1103312"/>
              <a:gd name="connsiteX7" fmla="*/ 3923011 w 7582618"/>
              <a:gd name="connsiteY7" fmla="*/ 863600 h 1103312"/>
              <a:gd name="connsiteX8" fmla="*/ 0 w 7582618"/>
              <a:gd name="connsiteY8" fmla="*/ 1090912 h 1103312"/>
              <a:gd name="connsiteX9" fmla="*/ 18151 w 7582618"/>
              <a:gd name="connsiteY9" fmla="*/ 0 h 1103312"/>
              <a:gd name="connsiteX0" fmla="*/ 18151 w 7582618"/>
              <a:gd name="connsiteY0" fmla="*/ 0 h 1103312"/>
              <a:gd name="connsiteX1" fmla="*/ 3923011 w 7582618"/>
              <a:gd name="connsiteY1" fmla="*/ 231775 h 1103312"/>
              <a:gd name="connsiteX2" fmla="*/ 6842814 w 7582618"/>
              <a:gd name="connsiteY2" fmla="*/ 298450 h 1103312"/>
              <a:gd name="connsiteX3" fmla="*/ 6842814 w 7582618"/>
              <a:gd name="connsiteY3" fmla="*/ 0 h 1103312"/>
              <a:gd name="connsiteX4" fmla="*/ 7582618 w 7582618"/>
              <a:gd name="connsiteY4" fmla="*/ 544512 h 1103312"/>
              <a:gd name="connsiteX5" fmla="*/ 6842814 w 7582618"/>
              <a:gd name="connsiteY5" fmla="*/ 1103312 h 1103312"/>
              <a:gd name="connsiteX6" fmla="*/ 6842814 w 7582618"/>
              <a:gd name="connsiteY6" fmla="*/ 787400 h 1103312"/>
              <a:gd name="connsiteX7" fmla="*/ 3923011 w 7582618"/>
              <a:gd name="connsiteY7" fmla="*/ 863600 h 1103312"/>
              <a:gd name="connsiteX8" fmla="*/ 0 w 7582618"/>
              <a:gd name="connsiteY8" fmla="*/ 1090912 h 1103312"/>
              <a:gd name="connsiteX9" fmla="*/ 18151 w 7582618"/>
              <a:gd name="connsiteY9" fmla="*/ 0 h 1103312"/>
              <a:gd name="connsiteX0" fmla="*/ 18151 w 7582618"/>
              <a:gd name="connsiteY0" fmla="*/ 0 h 1103312"/>
              <a:gd name="connsiteX1" fmla="*/ 3923011 w 7582618"/>
              <a:gd name="connsiteY1" fmla="*/ 231775 h 1103312"/>
              <a:gd name="connsiteX2" fmla="*/ 6842814 w 7582618"/>
              <a:gd name="connsiteY2" fmla="*/ 298450 h 1103312"/>
              <a:gd name="connsiteX3" fmla="*/ 6842814 w 7582618"/>
              <a:gd name="connsiteY3" fmla="*/ 0 h 1103312"/>
              <a:gd name="connsiteX4" fmla="*/ 7582618 w 7582618"/>
              <a:gd name="connsiteY4" fmla="*/ 544512 h 1103312"/>
              <a:gd name="connsiteX5" fmla="*/ 6842814 w 7582618"/>
              <a:gd name="connsiteY5" fmla="*/ 1103312 h 1103312"/>
              <a:gd name="connsiteX6" fmla="*/ 6842814 w 7582618"/>
              <a:gd name="connsiteY6" fmla="*/ 787400 h 1103312"/>
              <a:gd name="connsiteX7" fmla="*/ 3923011 w 7582618"/>
              <a:gd name="connsiteY7" fmla="*/ 863600 h 1103312"/>
              <a:gd name="connsiteX8" fmla="*/ 0 w 7582618"/>
              <a:gd name="connsiteY8" fmla="*/ 1090912 h 1103312"/>
              <a:gd name="connsiteX9" fmla="*/ 18151 w 7582618"/>
              <a:gd name="connsiteY9" fmla="*/ 0 h 1103312"/>
              <a:gd name="connsiteX0" fmla="*/ 18151 w 7582618"/>
              <a:gd name="connsiteY0" fmla="*/ 0 h 1103312"/>
              <a:gd name="connsiteX1" fmla="*/ 3923011 w 7582618"/>
              <a:gd name="connsiteY1" fmla="*/ 363537 h 1103312"/>
              <a:gd name="connsiteX2" fmla="*/ 6842814 w 7582618"/>
              <a:gd name="connsiteY2" fmla="*/ 298450 h 1103312"/>
              <a:gd name="connsiteX3" fmla="*/ 6842814 w 7582618"/>
              <a:gd name="connsiteY3" fmla="*/ 0 h 1103312"/>
              <a:gd name="connsiteX4" fmla="*/ 7582618 w 7582618"/>
              <a:gd name="connsiteY4" fmla="*/ 544512 h 1103312"/>
              <a:gd name="connsiteX5" fmla="*/ 6842814 w 7582618"/>
              <a:gd name="connsiteY5" fmla="*/ 1103312 h 1103312"/>
              <a:gd name="connsiteX6" fmla="*/ 6842814 w 7582618"/>
              <a:gd name="connsiteY6" fmla="*/ 787400 h 1103312"/>
              <a:gd name="connsiteX7" fmla="*/ 3923011 w 7582618"/>
              <a:gd name="connsiteY7" fmla="*/ 863600 h 1103312"/>
              <a:gd name="connsiteX8" fmla="*/ 0 w 7582618"/>
              <a:gd name="connsiteY8" fmla="*/ 1090912 h 1103312"/>
              <a:gd name="connsiteX9" fmla="*/ 18151 w 7582618"/>
              <a:gd name="connsiteY9" fmla="*/ 0 h 1103312"/>
              <a:gd name="connsiteX0" fmla="*/ 18151 w 7582618"/>
              <a:gd name="connsiteY0" fmla="*/ 0 h 1103312"/>
              <a:gd name="connsiteX1" fmla="*/ 3923011 w 7582618"/>
              <a:gd name="connsiteY1" fmla="*/ 363537 h 1103312"/>
              <a:gd name="connsiteX2" fmla="*/ 6842814 w 7582618"/>
              <a:gd name="connsiteY2" fmla="*/ 298450 h 1103312"/>
              <a:gd name="connsiteX3" fmla="*/ 6842814 w 7582618"/>
              <a:gd name="connsiteY3" fmla="*/ 0 h 1103312"/>
              <a:gd name="connsiteX4" fmla="*/ 7582618 w 7582618"/>
              <a:gd name="connsiteY4" fmla="*/ 544512 h 1103312"/>
              <a:gd name="connsiteX5" fmla="*/ 6842814 w 7582618"/>
              <a:gd name="connsiteY5" fmla="*/ 1103312 h 1103312"/>
              <a:gd name="connsiteX6" fmla="*/ 6842814 w 7582618"/>
              <a:gd name="connsiteY6" fmla="*/ 787400 h 1103312"/>
              <a:gd name="connsiteX7" fmla="*/ 3923011 w 7582618"/>
              <a:gd name="connsiteY7" fmla="*/ 736600 h 1103312"/>
              <a:gd name="connsiteX8" fmla="*/ 0 w 7582618"/>
              <a:gd name="connsiteY8" fmla="*/ 1090912 h 1103312"/>
              <a:gd name="connsiteX9" fmla="*/ 18151 w 7582618"/>
              <a:gd name="connsiteY9" fmla="*/ 0 h 1103312"/>
              <a:gd name="connsiteX0" fmla="*/ 18151 w 7582618"/>
              <a:gd name="connsiteY0" fmla="*/ 0 h 1103312"/>
              <a:gd name="connsiteX1" fmla="*/ 3923011 w 7582618"/>
              <a:gd name="connsiteY1" fmla="*/ 300037 h 1103312"/>
              <a:gd name="connsiteX2" fmla="*/ 6842814 w 7582618"/>
              <a:gd name="connsiteY2" fmla="*/ 298450 h 1103312"/>
              <a:gd name="connsiteX3" fmla="*/ 6842814 w 7582618"/>
              <a:gd name="connsiteY3" fmla="*/ 0 h 1103312"/>
              <a:gd name="connsiteX4" fmla="*/ 7582618 w 7582618"/>
              <a:gd name="connsiteY4" fmla="*/ 544512 h 1103312"/>
              <a:gd name="connsiteX5" fmla="*/ 6842814 w 7582618"/>
              <a:gd name="connsiteY5" fmla="*/ 1103312 h 1103312"/>
              <a:gd name="connsiteX6" fmla="*/ 6842814 w 7582618"/>
              <a:gd name="connsiteY6" fmla="*/ 787400 h 1103312"/>
              <a:gd name="connsiteX7" fmla="*/ 3923011 w 7582618"/>
              <a:gd name="connsiteY7" fmla="*/ 736600 h 1103312"/>
              <a:gd name="connsiteX8" fmla="*/ 0 w 7582618"/>
              <a:gd name="connsiteY8" fmla="*/ 1090912 h 1103312"/>
              <a:gd name="connsiteX9" fmla="*/ 18151 w 7582618"/>
              <a:gd name="connsiteY9" fmla="*/ 0 h 1103312"/>
              <a:gd name="connsiteX0" fmla="*/ 18151 w 7582618"/>
              <a:gd name="connsiteY0" fmla="*/ 0 h 1103312"/>
              <a:gd name="connsiteX1" fmla="*/ 3923011 w 7582618"/>
              <a:gd name="connsiteY1" fmla="*/ 300037 h 1103312"/>
              <a:gd name="connsiteX2" fmla="*/ 6842814 w 7582618"/>
              <a:gd name="connsiteY2" fmla="*/ 298450 h 1103312"/>
              <a:gd name="connsiteX3" fmla="*/ 6842814 w 7582618"/>
              <a:gd name="connsiteY3" fmla="*/ 0 h 1103312"/>
              <a:gd name="connsiteX4" fmla="*/ 7582618 w 7582618"/>
              <a:gd name="connsiteY4" fmla="*/ 544512 h 1103312"/>
              <a:gd name="connsiteX5" fmla="*/ 6842814 w 7582618"/>
              <a:gd name="connsiteY5" fmla="*/ 1103312 h 1103312"/>
              <a:gd name="connsiteX6" fmla="*/ 6842814 w 7582618"/>
              <a:gd name="connsiteY6" fmla="*/ 787400 h 1103312"/>
              <a:gd name="connsiteX7" fmla="*/ 3923011 w 7582618"/>
              <a:gd name="connsiteY7" fmla="*/ 792162 h 1103312"/>
              <a:gd name="connsiteX8" fmla="*/ 0 w 7582618"/>
              <a:gd name="connsiteY8" fmla="*/ 1090912 h 1103312"/>
              <a:gd name="connsiteX9" fmla="*/ 18151 w 7582618"/>
              <a:gd name="connsiteY9" fmla="*/ 0 h 1103312"/>
              <a:gd name="connsiteX0" fmla="*/ 18151 w 7582618"/>
              <a:gd name="connsiteY0" fmla="*/ 0 h 1103312"/>
              <a:gd name="connsiteX1" fmla="*/ 3923011 w 7582618"/>
              <a:gd name="connsiteY1" fmla="*/ 300037 h 1103312"/>
              <a:gd name="connsiteX2" fmla="*/ 6851008 w 7582618"/>
              <a:gd name="connsiteY2" fmla="*/ 323850 h 1103312"/>
              <a:gd name="connsiteX3" fmla="*/ 6842814 w 7582618"/>
              <a:gd name="connsiteY3" fmla="*/ 0 h 1103312"/>
              <a:gd name="connsiteX4" fmla="*/ 7582618 w 7582618"/>
              <a:gd name="connsiteY4" fmla="*/ 544512 h 1103312"/>
              <a:gd name="connsiteX5" fmla="*/ 6842814 w 7582618"/>
              <a:gd name="connsiteY5" fmla="*/ 1103312 h 1103312"/>
              <a:gd name="connsiteX6" fmla="*/ 6842814 w 7582618"/>
              <a:gd name="connsiteY6" fmla="*/ 787400 h 1103312"/>
              <a:gd name="connsiteX7" fmla="*/ 3923011 w 7582618"/>
              <a:gd name="connsiteY7" fmla="*/ 792162 h 1103312"/>
              <a:gd name="connsiteX8" fmla="*/ 0 w 7582618"/>
              <a:gd name="connsiteY8" fmla="*/ 1090912 h 1103312"/>
              <a:gd name="connsiteX9" fmla="*/ 18151 w 7582618"/>
              <a:gd name="connsiteY9" fmla="*/ 0 h 1103312"/>
              <a:gd name="connsiteX0" fmla="*/ 18151 w 7582618"/>
              <a:gd name="connsiteY0" fmla="*/ 0 h 1103312"/>
              <a:gd name="connsiteX1" fmla="*/ 3923011 w 7582618"/>
              <a:gd name="connsiteY1" fmla="*/ 300037 h 1103312"/>
              <a:gd name="connsiteX2" fmla="*/ 6851008 w 7582618"/>
              <a:gd name="connsiteY2" fmla="*/ 323850 h 1103312"/>
              <a:gd name="connsiteX3" fmla="*/ 6842814 w 7582618"/>
              <a:gd name="connsiteY3" fmla="*/ 0 h 1103312"/>
              <a:gd name="connsiteX4" fmla="*/ 7582618 w 7582618"/>
              <a:gd name="connsiteY4" fmla="*/ 544512 h 1103312"/>
              <a:gd name="connsiteX5" fmla="*/ 6842814 w 7582618"/>
              <a:gd name="connsiteY5" fmla="*/ 1103312 h 1103312"/>
              <a:gd name="connsiteX6" fmla="*/ 6851008 w 7582618"/>
              <a:gd name="connsiteY6" fmla="*/ 763587 h 1103312"/>
              <a:gd name="connsiteX7" fmla="*/ 3923011 w 7582618"/>
              <a:gd name="connsiteY7" fmla="*/ 792162 h 1103312"/>
              <a:gd name="connsiteX8" fmla="*/ 0 w 7582618"/>
              <a:gd name="connsiteY8" fmla="*/ 1090912 h 1103312"/>
              <a:gd name="connsiteX9" fmla="*/ 18151 w 7582618"/>
              <a:gd name="connsiteY9" fmla="*/ 0 h 1103312"/>
              <a:gd name="connsiteX0" fmla="*/ 18151 w 7582618"/>
              <a:gd name="connsiteY0" fmla="*/ 0 h 1103312"/>
              <a:gd name="connsiteX1" fmla="*/ 3923011 w 7582618"/>
              <a:gd name="connsiteY1" fmla="*/ 300037 h 1103312"/>
              <a:gd name="connsiteX2" fmla="*/ 6851008 w 7582618"/>
              <a:gd name="connsiteY2" fmla="*/ 323850 h 1103312"/>
              <a:gd name="connsiteX3" fmla="*/ 6842814 w 7582618"/>
              <a:gd name="connsiteY3" fmla="*/ 0 h 1103312"/>
              <a:gd name="connsiteX4" fmla="*/ 7582618 w 7582618"/>
              <a:gd name="connsiteY4" fmla="*/ 544512 h 1103312"/>
              <a:gd name="connsiteX5" fmla="*/ 6842814 w 7582618"/>
              <a:gd name="connsiteY5" fmla="*/ 1103312 h 1103312"/>
              <a:gd name="connsiteX6" fmla="*/ 6851008 w 7582618"/>
              <a:gd name="connsiteY6" fmla="*/ 763587 h 1103312"/>
              <a:gd name="connsiteX7" fmla="*/ 3923011 w 7582618"/>
              <a:gd name="connsiteY7" fmla="*/ 792162 h 1103312"/>
              <a:gd name="connsiteX8" fmla="*/ 0 w 7582618"/>
              <a:gd name="connsiteY8" fmla="*/ 1090912 h 1103312"/>
              <a:gd name="connsiteX9" fmla="*/ 18151 w 7582618"/>
              <a:gd name="connsiteY9" fmla="*/ 0 h 1103312"/>
              <a:gd name="connsiteX0" fmla="*/ 18151 w 7582618"/>
              <a:gd name="connsiteY0" fmla="*/ 0 h 1103312"/>
              <a:gd name="connsiteX1" fmla="*/ 3923011 w 7582618"/>
              <a:gd name="connsiteY1" fmla="*/ 300037 h 1103312"/>
              <a:gd name="connsiteX2" fmla="*/ 6851008 w 7582618"/>
              <a:gd name="connsiteY2" fmla="*/ 323850 h 1103312"/>
              <a:gd name="connsiteX3" fmla="*/ 6842814 w 7582618"/>
              <a:gd name="connsiteY3" fmla="*/ 0 h 1103312"/>
              <a:gd name="connsiteX4" fmla="*/ 7582618 w 7582618"/>
              <a:gd name="connsiteY4" fmla="*/ 544512 h 1103312"/>
              <a:gd name="connsiteX5" fmla="*/ 6842814 w 7582618"/>
              <a:gd name="connsiteY5" fmla="*/ 1103312 h 1103312"/>
              <a:gd name="connsiteX6" fmla="*/ 6851008 w 7582618"/>
              <a:gd name="connsiteY6" fmla="*/ 763587 h 1103312"/>
              <a:gd name="connsiteX7" fmla="*/ 3923011 w 7582618"/>
              <a:gd name="connsiteY7" fmla="*/ 792162 h 1103312"/>
              <a:gd name="connsiteX8" fmla="*/ 0 w 7582618"/>
              <a:gd name="connsiteY8" fmla="*/ 1090912 h 1103312"/>
              <a:gd name="connsiteX9" fmla="*/ 18151 w 7582618"/>
              <a:gd name="connsiteY9" fmla="*/ 0 h 1103312"/>
              <a:gd name="connsiteX0" fmla="*/ 6712 w 7582618"/>
              <a:gd name="connsiteY0" fmla="*/ 0 h 1103312"/>
              <a:gd name="connsiteX1" fmla="*/ 3923011 w 7582618"/>
              <a:gd name="connsiteY1" fmla="*/ 300037 h 1103312"/>
              <a:gd name="connsiteX2" fmla="*/ 6851008 w 7582618"/>
              <a:gd name="connsiteY2" fmla="*/ 323850 h 1103312"/>
              <a:gd name="connsiteX3" fmla="*/ 6842814 w 7582618"/>
              <a:gd name="connsiteY3" fmla="*/ 0 h 1103312"/>
              <a:gd name="connsiteX4" fmla="*/ 7582618 w 7582618"/>
              <a:gd name="connsiteY4" fmla="*/ 544512 h 1103312"/>
              <a:gd name="connsiteX5" fmla="*/ 6842814 w 7582618"/>
              <a:gd name="connsiteY5" fmla="*/ 1103312 h 1103312"/>
              <a:gd name="connsiteX6" fmla="*/ 6851008 w 7582618"/>
              <a:gd name="connsiteY6" fmla="*/ 763587 h 1103312"/>
              <a:gd name="connsiteX7" fmla="*/ 3923011 w 7582618"/>
              <a:gd name="connsiteY7" fmla="*/ 792162 h 1103312"/>
              <a:gd name="connsiteX8" fmla="*/ 0 w 7582618"/>
              <a:gd name="connsiteY8" fmla="*/ 1090912 h 1103312"/>
              <a:gd name="connsiteX9" fmla="*/ 6712 w 7582618"/>
              <a:gd name="connsiteY9" fmla="*/ 0 h 1103312"/>
              <a:gd name="connsiteX0" fmla="*/ 2875 w 7578781"/>
              <a:gd name="connsiteY0" fmla="*/ 0 h 1103312"/>
              <a:gd name="connsiteX1" fmla="*/ 3919174 w 7578781"/>
              <a:gd name="connsiteY1" fmla="*/ 300037 h 1103312"/>
              <a:gd name="connsiteX2" fmla="*/ 6847171 w 7578781"/>
              <a:gd name="connsiteY2" fmla="*/ 323850 h 1103312"/>
              <a:gd name="connsiteX3" fmla="*/ 6838977 w 7578781"/>
              <a:gd name="connsiteY3" fmla="*/ 0 h 1103312"/>
              <a:gd name="connsiteX4" fmla="*/ 7578781 w 7578781"/>
              <a:gd name="connsiteY4" fmla="*/ 544512 h 1103312"/>
              <a:gd name="connsiteX5" fmla="*/ 6838977 w 7578781"/>
              <a:gd name="connsiteY5" fmla="*/ 1103312 h 1103312"/>
              <a:gd name="connsiteX6" fmla="*/ 6847171 w 7578781"/>
              <a:gd name="connsiteY6" fmla="*/ 763587 h 1103312"/>
              <a:gd name="connsiteX7" fmla="*/ 3919174 w 7578781"/>
              <a:gd name="connsiteY7" fmla="*/ 792162 h 1103312"/>
              <a:gd name="connsiteX8" fmla="*/ 2875 w 7578781"/>
              <a:gd name="connsiteY8" fmla="*/ 1103312 h 1103312"/>
              <a:gd name="connsiteX9" fmla="*/ 2875 w 7578781"/>
              <a:gd name="connsiteY9" fmla="*/ 0 h 110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78781" h="1103312">
                <a:moveTo>
                  <a:pt x="2875" y="0"/>
                </a:moveTo>
                <a:cubicBezTo>
                  <a:pt x="1304495" y="77258"/>
                  <a:pt x="1278563" y="189441"/>
                  <a:pt x="3919174" y="300037"/>
                </a:cubicBezTo>
                <a:cubicBezTo>
                  <a:pt x="5057984" y="354012"/>
                  <a:pt x="6360537" y="373856"/>
                  <a:pt x="6847171" y="323850"/>
                </a:cubicBezTo>
                <a:lnTo>
                  <a:pt x="6838977" y="0"/>
                </a:lnTo>
                <a:lnTo>
                  <a:pt x="7578781" y="544512"/>
                </a:lnTo>
                <a:lnTo>
                  <a:pt x="6838977" y="1103312"/>
                </a:lnTo>
                <a:lnTo>
                  <a:pt x="6847171" y="763587"/>
                </a:lnTo>
                <a:cubicBezTo>
                  <a:pt x="6360537" y="711729"/>
                  <a:pt x="5061009" y="737608"/>
                  <a:pt x="3919174" y="792162"/>
                </a:cubicBezTo>
                <a:cubicBezTo>
                  <a:pt x="1342986" y="878516"/>
                  <a:pt x="1310545" y="1047120"/>
                  <a:pt x="2875" y="1103312"/>
                </a:cubicBezTo>
                <a:cubicBezTo>
                  <a:pt x="5750" y="671991"/>
                  <a:pt x="0" y="431321"/>
                  <a:pt x="2875" y="0"/>
                </a:cubicBezTo>
                <a:close/>
              </a:path>
            </a:pathLst>
          </a:custGeom>
          <a:gradFill flip="none" rotWithShape="1">
            <a:gsLst>
              <a:gs pos="27000">
                <a:srgbClr val="A80014"/>
              </a:gs>
              <a:gs pos="50000">
                <a:srgbClr val="F89728"/>
              </a:gs>
              <a:gs pos="86000">
                <a:schemeClr val="accent5">
                  <a:lumMod val="75000"/>
                </a:schemeClr>
              </a:gs>
            </a:gsLst>
            <a:lin ang="0" scaled="1"/>
            <a:tileRect/>
          </a:gra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rtDeco"/>
          </a:sp3d>
        </p:spPr>
        <p:txBody>
          <a:bodyPr lIns="0" tIns="0" rIns="0" bIns="0" anchor="ctr"/>
          <a:lstStyle/>
          <a:p>
            <a:pPr algn="ctr" defTabSz="914400" eaLnBrk="1" hangingPunct="1">
              <a:lnSpc>
                <a:spcPct val="95000"/>
              </a:lnSpc>
              <a:spcBef>
                <a:spcPct val="30000"/>
              </a:spcBef>
              <a:buClr>
                <a:srgbClr val="6699FF"/>
              </a:buClr>
              <a:defRPr/>
            </a:pPr>
            <a:endParaRPr lang="en-US" b="1" dirty="0">
              <a:solidFill>
                <a:srgbClr val="FFFFFF"/>
              </a:solidFill>
              <a:latin typeface="Arial"/>
              <a:cs typeface="+mn-cs"/>
            </a:endParaRPr>
          </a:p>
        </p:txBody>
      </p:sp>
      <p:sp>
        <p:nvSpPr>
          <p:cNvPr id="11271" name="Rectangle 3"/>
          <p:cNvSpPr>
            <a:spLocks noChangeArrowheads="1"/>
          </p:cNvSpPr>
          <p:nvPr/>
        </p:nvSpPr>
        <p:spPr bwMode="black">
          <a:xfrm>
            <a:off x="908050" y="1365250"/>
            <a:ext cx="19034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hangingPunct="1"/>
            <a:r>
              <a:rPr lang="en-US" altLang="it-IT" sz="1400" b="1" dirty="0">
                <a:solidFill>
                  <a:srgbClr val="000000"/>
                </a:solidFill>
              </a:rPr>
              <a:t>Mouse</a:t>
            </a:r>
            <a:br>
              <a:rPr lang="en-US" altLang="it-IT" sz="1400" b="1" dirty="0">
                <a:solidFill>
                  <a:srgbClr val="000000"/>
                </a:solidFill>
              </a:rPr>
            </a:br>
            <a:r>
              <a:rPr lang="en-US" altLang="it-IT" sz="1400" b="1" dirty="0">
                <a:solidFill>
                  <a:srgbClr val="000000"/>
                </a:solidFill>
              </a:rPr>
              <a:t>(0% human)</a:t>
            </a:r>
          </a:p>
        </p:txBody>
      </p:sp>
      <p:sp>
        <p:nvSpPr>
          <p:cNvPr id="11272" name="Rectangle 22"/>
          <p:cNvSpPr>
            <a:spLocks noChangeArrowheads="1"/>
          </p:cNvSpPr>
          <p:nvPr/>
        </p:nvSpPr>
        <p:spPr bwMode="black">
          <a:xfrm>
            <a:off x="6491288" y="1319213"/>
            <a:ext cx="1827212" cy="3086100"/>
          </a:xfrm>
          <a:prstGeom prst="rect">
            <a:avLst/>
          </a:prstGeom>
          <a:noFill/>
          <a:ln w="28575" algn="ctr">
            <a:solidFill>
              <a:srgbClr val="D31245"/>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hangingPunct="1"/>
            <a:endParaRPr lang="it-IT" altLang="it-IT" sz="2400" b="1">
              <a:solidFill>
                <a:srgbClr val="000000"/>
              </a:solidFill>
            </a:endParaRPr>
          </a:p>
        </p:txBody>
      </p:sp>
      <p:sp>
        <p:nvSpPr>
          <p:cNvPr id="11273" name="Rectangle 3"/>
          <p:cNvSpPr>
            <a:spLocks noChangeArrowheads="1"/>
          </p:cNvSpPr>
          <p:nvPr/>
        </p:nvSpPr>
        <p:spPr bwMode="black">
          <a:xfrm>
            <a:off x="6443663" y="1365250"/>
            <a:ext cx="1905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hangingPunct="1"/>
            <a:r>
              <a:rPr lang="en-US" altLang="it-IT" sz="1400" b="1" dirty="0">
                <a:solidFill>
                  <a:srgbClr val="000000"/>
                </a:solidFill>
              </a:rPr>
              <a:t>Fully Human</a:t>
            </a:r>
            <a:br>
              <a:rPr lang="en-US" altLang="it-IT" sz="1400" b="1" dirty="0">
                <a:solidFill>
                  <a:srgbClr val="000000"/>
                </a:solidFill>
              </a:rPr>
            </a:br>
            <a:r>
              <a:rPr lang="en-US" altLang="it-IT" sz="1400" b="1" dirty="0">
                <a:solidFill>
                  <a:srgbClr val="000000"/>
                </a:solidFill>
              </a:rPr>
              <a:t>(100% human)</a:t>
            </a:r>
          </a:p>
        </p:txBody>
      </p:sp>
      <p:sp>
        <p:nvSpPr>
          <p:cNvPr id="11274" name="Rectangle 3"/>
          <p:cNvSpPr>
            <a:spLocks noChangeArrowheads="1"/>
          </p:cNvSpPr>
          <p:nvPr/>
        </p:nvSpPr>
        <p:spPr bwMode="black">
          <a:xfrm>
            <a:off x="4581525" y="1365250"/>
            <a:ext cx="1905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hangingPunct="1"/>
            <a:r>
              <a:rPr lang="en-US" altLang="it-IT" sz="1400" b="1">
                <a:solidFill>
                  <a:srgbClr val="000000"/>
                </a:solidFill>
              </a:rPr>
              <a:t>Humanized </a:t>
            </a:r>
            <a:br>
              <a:rPr lang="en-US" altLang="it-IT" sz="1400" b="1">
                <a:solidFill>
                  <a:srgbClr val="000000"/>
                </a:solidFill>
              </a:rPr>
            </a:br>
            <a:r>
              <a:rPr lang="en-US" altLang="it-IT" sz="1400" b="1">
                <a:solidFill>
                  <a:srgbClr val="000000"/>
                </a:solidFill>
              </a:rPr>
              <a:t>(&gt; 90% human)</a:t>
            </a:r>
          </a:p>
        </p:txBody>
      </p:sp>
      <p:sp>
        <p:nvSpPr>
          <p:cNvPr id="11275" name="Rectangle 3"/>
          <p:cNvSpPr>
            <a:spLocks noChangeArrowheads="1"/>
          </p:cNvSpPr>
          <p:nvPr/>
        </p:nvSpPr>
        <p:spPr bwMode="black">
          <a:xfrm>
            <a:off x="2741613" y="1365250"/>
            <a:ext cx="1905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hangingPunct="1"/>
            <a:r>
              <a:rPr lang="en-US" altLang="it-IT" sz="1400" b="1" dirty="0">
                <a:solidFill>
                  <a:srgbClr val="000000"/>
                </a:solidFill>
              </a:rPr>
              <a:t>Chimeric </a:t>
            </a:r>
            <a:br>
              <a:rPr lang="en-US" altLang="it-IT" sz="1400" b="1" dirty="0">
                <a:solidFill>
                  <a:srgbClr val="000000"/>
                </a:solidFill>
              </a:rPr>
            </a:br>
            <a:r>
              <a:rPr lang="en-US" altLang="it-IT" sz="1400" b="1" dirty="0">
                <a:solidFill>
                  <a:srgbClr val="000000"/>
                </a:solidFill>
              </a:rPr>
              <a:t>(65% human)</a:t>
            </a:r>
          </a:p>
        </p:txBody>
      </p:sp>
      <p:sp>
        <p:nvSpPr>
          <p:cNvPr id="11276" name="Text Box 26"/>
          <p:cNvSpPr txBox="1">
            <a:spLocks noChangeArrowheads="1"/>
          </p:cNvSpPr>
          <p:nvPr/>
        </p:nvSpPr>
        <p:spPr bwMode="auto">
          <a:xfrm>
            <a:off x="1060450" y="5770563"/>
            <a:ext cx="70881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114300" indent="-11430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r>
              <a:rPr lang="it-IT" altLang="it-IT" sz="1000">
                <a:solidFill>
                  <a:srgbClr val="000000"/>
                </a:solidFill>
              </a:rPr>
              <a:t>Elaborated from:</a:t>
            </a:r>
            <a:endParaRPr lang="en-US" altLang="it-IT" sz="1000">
              <a:solidFill>
                <a:srgbClr val="000000"/>
              </a:solidFill>
            </a:endParaRPr>
          </a:p>
          <a:p>
            <a:pPr defTabSz="914400" eaLnBrk="1" hangingPunct="1"/>
            <a:r>
              <a:rPr lang="en-US" altLang="it-IT" sz="1000">
                <a:solidFill>
                  <a:srgbClr val="000000"/>
                </a:solidFill>
              </a:rPr>
              <a:t>1. Weiner LM. </a:t>
            </a:r>
            <a:r>
              <a:rPr lang="en-US" altLang="it-IT" sz="1000" i="1">
                <a:solidFill>
                  <a:srgbClr val="000000"/>
                </a:solidFill>
              </a:rPr>
              <a:t>J Immunother</a:t>
            </a:r>
            <a:r>
              <a:rPr lang="en-US" altLang="it-IT" sz="1000">
                <a:solidFill>
                  <a:srgbClr val="000000"/>
                </a:solidFill>
              </a:rPr>
              <a:t>. 2006;29:1-9. </a:t>
            </a:r>
          </a:p>
          <a:p>
            <a:pPr defTabSz="914400" eaLnBrk="1" hangingPunct="1"/>
            <a:r>
              <a:rPr lang="en-US" altLang="it-IT" sz="1000">
                <a:solidFill>
                  <a:srgbClr val="000000"/>
                </a:solidFill>
              </a:rPr>
              <a:t>2. Yang XD, et al. </a:t>
            </a:r>
            <a:r>
              <a:rPr lang="en-US" altLang="it-IT" sz="1000" i="1">
                <a:solidFill>
                  <a:srgbClr val="000000"/>
                </a:solidFill>
              </a:rPr>
              <a:t>Crit Rev Oncol Hematol</a:t>
            </a:r>
            <a:r>
              <a:rPr lang="en-US" altLang="it-IT" sz="1000">
                <a:solidFill>
                  <a:srgbClr val="000000"/>
                </a:solidFill>
              </a:rPr>
              <a:t>. 2001;38:17-23. </a:t>
            </a:r>
          </a:p>
          <a:p>
            <a:pPr defTabSz="914400" eaLnBrk="1" hangingPunct="1"/>
            <a:r>
              <a:rPr lang="en-US" altLang="it-IT" sz="1000">
                <a:solidFill>
                  <a:srgbClr val="000000"/>
                </a:solidFill>
              </a:rPr>
              <a:t>3. Lonberg N. </a:t>
            </a:r>
            <a:r>
              <a:rPr lang="en-US" altLang="it-IT" sz="1000" i="1">
                <a:solidFill>
                  <a:srgbClr val="000000"/>
                </a:solidFill>
              </a:rPr>
              <a:t>Nat Biotechnol</a:t>
            </a:r>
            <a:r>
              <a:rPr lang="en-US" altLang="it-IT" sz="1000">
                <a:solidFill>
                  <a:srgbClr val="000000"/>
                </a:solidFill>
              </a:rPr>
              <a:t>. 2005;23:1117-1125.</a:t>
            </a:r>
          </a:p>
          <a:p>
            <a:pPr defTabSz="914400" eaLnBrk="1" hangingPunct="1"/>
            <a:r>
              <a:rPr lang="en-US" altLang="it-IT" sz="1000">
                <a:solidFill>
                  <a:srgbClr val="000000"/>
                </a:solidFill>
              </a:rPr>
              <a:t>4. Gerber DE. </a:t>
            </a:r>
            <a:r>
              <a:rPr lang="en-US" altLang="it-IT" sz="1000" i="1">
                <a:solidFill>
                  <a:srgbClr val="000000"/>
                </a:solidFill>
              </a:rPr>
              <a:t>Am Fam Physician</a:t>
            </a:r>
            <a:r>
              <a:rPr lang="en-US" altLang="it-IT" sz="1000">
                <a:solidFill>
                  <a:srgbClr val="000000"/>
                </a:solidFill>
              </a:rPr>
              <a:t>. 2008;77:311-319.</a:t>
            </a:r>
          </a:p>
        </p:txBody>
      </p:sp>
      <p:sp>
        <p:nvSpPr>
          <p:cNvPr id="11277" name="TextBox 21"/>
          <p:cNvSpPr txBox="1">
            <a:spLocks noChangeArrowheads="1"/>
          </p:cNvSpPr>
          <p:nvPr/>
        </p:nvSpPr>
        <p:spPr bwMode="black">
          <a:xfrm flipH="1">
            <a:off x="6534150" y="3960813"/>
            <a:ext cx="1663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hangingPunct="1"/>
            <a:r>
              <a:rPr lang="en-US" altLang="it-IT" sz="1400">
                <a:solidFill>
                  <a:srgbClr val="000000"/>
                </a:solidFill>
              </a:rPr>
              <a:t>-umab</a:t>
            </a:r>
          </a:p>
        </p:txBody>
      </p:sp>
      <p:sp>
        <p:nvSpPr>
          <p:cNvPr id="11278" name="TextBox 24"/>
          <p:cNvSpPr txBox="1">
            <a:spLocks noChangeArrowheads="1"/>
          </p:cNvSpPr>
          <p:nvPr/>
        </p:nvSpPr>
        <p:spPr bwMode="black">
          <a:xfrm flipH="1">
            <a:off x="4686300" y="3960813"/>
            <a:ext cx="1663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hangingPunct="1"/>
            <a:r>
              <a:rPr lang="en-US" altLang="it-IT" sz="1400">
                <a:solidFill>
                  <a:srgbClr val="000000"/>
                </a:solidFill>
              </a:rPr>
              <a:t>-zumab</a:t>
            </a:r>
          </a:p>
        </p:txBody>
      </p:sp>
      <p:sp>
        <p:nvSpPr>
          <p:cNvPr id="11279" name="TextBox 29"/>
          <p:cNvSpPr txBox="1">
            <a:spLocks noChangeArrowheads="1"/>
          </p:cNvSpPr>
          <p:nvPr/>
        </p:nvSpPr>
        <p:spPr bwMode="black">
          <a:xfrm flipH="1">
            <a:off x="2882900" y="3948113"/>
            <a:ext cx="1663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hangingPunct="1"/>
            <a:r>
              <a:rPr lang="en-US" altLang="it-IT" sz="1400">
                <a:solidFill>
                  <a:srgbClr val="000000"/>
                </a:solidFill>
              </a:rPr>
              <a:t>-ximab</a:t>
            </a:r>
          </a:p>
        </p:txBody>
      </p:sp>
      <p:sp>
        <p:nvSpPr>
          <p:cNvPr id="11280" name="TextBox 30"/>
          <p:cNvSpPr txBox="1">
            <a:spLocks noChangeArrowheads="1"/>
          </p:cNvSpPr>
          <p:nvPr/>
        </p:nvSpPr>
        <p:spPr bwMode="black">
          <a:xfrm flipH="1">
            <a:off x="989013" y="3948113"/>
            <a:ext cx="1663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hangingPunct="1"/>
            <a:r>
              <a:rPr lang="en-US" altLang="it-IT" sz="1400">
                <a:solidFill>
                  <a:srgbClr val="000000"/>
                </a:solidFill>
              </a:rPr>
              <a:t>-omab</a:t>
            </a:r>
          </a:p>
        </p:txBody>
      </p:sp>
      <p:sp>
        <p:nvSpPr>
          <p:cNvPr id="11281" name="TextBox 33"/>
          <p:cNvSpPr txBox="1">
            <a:spLocks noChangeArrowheads="1"/>
          </p:cNvSpPr>
          <p:nvPr/>
        </p:nvSpPr>
        <p:spPr bwMode="black">
          <a:xfrm flipH="1">
            <a:off x="225425" y="3948113"/>
            <a:ext cx="992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400" eaLnBrk="1" hangingPunct="1"/>
            <a:r>
              <a:rPr lang="en-US" altLang="it-IT" sz="1400">
                <a:solidFill>
                  <a:srgbClr val="000000"/>
                </a:solidFill>
              </a:rPr>
              <a:t>Generic suffix</a:t>
            </a:r>
          </a:p>
        </p:txBody>
      </p:sp>
      <p:sp>
        <p:nvSpPr>
          <p:cNvPr id="20" name="Rectangle 16">
            <a:extLst>
              <a:ext uri="{FF2B5EF4-FFF2-40B4-BE49-F238E27FC236}"/>
            </a:extLst>
          </p:cNvPr>
          <p:cNvSpPr>
            <a:spLocks noChangeArrowheads="1"/>
          </p:cNvSpPr>
          <p:nvPr/>
        </p:nvSpPr>
        <p:spPr bwMode="invGray">
          <a:xfrm>
            <a:off x="7143750" y="5095875"/>
            <a:ext cx="542925" cy="306388"/>
          </a:xfrm>
          <a:prstGeom prst="rect">
            <a:avLst/>
          </a:prstGeom>
          <a:noFill/>
          <a:ln w="9525">
            <a:noFill/>
            <a:miter lim="800000"/>
            <a:headEnd/>
            <a:tailEnd/>
          </a:ln>
        </p:spPr>
        <p:txBody>
          <a:bodyPr wrap="none">
            <a:spAutoFit/>
          </a:bodyPr>
          <a:lstStyle/>
          <a:p>
            <a:pPr defTabSz="914400" eaLnBrk="1" fontAlgn="auto" hangingPunct="1">
              <a:spcBef>
                <a:spcPts val="0"/>
              </a:spcBef>
              <a:spcAft>
                <a:spcPts val="0"/>
              </a:spcAft>
              <a:defRPr/>
            </a:pPr>
            <a:r>
              <a:rPr lang="en-US" sz="1400" b="1" kern="0" dirty="0">
                <a:solidFill>
                  <a:srgbClr val="FFFFFF"/>
                </a:solidFill>
                <a:latin typeface="Arial"/>
                <a:cs typeface="+mn-cs"/>
              </a:rPr>
              <a:t>Low</a:t>
            </a:r>
          </a:p>
        </p:txBody>
      </p:sp>
      <p:sp>
        <p:nvSpPr>
          <p:cNvPr id="11283" name="Rectangle 17"/>
          <p:cNvSpPr>
            <a:spLocks noChangeArrowheads="1"/>
          </p:cNvSpPr>
          <p:nvPr/>
        </p:nvSpPr>
        <p:spPr bwMode="invGray">
          <a:xfrm>
            <a:off x="949325" y="5095875"/>
            <a:ext cx="5826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altLang="it-IT" sz="1400" b="1" dirty="0">
                <a:solidFill>
                  <a:srgbClr val="FFFFFF"/>
                </a:solidFill>
              </a:rPr>
              <a:t>High</a:t>
            </a:r>
          </a:p>
        </p:txBody>
      </p:sp>
      <p:sp>
        <p:nvSpPr>
          <p:cNvPr id="11284" name="Rectangle 35"/>
          <p:cNvSpPr>
            <a:spLocks noChangeArrowheads="1"/>
          </p:cNvSpPr>
          <p:nvPr/>
        </p:nvSpPr>
        <p:spPr bwMode="auto">
          <a:xfrm>
            <a:off x="2314500" y="5072063"/>
            <a:ext cx="3429144" cy="355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lnSpc>
                <a:spcPct val="95000"/>
              </a:lnSpc>
              <a:spcBef>
                <a:spcPct val="30000"/>
              </a:spcBef>
              <a:buClr>
                <a:srgbClr val="6699FF"/>
              </a:buClr>
            </a:pPr>
            <a:r>
              <a:rPr lang="en-US" altLang="it-IT" b="1" dirty="0" err="1">
                <a:solidFill>
                  <a:srgbClr val="FFFFFF"/>
                </a:solidFill>
              </a:rPr>
              <a:t>Potenziale</a:t>
            </a:r>
            <a:r>
              <a:rPr lang="en-US" altLang="it-IT" b="1" dirty="0">
                <a:solidFill>
                  <a:srgbClr val="FFFFFF"/>
                </a:solidFill>
              </a:rPr>
              <a:t> di </a:t>
            </a:r>
            <a:r>
              <a:rPr lang="en-US" altLang="it-IT" b="1" dirty="0" err="1" smtClean="0">
                <a:solidFill>
                  <a:srgbClr val="FFFFFF"/>
                </a:solidFill>
              </a:rPr>
              <a:t>immunogenicità</a:t>
            </a:r>
            <a:endParaRPr lang="en-US" altLang="it-IT" b="1" dirty="0">
              <a:solidFill>
                <a:srgbClr val="FFFFFF"/>
              </a:solidFill>
            </a:endParaRPr>
          </a:p>
        </p:txBody>
      </p:sp>
      <p:sp>
        <p:nvSpPr>
          <p:cNvPr id="19" name="Rettangolo 18"/>
          <p:cNvSpPr/>
          <p:nvPr/>
        </p:nvSpPr>
        <p:spPr>
          <a:xfrm>
            <a:off x="395536" y="184150"/>
            <a:ext cx="8424936" cy="730251"/>
          </a:xfrm>
          <a:prstGeom prst="rect">
            <a:avLst/>
          </a:prstGeom>
          <a:solidFill>
            <a:schemeClr val="accent5"/>
          </a:solidFill>
        </p:spPr>
        <p:style>
          <a:lnRef idx="0">
            <a:schemeClr val="accent3"/>
          </a:lnRef>
          <a:fillRef idx="3">
            <a:schemeClr val="accent3"/>
          </a:fillRef>
          <a:effectRef idx="3">
            <a:schemeClr val="accent3"/>
          </a:effectRef>
          <a:fontRef idx="minor">
            <a:schemeClr val="lt1"/>
          </a:fontRef>
        </p:style>
        <p:txBody>
          <a:bodyPr anchor="ctr"/>
          <a:lstStyle/>
          <a:p>
            <a:pPr algn="just">
              <a:spcBef>
                <a:spcPct val="50000"/>
              </a:spcBef>
            </a:pPr>
            <a:endParaRPr lang="it-IT" altLang="it-IT" sz="2400" b="1" dirty="0" smtClean="0">
              <a:solidFill>
                <a:schemeClr val="tx1"/>
              </a:solidFill>
            </a:endParaRPr>
          </a:p>
          <a:p>
            <a:pPr>
              <a:spcBef>
                <a:spcPct val="50000"/>
              </a:spcBef>
            </a:pPr>
            <a:r>
              <a:rPr lang="it-IT" altLang="it-IT" sz="2000" b="1" dirty="0" smtClean="0">
                <a:solidFill>
                  <a:schemeClr val="tx1"/>
                </a:solidFill>
              </a:rPr>
              <a:t>    Gli </a:t>
            </a:r>
            <a:r>
              <a:rPr lang="it-IT" altLang="it-IT" sz="2000" b="1" dirty="0">
                <a:solidFill>
                  <a:schemeClr val="tx1"/>
                </a:solidFill>
              </a:rPr>
              <a:t>anticorpi completamente umani hanno una ridotta </a:t>
            </a:r>
            <a:r>
              <a:rPr lang="it-IT" altLang="it-IT" sz="2000" b="1" dirty="0" err="1" smtClean="0">
                <a:solidFill>
                  <a:schemeClr val="tx1"/>
                </a:solidFill>
              </a:rPr>
              <a:t>immunogenicità</a:t>
            </a:r>
            <a:endParaRPr lang="it-IT" altLang="it-IT" sz="2000" b="1" dirty="0">
              <a:solidFill>
                <a:schemeClr val="tx1"/>
              </a:solidFill>
              <a:latin typeface="Calibri" panose="020F0502020204030204" pitchFamily="34" charset="0"/>
            </a:endParaRPr>
          </a:p>
          <a:p>
            <a:pPr lvl="0" algn="ctr" eaLnBrk="0" hangingPunct="0">
              <a:spcBef>
                <a:spcPct val="50000"/>
              </a:spcBef>
            </a:pPr>
            <a:endParaRPr lang="en-GB" altLang="it-IT" sz="2400" b="1" dirty="0">
              <a:solidFill>
                <a:schemeClr val="tx1"/>
              </a:solidFill>
              <a:latin typeface="Calibri" pitchFamily="34" charset="0"/>
              <a:cs typeface="Times New Roman" pitchFamily="18" charset="0"/>
            </a:endParaRPr>
          </a:p>
        </p:txBody>
      </p:sp>
    </p:spTree>
    <p:custDataLst>
      <p:tags r:id="rId1"/>
    </p:custDataLst>
    <p:extLst>
      <p:ext uri="{BB962C8B-B14F-4D97-AF65-F5344CB8AC3E}">
        <p14:creationId xmlns:p14="http://schemas.microsoft.com/office/powerpoint/2010/main" val="1906062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eorangers.BIOCENTRICINC\AppData\Local\Microsoft\Windows\Temporary Internet Files\Content.Outlook\PMRVVY7P\regeneron (9).jpg"/>
          <p:cNvPicPr>
            <a:picLocks noChangeAspect="1" noChangeArrowheads="1"/>
          </p:cNvPicPr>
          <p:nvPr/>
        </p:nvPicPr>
        <p:blipFill>
          <a:blip r:embed="rId2"/>
          <a:srcRect/>
          <a:stretch>
            <a:fillRect/>
          </a:stretch>
        </p:blipFill>
        <p:spPr bwMode="auto">
          <a:xfrm>
            <a:off x="549275" y="1227138"/>
            <a:ext cx="8086725" cy="5391150"/>
          </a:xfrm>
          <a:prstGeom prst="rect">
            <a:avLst/>
          </a:prstGeom>
          <a:noFill/>
          <a:ln w="9525">
            <a:noFill/>
            <a:miter lim="800000"/>
            <a:headEnd/>
            <a:tailEnd/>
          </a:ln>
        </p:spPr>
      </p:pic>
      <p:sp>
        <p:nvSpPr>
          <p:cNvPr id="6" name="Rettangolo 5"/>
          <p:cNvSpPr/>
          <p:nvPr/>
        </p:nvSpPr>
        <p:spPr>
          <a:xfrm>
            <a:off x="395536" y="116632"/>
            <a:ext cx="8424936" cy="730251"/>
          </a:xfrm>
          <a:prstGeom prst="rect">
            <a:avLst/>
          </a:prstGeom>
          <a:solidFill>
            <a:schemeClr val="accent5"/>
          </a:solidFill>
        </p:spPr>
        <p:style>
          <a:lnRef idx="0">
            <a:schemeClr val="accent3"/>
          </a:lnRef>
          <a:fillRef idx="3">
            <a:schemeClr val="accent3"/>
          </a:fillRef>
          <a:effectRef idx="3">
            <a:schemeClr val="accent3"/>
          </a:effectRef>
          <a:fontRef idx="minor">
            <a:schemeClr val="lt1"/>
          </a:fontRef>
        </p:style>
        <p:txBody>
          <a:bodyPr anchor="ctr"/>
          <a:lstStyle/>
          <a:p>
            <a:pPr>
              <a:spcBef>
                <a:spcPct val="50000"/>
              </a:spcBef>
            </a:pPr>
            <a:r>
              <a:rPr lang="it-IT" altLang="it-IT" sz="2800" b="1" dirty="0" smtClean="0">
                <a:solidFill>
                  <a:schemeClr val="tx1"/>
                </a:solidFill>
              </a:rPr>
              <a:t>        Funzione e ciclo biologico del Recettore LDL</a:t>
            </a:r>
            <a:endParaRPr lang="en-GB" altLang="it-IT" sz="2800" b="1" dirty="0">
              <a:solidFill>
                <a:schemeClr val="tx1"/>
              </a:solidFill>
              <a:latin typeface="Calibri" pitchFamily="34" charset="0"/>
              <a:cs typeface="Times New Roman" pitchFamily="18" charset="0"/>
            </a:endParaRPr>
          </a:p>
        </p:txBody>
      </p:sp>
    </p:spTree>
    <p:extLst>
      <p:ext uri="{BB962C8B-B14F-4D97-AF65-F5344CB8AC3E}">
        <p14:creationId xmlns:p14="http://schemas.microsoft.com/office/powerpoint/2010/main" val="289203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eorangers.BIOCENTRICINC\AppData\Local\Microsoft\Windows\Temporary Internet Files\Content.Outlook\PMRVVY7P\regeneron2 (8).jpg"/>
          <p:cNvPicPr>
            <a:picLocks noChangeAspect="1" noChangeArrowheads="1"/>
          </p:cNvPicPr>
          <p:nvPr/>
        </p:nvPicPr>
        <p:blipFill>
          <a:blip r:embed="rId2"/>
          <a:srcRect/>
          <a:stretch>
            <a:fillRect/>
          </a:stretch>
        </p:blipFill>
        <p:spPr bwMode="auto">
          <a:xfrm>
            <a:off x="536575" y="1227138"/>
            <a:ext cx="8099425" cy="5399087"/>
          </a:xfrm>
          <a:prstGeom prst="rect">
            <a:avLst/>
          </a:prstGeom>
          <a:noFill/>
          <a:ln w="9525">
            <a:noFill/>
            <a:miter lim="800000"/>
            <a:headEnd/>
            <a:tailEnd/>
          </a:ln>
        </p:spPr>
      </p:pic>
      <p:sp>
        <p:nvSpPr>
          <p:cNvPr id="6" name="Rettangolo 5"/>
          <p:cNvSpPr/>
          <p:nvPr/>
        </p:nvSpPr>
        <p:spPr>
          <a:xfrm>
            <a:off x="536574" y="116632"/>
            <a:ext cx="8067873" cy="936104"/>
          </a:xfrm>
          <a:prstGeom prst="rect">
            <a:avLst/>
          </a:prstGeom>
          <a:solidFill>
            <a:schemeClr val="accent5"/>
          </a:solidFill>
        </p:spPr>
        <p:style>
          <a:lnRef idx="0">
            <a:schemeClr val="accent3"/>
          </a:lnRef>
          <a:fillRef idx="3">
            <a:schemeClr val="accent3"/>
          </a:fillRef>
          <a:effectRef idx="3">
            <a:schemeClr val="accent3"/>
          </a:effectRef>
          <a:fontRef idx="minor">
            <a:schemeClr val="lt1"/>
          </a:fontRef>
        </p:style>
        <p:txBody>
          <a:bodyPr anchor="ctr"/>
          <a:lstStyle/>
          <a:p>
            <a:pPr algn="ctr">
              <a:spcBef>
                <a:spcPct val="50000"/>
              </a:spcBef>
            </a:pPr>
            <a:r>
              <a:rPr lang="it-IT" altLang="it-IT" sz="2800" b="1" dirty="0" smtClean="0">
                <a:solidFill>
                  <a:schemeClr val="tx1"/>
                </a:solidFill>
              </a:rPr>
              <a:t>        </a:t>
            </a:r>
            <a:r>
              <a:rPr lang="en-US" altLang="it-IT" sz="2800" b="1" dirty="0">
                <a:solidFill>
                  <a:schemeClr val="tx1"/>
                </a:solidFill>
                <a:latin typeface="Calibri" panose="020F0502020204030204" pitchFamily="34" charset="0"/>
                <a:cs typeface="Calibri" panose="020F0502020204030204" pitchFamily="34" charset="0"/>
              </a:rPr>
              <a:t>Il </a:t>
            </a:r>
            <a:r>
              <a:rPr lang="en-US" altLang="it-IT" sz="2800" b="1" dirty="0" err="1">
                <a:solidFill>
                  <a:schemeClr val="tx1"/>
                </a:solidFill>
                <a:latin typeface="Calibri" panose="020F0502020204030204" pitchFamily="34" charset="0"/>
                <a:cs typeface="Calibri" panose="020F0502020204030204" pitchFamily="34" charset="0"/>
              </a:rPr>
              <a:t>Ruolo</a:t>
            </a:r>
            <a:r>
              <a:rPr lang="en-US" altLang="it-IT" sz="2800" b="1" dirty="0">
                <a:solidFill>
                  <a:schemeClr val="tx1"/>
                </a:solidFill>
                <a:latin typeface="Calibri" panose="020F0502020204030204" pitchFamily="34" charset="0"/>
                <a:cs typeface="Calibri" panose="020F0502020204030204" pitchFamily="34" charset="0"/>
              </a:rPr>
              <a:t> di PCSK9 </a:t>
            </a:r>
            <a:r>
              <a:rPr lang="en-US" altLang="it-IT" sz="2800" b="1" dirty="0" err="1">
                <a:solidFill>
                  <a:schemeClr val="tx1"/>
                </a:solidFill>
                <a:latin typeface="Calibri" panose="020F0502020204030204" pitchFamily="34" charset="0"/>
                <a:cs typeface="Calibri" panose="020F0502020204030204" pitchFamily="34" charset="0"/>
              </a:rPr>
              <a:t>nella</a:t>
            </a:r>
            <a:r>
              <a:rPr lang="en-US" altLang="it-IT" sz="2800" b="1" dirty="0">
                <a:solidFill>
                  <a:schemeClr val="tx1"/>
                </a:solidFill>
                <a:latin typeface="Calibri" panose="020F0502020204030204" pitchFamily="34" charset="0"/>
                <a:cs typeface="Calibri" panose="020F0502020204030204" pitchFamily="34" charset="0"/>
              </a:rPr>
              <a:t> </a:t>
            </a:r>
            <a:r>
              <a:rPr lang="en-US" altLang="it-IT" sz="2800" b="1" dirty="0" err="1">
                <a:solidFill>
                  <a:schemeClr val="tx1"/>
                </a:solidFill>
                <a:latin typeface="Calibri" panose="020F0502020204030204" pitchFamily="34" charset="0"/>
                <a:cs typeface="Calibri" panose="020F0502020204030204" pitchFamily="34" charset="0"/>
              </a:rPr>
              <a:t>Regolazione</a:t>
            </a:r>
            <a:r>
              <a:rPr lang="en-US" altLang="it-IT" sz="2800" b="1" dirty="0">
                <a:solidFill>
                  <a:schemeClr val="tx1"/>
                </a:solidFill>
                <a:latin typeface="Calibri" panose="020F0502020204030204" pitchFamily="34" charset="0"/>
                <a:cs typeface="Calibri" panose="020F0502020204030204" pitchFamily="34" charset="0"/>
              </a:rPr>
              <a:t> </a:t>
            </a:r>
            <a:br>
              <a:rPr lang="en-US" altLang="it-IT" sz="2800" b="1" dirty="0">
                <a:solidFill>
                  <a:schemeClr val="tx1"/>
                </a:solidFill>
                <a:latin typeface="Calibri" panose="020F0502020204030204" pitchFamily="34" charset="0"/>
                <a:cs typeface="Calibri" panose="020F0502020204030204" pitchFamily="34" charset="0"/>
              </a:rPr>
            </a:br>
            <a:r>
              <a:rPr lang="en-US" altLang="it-IT" sz="2800" b="1" dirty="0" err="1">
                <a:solidFill>
                  <a:schemeClr val="tx1"/>
                </a:solidFill>
                <a:latin typeface="Calibri" panose="020F0502020204030204" pitchFamily="34" charset="0"/>
                <a:cs typeface="Calibri" panose="020F0502020204030204" pitchFamily="34" charset="0"/>
              </a:rPr>
              <a:t>dell’Espressione</a:t>
            </a:r>
            <a:r>
              <a:rPr lang="en-US" altLang="it-IT" sz="2800" b="1" dirty="0">
                <a:solidFill>
                  <a:schemeClr val="tx1"/>
                </a:solidFill>
                <a:latin typeface="Calibri" panose="020F0502020204030204" pitchFamily="34" charset="0"/>
                <a:cs typeface="Calibri" panose="020F0502020204030204" pitchFamily="34" charset="0"/>
              </a:rPr>
              <a:t> del </a:t>
            </a:r>
            <a:r>
              <a:rPr lang="en-US" altLang="it-IT" sz="2800" b="1" dirty="0" err="1">
                <a:solidFill>
                  <a:schemeClr val="tx1"/>
                </a:solidFill>
                <a:latin typeface="Calibri" panose="020F0502020204030204" pitchFamily="34" charset="0"/>
                <a:cs typeface="Calibri" panose="020F0502020204030204" pitchFamily="34" charset="0"/>
              </a:rPr>
              <a:t>Recettore</a:t>
            </a:r>
            <a:r>
              <a:rPr lang="en-US" altLang="it-IT" sz="2800" b="1" dirty="0">
                <a:solidFill>
                  <a:schemeClr val="tx1"/>
                </a:solidFill>
                <a:latin typeface="Calibri" panose="020F0502020204030204" pitchFamily="34" charset="0"/>
                <a:cs typeface="Calibri" panose="020F0502020204030204" pitchFamily="34" charset="0"/>
              </a:rPr>
              <a:t> per le </a:t>
            </a:r>
            <a:r>
              <a:rPr lang="en-US" altLang="it-IT" sz="2800" b="1" dirty="0" smtClean="0">
                <a:solidFill>
                  <a:schemeClr val="tx1"/>
                </a:solidFill>
                <a:latin typeface="Calibri" panose="020F0502020204030204" pitchFamily="34" charset="0"/>
                <a:cs typeface="Calibri" panose="020F0502020204030204" pitchFamily="34" charset="0"/>
              </a:rPr>
              <a:t>LDL</a:t>
            </a:r>
            <a:endParaRPr lang="en-GB" altLang="it-IT" sz="2800" b="1" dirty="0">
              <a:solidFill>
                <a:schemeClr val="tx1"/>
              </a:solidFill>
              <a:latin typeface="Calibri" pitchFamily="34" charset="0"/>
              <a:cs typeface="Times New Roman" pitchFamily="18" charset="0"/>
            </a:endParaRPr>
          </a:p>
        </p:txBody>
      </p:sp>
    </p:spTree>
    <p:extLst>
      <p:ext uri="{BB962C8B-B14F-4D97-AF65-F5344CB8AC3E}">
        <p14:creationId xmlns:p14="http://schemas.microsoft.com/office/powerpoint/2010/main" val="248545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eorangers.BIOCENTRICINC\AppData\Local\Microsoft\Windows\Temporary Internet Files\Content.Outlook\PMRVVY7P\regeneron3 (2).jpg"/>
          <p:cNvPicPr>
            <a:picLocks noChangeAspect="1" noChangeArrowheads="1"/>
          </p:cNvPicPr>
          <p:nvPr/>
        </p:nvPicPr>
        <p:blipFill>
          <a:blip r:embed="rId2"/>
          <a:srcRect/>
          <a:stretch>
            <a:fillRect/>
          </a:stretch>
        </p:blipFill>
        <p:spPr bwMode="auto">
          <a:xfrm>
            <a:off x="525463" y="1238250"/>
            <a:ext cx="8099425" cy="5400675"/>
          </a:xfrm>
          <a:prstGeom prst="rect">
            <a:avLst/>
          </a:prstGeom>
          <a:noFill/>
          <a:ln w="9525">
            <a:noFill/>
            <a:miter lim="800000"/>
            <a:headEnd/>
            <a:tailEnd/>
          </a:ln>
        </p:spPr>
      </p:pic>
      <p:sp>
        <p:nvSpPr>
          <p:cNvPr id="6" name="Rettangolo 5"/>
          <p:cNvSpPr/>
          <p:nvPr/>
        </p:nvSpPr>
        <p:spPr>
          <a:xfrm>
            <a:off x="536574" y="116632"/>
            <a:ext cx="8067873" cy="936104"/>
          </a:xfrm>
          <a:prstGeom prst="rect">
            <a:avLst/>
          </a:prstGeom>
          <a:solidFill>
            <a:schemeClr val="accent5"/>
          </a:solidFill>
        </p:spPr>
        <p:style>
          <a:lnRef idx="0">
            <a:schemeClr val="accent3"/>
          </a:lnRef>
          <a:fillRef idx="3">
            <a:schemeClr val="accent3"/>
          </a:fillRef>
          <a:effectRef idx="3">
            <a:schemeClr val="accent3"/>
          </a:effectRef>
          <a:fontRef idx="minor">
            <a:schemeClr val="lt1"/>
          </a:fontRef>
        </p:style>
        <p:txBody>
          <a:bodyPr anchor="ctr"/>
          <a:lstStyle/>
          <a:p>
            <a:pPr algn="ctr">
              <a:spcBef>
                <a:spcPct val="50000"/>
              </a:spcBef>
            </a:pPr>
            <a:r>
              <a:rPr lang="it-IT" altLang="it-IT" sz="2800" b="1" dirty="0" smtClean="0">
                <a:solidFill>
                  <a:schemeClr val="tx1"/>
                </a:solidFill>
              </a:rPr>
              <a:t>        </a:t>
            </a:r>
            <a:r>
              <a:rPr lang="en-US" altLang="it-IT" sz="2800" b="1" dirty="0" err="1" smtClean="0">
                <a:solidFill>
                  <a:schemeClr val="tx1"/>
                </a:solidFill>
                <a:latin typeface="Calibri" panose="020F0502020204030204" pitchFamily="34" charset="0"/>
                <a:cs typeface="Calibri" panose="020F0502020204030204" pitchFamily="34" charset="0"/>
              </a:rPr>
              <a:t>Impatto</a:t>
            </a:r>
            <a:r>
              <a:rPr lang="en-US" altLang="it-IT" sz="2800" b="1" dirty="0" smtClean="0">
                <a:solidFill>
                  <a:schemeClr val="tx1"/>
                </a:solidFill>
                <a:latin typeface="Calibri" panose="020F0502020204030204" pitchFamily="34" charset="0"/>
                <a:cs typeface="Calibri" panose="020F0502020204030204" pitchFamily="34" charset="0"/>
              </a:rPr>
              <a:t> </a:t>
            </a:r>
            <a:r>
              <a:rPr lang="en-US" altLang="it-IT" sz="2800" b="1" dirty="0" err="1" smtClean="0">
                <a:solidFill>
                  <a:schemeClr val="tx1"/>
                </a:solidFill>
                <a:latin typeface="Calibri" panose="020F0502020204030204" pitchFamily="34" charset="0"/>
                <a:cs typeface="Calibri" panose="020F0502020204030204" pitchFamily="34" charset="0"/>
              </a:rPr>
              <a:t>dell’Anticorpo</a:t>
            </a:r>
            <a:r>
              <a:rPr lang="en-US" altLang="it-IT" sz="2800" b="1" dirty="0" smtClean="0">
                <a:solidFill>
                  <a:schemeClr val="tx1"/>
                </a:solidFill>
                <a:latin typeface="Calibri" panose="020F0502020204030204" pitchFamily="34" charset="0"/>
                <a:cs typeface="Calibri" panose="020F0502020204030204" pitchFamily="34" charset="0"/>
              </a:rPr>
              <a:t> </a:t>
            </a:r>
            <a:r>
              <a:rPr lang="en-US" altLang="it-IT" sz="2800" b="1" dirty="0" err="1" smtClean="0">
                <a:solidFill>
                  <a:schemeClr val="tx1"/>
                </a:solidFill>
                <a:latin typeface="Calibri" panose="020F0502020204030204" pitchFamily="34" charset="0"/>
                <a:cs typeface="Calibri" panose="020F0502020204030204" pitchFamily="34" charset="0"/>
              </a:rPr>
              <a:t>contro</a:t>
            </a:r>
            <a:r>
              <a:rPr lang="en-US" altLang="it-IT" sz="2800" b="1" dirty="0" smtClean="0">
                <a:solidFill>
                  <a:schemeClr val="tx1"/>
                </a:solidFill>
                <a:latin typeface="Calibri" panose="020F0502020204030204" pitchFamily="34" charset="0"/>
                <a:cs typeface="Calibri" panose="020F0502020204030204" pitchFamily="34" charset="0"/>
              </a:rPr>
              <a:t> PCSK9 </a:t>
            </a:r>
            <a:r>
              <a:rPr lang="en-US" altLang="it-IT" sz="2800" b="1" dirty="0" err="1" smtClean="0">
                <a:solidFill>
                  <a:schemeClr val="tx1"/>
                </a:solidFill>
                <a:latin typeface="Calibri" panose="020F0502020204030204" pitchFamily="34" charset="0"/>
                <a:cs typeface="Calibri" panose="020F0502020204030204" pitchFamily="34" charset="0"/>
              </a:rPr>
              <a:t>sull’espressione</a:t>
            </a:r>
            <a:r>
              <a:rPr lang="en-US" altLang="it-IT" sz="2800" b="1" dirty="0" smtClean="0">
                <a:solidFill>
                  <a:schemeClr val="tx1"/>
                </a:solidFill>
                <a:latin typeface="Calibri" panose="020F0502020204030204" pitchFamily="34" charset="0"/>
                <a:cs typeface="Calibri" panose="020F0502020204030204" pitchFamily="34" charset="0"/>
              </a:rPr>
              <a:t> del </a:t>
            </a:r>
            <a:r>
              <a:rPr lang="en-US" altLang="it-IT" sz="2800" b="1" dirty="0" err="1" smtClean="0">
                <a:solidFill>
                  <a:schemeClr val="tx1"/>
                </a:solidFill>
                <a:latin typeface="Calibri" panose="020F0502020204030204" pitchFamily="34" charset="0"/>
                <a:cs typeface="Calibri" panose="020F0502020204030204" pitchFamily="34" charset="0"/>
              </a:rPr>
              <a:t>recettore</a:t>
            </a:r>
            <a:r>
              <a:rPr lang="en-US" altLang="it-IT" sz="2800" b="1" dirty="0" smtClean="0">
                <a:solidFill>
                  <a:schemeClr val="tx1"/>
                </a:solidFill>
                <a:latin typeface="Calibri" panose="020F0502020204030204" pitchFamily="34" charset="0"/>
                <a:cs typeface="Calibri" panose="020F0502020204030204" pitchFamily="34" charset="0"/>
              </a:rPr>
              <a:t> </a:t>
            </a:r>
            <a:r>
              <a:rPr lang="en-US" altLang="it-IT" sz="2800" b="1" dirty="0" err="1" smtClean="0">
                <a:solidFill>
                  <a:schemeClr val="tx1"/>
                </a:solidFill>
                <a:latin typeface="Calibri" panose="020F0502020204030204" pitchFamily="34" charset="0"/>
                <a:cs typeface="Calibri" panose="020F0502020204030204" pitchFamily="34" charset="0"/>
              </a:rPr>
              <a:t>delle</a:t>
            </a:r>
            <a:r>
              <a:rPr lang="en-US" altLang="it-IT" sz="2800" b="1" dirty="0" smtClean="0">
                <a:solidFill>
                  <a:schemeClr val="tx1"/>
                </a:solidFill>
                <a:latin typeface="Calibri" panose="020F0502020204030204" pitchFamily="34" charset="0"/>
                <a:cs typeface="Calibri" panose="020F0502020204030204" pitchFamily="34" charset="0"/>
              </a:rPr>
              <a:t> LDL</a:t>
            </a:r>
            <a:endParaRPr lang="en-GB" altLang="it-IT" sz="2800" b="1" dirty="0">
              <a:solidFill>
                <a:schemeClr val="tx1"/>
              </a:solidFill>
              <a:latin typeface="Calibri" pitchFamily="34" charset="0"/>
              <a:cs typeface="Times New Roman" pitchFamily="18" charset="0"/>
            </a:endParaRPr>
          </a:p>
        </p:txBody>
      </p:sp>
    </p:spTree>
    <p:extLst>
      <p:ext uri="{BB962C8B-B14F-4D97-AF65-F5344CB8AC3E}">
        <p14:creationId xmlns:p14="http://schemas.microsoft.com/office/powerpoint/2010/main" val="280112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36574" y="116632"/>
            <a:ext cx="8067873" cy="936104"/>
          </a:xfrm>
          <a:prstGeom prst="rect">
            <a:avLst/>
          </a:prstGeom>
          <a:solidFill>
            <a:schemeClr val="accent5"/>
          </a:solidFill>
        </p:spPr>
        <p:style>
          <a:lnRef idx="0">
            <a:schemeClr val="accent3"/>
          </a:lnRef>
          <a:fillRef idx="3">
            <a:schemeClr val="accent3"/>
          </a:fillRef>
          <a:effectRef idx="3">
            <a:schemeClr val="accent3"/>
          </a:effectRef>
          <a:fontRef idx="minor">
            <a:schemeClr val="lt1"/>
          </a:fontRef>
        </p:style>
        <p:txBody>
          <a:bodyPr anchor="ctr"/>
          <a:lstStyle/>
          <a:p>
            <a:pPr algn="ctr">
              <a:spcBef>
                <a:spcPct val="50000"/>
              </a:spcBef>
            </a:pPr>
            <a:r>
              <a:rPr lang="it-IT" altLang="it-IT" sz="2800" b="1" dirty="0" smtClean="0">
                <a:solidFill>
                  <a:schemeClr val="tx1"/>
                </a:solidFill>
              </a:rPr>
              <a:t>        Pazienti eleggibili al trattamento</a:t>
            </a:r>
            <a:endParaRPr lang="en-GB" altLang="it-IT" sz="2800" b="1" dirty="0">
              <a:solidFill>
                <a:schemeClr val="tx1"/>
              </a:solidFill>
              <a:latin typeface="Calibri" pitchFamily="34" charset="0"/>
              <a:cs typeface="Times New Roman" pitchFamily="18" charset="0"/>
            </a:endParaRPr>
          </a:p>
        </p:txBody>
      </p:sp>
      <p:sp>
        <p:nvSpPr>
          <p:cNvPr id="6" name="Rettangolo 5"/>
          <p:cNvSpPr/>
          <p:nvPr/>
        </p:nvSpPr>
        <p:spPr>
          <a:xfrm>
            <a:off x="251520" y="1196752"/>
            <a:ext cx="8640961" cy="5400600"/>
          </a:xfrm>
          <a:prstGeom prst="rect">
            <a:avLst/>
          </a:prstGeom>
          <a:solidFill>
            <a:schemeClr val="accent3">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tabLst>
                <a:tab pos="4302125" algn="l"/>
              </a:tabLst>
              <a:defRPr/>
            </a:pPr>
            <a:endParaRPr lang="it-IT" sz="2000" b="1" dirty="0" smtClean="0">
              <a:solidFill>
                <a:srgbClr val="002060"/>
              </a:solidFill>
            </a:endParaRPr>
          </a:p>
          <a:p>
            <a:pPr>
              <a:defRPr/>
            </a:pPr>
            <a:endParaRPr lang="it-IT" sz="2000" b="1" dirty="0" smtClean="0">
              <a:solidFill>
                <a:srgbClr val="002060"/>
              </a:solidFill>
            </a:endParaRPr>
          </a:p>
          <a:p>
            <a:pPr lvl="0">
              <a:spcBef>
                <a:spcPct val="20000"/>
              </a:spcBef>
            </a:pPr>
            <a:r>
              <a:rPr lang="it-IT" sz="2400" b="1" dirty="0">
                <a:solidFill>
                  <a:srgbClr val="C00000"/>
                </a:solidFill>
                <a:latin typeface="Calibri" panose="020F0502020204030204" pitchFamily="34" charset="0"/>
                <a:cs typeface="Calibri" panose="020F0502020204030204" pitchFamily="34" charset="0"/>
              </a:rPr>
              <a:t>Pazienti adulti con età &lt; 80 anni</a:t>
            </a:r>
          </a:p>
          <a:p>
            <a:pPr marL="342900" lvl="0" indent="-342900">
              <a:spcBef>
                <a:spcPct val="20000"/>
              </a:spcBef>
              <a:buFont typeface="Arial" pitchFamily="34" charset="0"/>
              <a:buChar char="•"/>
            </a:pPr>
            <a:r>
              <a:rPr lang="it-IT" sz="2400" b="1" dirty="0">
                <a:solidFill>
                  <a:schemeClr val="tx1"/>
                </a:solidFill>
                <a:latin typeface="Calibri" panose="020F0502020204030204" pitchFamily="34" charset="0"/>
                <a:cs typeface="Calibri" panose="020F0502020204030204" pitchFamily="34" charset="0"/>
              </a:rPr>
              <a:t>Con Ipercolesterolemia Familiare Omozigote &gt; 12 anni</a:t>
            </a:r>
          </a:p>
          <a:p>
            <a:pPr lvl="0">
              <a:spcBef>
                <a:spcPct val="20000"/>
              </a:spcBef>
            </a:pPr>
            <a:r>
              <a:rPr lang="it-IT" sz="2400" dirty="0">
                <a:solidFill>
                  <a:prstClr val="black"/>
                </a:solidFill>
                <a:latin typeface="Calibri" panose="020F0502020204030204" pitchFamily="34" charset="0"/>
                <a:cs typeface="Calibri" panose="020F0502020204030204" pitchFamily="34" charset="0"/>
              </a:rPr>
              <a:t>                              </a:t>
            </a:r>
            <a:r>
              <a:rPr lang="it-IT" sz="2400" b="1" dirty="0">
                <a:solidFill>
                  <a:srgbClr val="C00000"/>
                </a:solidFill>
                <a:latin typeface="Calibri" panose="020F0502020204030204" pitchFamily="34" charset="0"/>
                <a:cs typeface="Calibri" panose="020F0502020204030204" pitchFamily="34" charset="0"/>
              </a:rPr>
              <a:t>PREVENZIONE PRIMARIA</a:t>
            </a:r>
          </a:p>
          <a:p>
            <a:pPr marL="342900" lvl="0" indent="-342900">
              <a:spcBef>
                <a:spcPct val="20000"/>
              </a:spcBef>
              <a:buFont typeface="Arial" pitchFamily="34" charset="0"/>
              <a:buChar char="•"/>
            </a:pPr>
            <a:r>
              <a:rPr lang="it-IT" sz="2400" b="1" dirty="0">
                <a:solidFill>
                  <a:schemeClr val="tx1"/>
                </a:solidFill>
                <a:latin typeface="Calibri" panose="020F0502020204030204" pitchFamily="34" charset="0"/>
                <a:cs typeface="Calibri" panose="020F0502020204030204" pitchFamily="34" charset="0"/>
              </a:rPr>
              <a:t>Con Ipercolesterolemia Familiare Eterozigote e livelli di C-LDL &gt; 130, nonostante terapia da almeno sei mesi con Statina ad alta potenza, alla massima dose tollerata + </a:t>
            </a:r>
            <a:r>
              <a:rPr lang="it-IT" sz="2400" b="1" dirty="0" err="1">
                <a:solidFill>
                  <a:schemeClr val="tx1"/>
                </a:solidFill>
                <a:latin typeface="Calibri" panose="020F0502020204030204" pitchFamily="34" charset="0"/>
                <a:cs typeface="Calibri" panose="020F0502020204030204" pitchFamily="34" charset="0"/>
              </a:rPr>
              <a:t>Ezetimibe</a:t>
            </a:r>
            <a:r>
              <a:rPr lang="it-IT" sz="2400" b="1" dirty="0">
                <a:solidFill>
                  <a:schemeClr val="tx1"/>
                </a:solidFill>
                <a:latin typeface="Calibri" panose="020F0502020204030204" pitchFamily="34" charset="0"/>
                <a:cs typeface="Calibri" panose="020F0502020204030204" pitchFamily="34" charset="0"/>
              </a:rPr>
              <a:t>, oppure dimostrata intolleranza alle Statine</a:t>
            </a:r>
          </a:p>
          <a:p>
            <a:pPr lvl="0">
              <a:spcBef>
                <a:spcPct val="20000"/>
              </a:spcBef>
            </a:pPr>
            <a:r>
              <a:rPr lang="it-IT" sz="2400" dirty="0">
                <a:solidFill>
                  <a:prstClr val="black"/>
                </a:solidFill>
                <a:latin typeface="Calibri" panose="020F0502020204030204" pitchFamily="34" charset="0"/>
                <a:cs typeface="Calibri" panose="020F0502020204030204" pitchFamily="34" charset="0"/>
              </a:rPr>
              <a:t>                             </a:t>
            </a:r>
            <a:r>
              <a:rPr lang="it-IT" sz="2400" b="1" dirty="0">
                <a:solidFill>
                  <a:srgbClr val="C00000"/>
                </a:solidFill>
                <a:latin typeface="Calibri" panose="020F0502020204030204" pitchFamily="34" charset="0"/>
                <a:cs typeface="Calibri" panose="020F0502020204030204" pitchFamily="34" charset="0"/>
              </a:rPr>
              <a:t>PREVENZIONE SECONDARIA</a:t>
            </a:r>
          </a:p>
          <a:p>
            <a:pPr marL="342900" lvl="0" indent="-342900">
              <a:spcBef>
                <a:spcPct val="20000"/>
              </a:spcBef>
              <a:buFont typeface="Arial" pitchFamily="34" charset="0"/>
              <a:buChar char="•"/>
            </a:pPr>
            <a:r>
              <a:rPr lang="it-IT" sz="2400" b="1" dirty="0">
                <a:solidFill>
                  <a:schemeClr val="tx1"/>
                </a:solidFill>
                <a:latin typeface="Calibri" panose="020F0502020204030204" pitchFamily="34" charset="0"/>
                <a:cs typeface="Calibri" panose="020F0502020204030204" pitchFamily="34" charset="0"/>
              </a:rPr>
              <a:t>Con Ipercolesterolemia Familiare Eterozigote o non Familiare o Dislipidemia Mista con C-LDL &gt; 100, nonostante terapia da almeno sei mesi con Statina ad alta potenza, alla massima dose tollerata + </a:t>
            </a:r>
            <a:r>
              <a:rPr lang="it-IT" sz="2400" b="1" dirty="0" err="1">
                <a:solidFill>
                  <a:schemeClr val="tx1"/>
                </a:solidFill>
                <a:latin typeface="Calibri" panose="020F0502020204030204" pitchFamily="34" charset="0"/>
                <a:cs typeface="Calibri" panose="020F0502020204030204" pitchFamily="34" charset="0"/>
              </a:rPr>
              <a:t>Ezetimibe</a:t>
            </a:r>
            <a:endParaRPr lang="it-IT" sz="2400" b="1" dirty="0">
              <a:solidFill>
                <a:schemeClr val="tx1"/>
              </a:solidFill>
              <a:latin typeface="Calibri" panose="020F0502020204030204" pitchFamily="34" charset="0"/>
              <a:cs typeface="Calibri" panose="020F0502020204030204" pitchFamily="34" charset="0"/>
            </a:endParaRPr>
          </a:p>
          <a:p>
            <a:pPr lvl="0">
              <a:spcBef>
                <a:spcPct val="20000"/>
              </a:spcBef>
            </a:pPr>
            <a:endParaRPr lang="it-IT" altLang="it-IT" sz="2000" b="1" dirty="0">
              <a:solidFill>
                <a:schemeClr val="tx1"/>
              </a:solidFill>
            </a:endParaRPr>
          </a:p>
        </p:txBody>
      </p:sp>
    </p:spTree>
    <p:extLst>
      <p:ext uri="{BB962C8B-B14F-4D97-AF65-F5344CB8AC3E}">
        <p14:creationId xmlns:p14="http://schemas.microsoft.com/office/powerpoint/2010/main" val="289820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67544" y="260648"/>
            <a:ext cx="8352928" cy="6336704"/>
          </a:xfrm>
          <a:prstGeom prst="rect">
            <a:avLst/>
          </a:prstGeom>
          <a:solidFill>
            <a:schemeClr val="accent5"/>
          </a:solidFill>
        </p:spPr>
        <p:style>
          <a:lnRef idx="0">
            <a:schemeClr val="accent3"/>
          </a:lnRef>
          <a:fillRef idx="3">
            <a:schemeClr val="accent3"/>
          </a:fillRef>
          <a:effectRef idx="3">
            <a:schemeClr val="accent3"/>
          </a:effectRef>
          <a:fontRef idx="minor">
            <a:schemeClr val="lt1"/>
          </a:fontRef>
        </p:style>
        <p:txBody>
          <a:bodyPr anchor="ctr"/>
          <a:lstStyle/>
          <a:p>
            <a:pPr lvl="0">
              <a:lnSpc>
                <a:spcPct val="150000"/>
              </a:lnSpc>
              <a:spcBef>
                <a:spcPct val="50000"/>
              </a:spcBef>
              <a:buFont typeface="Wingdings" panose="05000000000000000000" pitchFamily="2" charset="2"/>
              <a:buChar char="ü"/>
            </a:pPr>
            <a:r>
              <a:rPr lang="it-IT" altLang="it-IT" sz="2400" b="1" dirty="0">
                <a:solidFill>
                  <a:schemeClr val="tx1"/>
                </a:solidFill>
                <a:latin typeface="Calibri" panose="020F0502020204030204" pitchFamily="34" charset="0"/>
                <a:cs typeface="Calibri" panose="020F0502020204030204" pitchFamily="34" charset="0"/>
              </a:rPr>
              <a:t>Statine</a:t>
            </a:r>
          </a:p>
          <a:p>
            <a:pPr lvl="0">
              <a:spcBef>
                <a:spcPct val="50000"/>
              </a:spcBef>
              <a:buFont typeface="Wingdings" panose="05000000000000000000" pitchFamily="2" charset="2"/>
              <a:buChar char="ü"/>
            </a:pPr>
            <a:r>
              <a:rPr lang="it-IT" altLang="it-IT" sz="2400" b="1" dirty="0">
                <a:solidFill>
                  <a:schemeClr val="tx1"/>
                </a:solidFill>
                <a:latin typeface="Calibri" panose="020F0502020204030204" pitchFamily="34" charset="0"/>
                <a:cs typeface="Calibri" panose="020F0502020204030204" pitchFamily="34" charset="0"/>
              </a:rPr>
              <a:t> Sequestranti di acidi biliari </a:t>
            </a:r>
            <a:r>
              <a:rPr lang="it-IT" altLang="it-IT" sz="2000" b="1" dirty="0">
                <a:solidFill>
                  <a:schemeClr val="tx1"/>
                </a:solidFill>
                <a:latin typeface="Calibri" panose="020F0502020204030204" pitchFamily="34" charset="0"/>
                <a:cs typeface="Calibri" panose="020F0502020204030204" pitchFamily="34" charset="0"/>
              </a:rPr>
              <a:t>(es. </a:t>
            </a:r>
            <a:r>
              <a:rPr lang="it-IT" altLang="it-IT" sz="2000" b="1" dirty="0" err="1">
                <a:solidFill>
                  <a:schemeClr val="tx1"/>
                </a:solidFill>
                <a:latin typeface="Calibri" panose="020F0502020204030204" pitchFamily="34" charset="0"/>
                <a:cs typeface="Calibri" panose="020F0502020204030204" pitchFamily="34" charset="0"/>
              </a:rPr>
              <a:t>colestiramina</a:t>
            </a:r>
            <a:r>
              <a:rPr lang="it-IT" altLang="it-IT" sz="2000" b="1" dirty="0">
                <a:solidFill>
                  <a:schemeClr val="tx1"/>
                </a:solidFill>
                <a:latin typeface="Calibri" panose="020F0502020204030204" pitchFamily="34" charset="0"/>
                <a:cs typeface="Calibri" panose="020F0502020204030204" pitchFamily="34" charset="0"/>
              </a:rPr>
              <a:t>)</a:t>
            </a:r>
            <a:endParaRPr lang="it-IT" altLang="it-IT" sz="2400" b="1" dirty="0">
              <a:solidFill>
                <a:schemeClr val="tx1"/>
              </a:solidFill>
              <a:latin typeface="Calibri" panose="020F0502020204030204" pitchFamily="34" charset="0"/>
              <a:cs typeface="Calibri" panose="020F0502020204030204" pitchFamily="34" charset="0"/>
            </a:endParaRPr>
          </a:p>
          <a:p>
            <a:pPr lvl="0">
              <a:spcBef>
                <a:spcPct val="50000"/>
              </a:spcBef>
              <a:buFont typeface="Wingdings" panose="05000000000000000000" pitchFamily="2" charset="2"/>
              <a:buChar char="ü"/>
            </a:pPr>
            <a:r>
              <a:rPr lang="it-IT" altLang="it-IT" sz="2400" b="1" dirty="0">
                <a:solidFill>
                  <a:schemeClr val="tx1"/>
                </a:solidFill>
                <a:latin typeface="Calibri" panose="020F0502020204030204" pitchFamily="34" charset="0"/>
                <a:cs typeface="Calibri" panose="020F0502020204030204" pitchFamily="34" charset="0"/>
              </a:rPr>
              <a:t> Fibrati </a:t>
            </a:r>
            <a:r>
              <a:rPr lang="it-IT" altLang="it-IT" sz="2000" b="1" dirty="0">
                <a:solidFill>
                  <a:schemeClr val="tx1"/>
                </a:solidFill>
                <a:latin typeface="Calibri" panose="020F0502020204030204" pitchFamily="34" charset="0"/>
                <a:cs typeface="Calibri" panose="020F0502020204030204" pitchFamily="34" charset="0"/>
              </a:rPr>
              <a:t>(aumentano attività di LPL con idrolisi trigliceridi)</a:t>
            </a:r>
          </a:p>
          <a:p>
            <a:pPr lvl="0">
              <a:spcBef>
                <a:spcPct val="50000"/>
              </a:spcBef>
              <a:buFont typeface="Wingdings" panose="05000000000000000000" pitchFamily="2" charset="2"/>
              <a:buChar char="ü"/>
            </a:pPr>
            <a:r>
              <a:rPr lang="it-IT" altLang="it-IT" sz="2400" b="1" dirty="0">
                <a:solidFill>
                  <a:schemeClr val="tx1"/>
                </a:solidFill>
                <a:latin typeface="Calibri" panose="020F0502020204030204" pitchFamily="34" charset="0"/>
                <a:cs typeface="Calibri" panose="020F0502020204030204" pitchFamily="34" charset="0"/>
              </a:rPr>
              <a:t> </a:t>
            </a:r>
            <a:r>
              <a:rPr lang="it-IT" altLang="it-IT" sz="2400" b="1" dirty="0" err="1">
                <a:solidFill>
                  <a:schemeClr val="tx1"/>
                </a:solidFill>
                <a:latin typeface="Calibri" panose="020F0502020204030204" pitchFamily="34" charset="0"/>
                <a:cs typeface="Calibri" panose="020F0502020204030204" pitchFamily="34" charset="0"/>
              </a:rPr>
              <a:t>Ac</a:t>
            </a:r>
            <a:r>
              <a:rPr lang="it-IT" altLang="it-IT" sz="2400" b="1" dirty="0">
                <a:solidFill>
                  <a:schemeClr val="tx1"/>
                </a:solidFill>
                <a:latin typeface="Calibri" panose="020F0502020204030204" pitchFamily="34" charset="0"/>
                <a:cs typeface="Calibri" panose="020F0502020204030204" pitchFamily="34" charset="0"/>
              </a:rPr>
              <a:t>. Nicotinico</a:t>
            </a:r>
          </a:p>
          <a:p>
            <a:pPr lvl="0">
              <a:spcBef>
                <a:spcPct val="50000"/>
              </a:spcBef>
              <a:buFont typeface="Wingdings" panose="05000000000000000000" pitchFamily="2" charset="2"/>
              <a:buChar char="ü"/>
            </a:pPr>
            <a:r>
              <a:rPr lang="it-IT" altLang="it-IT" sz="2400" b="1" dirty="0">
                <a:solidFill>
                  <a:schemeClr val="tx1"/>
                </a:solidFill>
                <a:latin typeface="Calibri" panose="020F0502020204030204" pitchFamily="34" charset="0"/>
                <a:cs typeface="Calibri" panose="020F0502020204030204" pitchFamily="34" charset="0"/>
              </a:rPr>
              <a:t> </a:t>
            </a:r>
            <a:r>
              <a:rPr lang="it-IT" altLang="it-IT" sz="2400" b="1" dirty="0" err="1">
                <a:solidFill>
                  <a:schemeClr val="tx1"/>
                </a:solidFill>
                <a:latin typeface="Calibri" panose="020F0502020204030204" pitchFamily="34" charset="0"/>
                <a:cs typeface="Calibri" panose="020F0502020204030204" pitchFamily="34" charset="0"/>
              </a:rPr>
              <a:t>Ezetimibe</a:t>
            </a:r>
            <a:r>
              <a:rPr lang="it-IT" altLang="it-IT" sz="2400" b="1" dirty="0">
                <a:solidFill>
                  <a:schemeClr val="tx1"/>
                </a:solidFill>
                <a:latin typeface="Calibri" panose="020F0502020204030204" pitchFamily="34" charset="0"/>
                <a:cs typeface="Calibri" panose="020F0502020204030204" pitchFamily="34" charset="0"/>
              </a:rPr>
              <a:t> </a:t>
            </a:r>
            <a:r>
              <a:rPr lang="it-IT" altLang="it-IT" sz="2000" b="1" dirty="0">
                <a:solidFill>
                  <a:schemeClr val="tx1"/>
                </a:solidFill>
                <a:latin typeface="Calibri" panose="020F0502020204030204" pitchFamily="34" charset="0"/>
                <a:cs typeface="Calibri" panose="020F0502020204030204" pitchFamily="34" charset="0"/>
              </a:rPr>
              <a:t>(inibisce selettivamente l’assorbimento intestinale del colesterolo sia alimentare, sia presente in acidi biliari)</a:t>
            </a:r>
          </a:p>
          <a:p>
            <a:pPr lvl="0">
              <a:spcBef>
                <a:spcPct val="50000"/>
              </a:spcBef>
              <a:buFont typeface="Wingdings" panose="05000000000000000000" pitchFamily="2" charset="2"/>
              <a:buChar char="ü"/>
            </a:pPr>
            <a:r>
              <a:rPr lang="it-IT" altLang="it-IT" sz="2400" b="1" dirty="0">
                <a:solidFill>
                  <a:schemeClr val="tx1"/>
                </a:solidFill>
                <a:latin typeface="Calibri" panose="020F0502020204030204" pitchFamily="34" charset="0"/>
                <a:cs typeface="Calibri" panose="020F0502020204030204" pitchFamily="34" charset="0"/>
              </a:rPr>
              <a:t> </a:t>
            </a:r>
            <a:r>
              <a:rPr lang="it-IT" altLang="it-IT" sz="2400" b="1" dirty="0" err="1">
                <a:solidFill>
                  <a:schemeClr val="tx1"/>
                </a:solidFill>
                <a:latin typeface="Calibri" panose="020F0502020204030204" pitchFamily="34" charset="0"/>
                <a:cs typeface="Calibri" panose="020F0502020204030204" pitchFamily="34" charset="0"/>
              </a:rPr>
              <a:t>Ac</a:t>
            </a:r>
            <a:r>
              <a:rPr lang="it-IT" altLang="it-IT" sz="2400" b="1" dirty="0">
                <a:solidFill>
                  <a:schemeClr val="tx1"/>
                </a:solidFill>
                <a:latin typeface="Calibri" panose="020F0502020204030204" pitchFamily="34" charset="0"/>
                <a:cs typeface="Calibri" panose="020F0502020204030204" pitchFamily="34" charset="0"/>
              </a:rPr>
              <a:t>. Grassi Omega-3 </a:t>
            </a:r>
            <a:r>
              <a:rPr lang="it-IT" altLang="it-IT" sz="2000" b="1" dirty="0">
                <a:solidFill>
                  <a:schemeClr val="tx1"/>
                </a:solidFill>
                <a:latin typeface="Calibri" panose="020F0502020204030204" pitchFamily="34" charset="0"/>
                <a:cs typeface="Calibri" panose="020F0502020204030204" pitchFamily="34" charset="0"/>
              </a:rPr>
              <a:t>(riducono trigliceridi; riducono aritmie ventricolari, effetti antitrombotici, migliorano la funzione endoteliale, effetto antinfiammatorio)</a:t>
            </a:r>
          </a:p>
          <a:p>
            <a:pPr lvl="0" algn="just">
              <a:spcBef>
                <a:spcPct val="50000"/>
              </a:spcBef>
              <a:buFont typeface="Wingdings" panose="05000000000000000000" pitchFamily="2" charset="2"/>
              <a:buChar char="ü"/>
            </a:pPr>
            <a:r>
              <a:rPr lang="it-IT" altLang="it-IT" sz="2000" b="1" dirty="0">
                <a:solidFill>
                  <a:schemeClr val="tx1"/>
                </a:solidFill>
                <a:latin typeface="Calibri" panose="020F0502020204030204" pitchFamily="34" charset="0"/>
                <a:cs typeface="Calibri" panose="020F0502020204030204" pitchFamily="34" charset="0"/>
              </a:rPr>
              <a:t> </a:t>
            </a:r>
            <a:r>
              <a:rPr lang="it-IT" altLang="it-IT" sz="2400" b="1" dirty="0">
                <a:solidFill>
                  <a:schemeClr val="tx1"/>
                </a:solidFill>
                <a:latin typeface="Calibri" panose="020F0502020204030204" pitchFamily="34" charset="0"/>
                <a:cs typeface="Calibri" panose="020F0502020204030204" pitchFamily="34" charset="0"/>
              </a:rPr>
              <a:t>LDL-aferesi</a:t>
            </a:r>
            <a:r>
              <a:rPr lang="it-IT" altLang="it-IT" sz="2000" b="1" dirty="0">
                <a:solidFill>
                  <a:schemeClr val="tx1"/>
                </a:solidFill>
                <a:latin typeface="Calibri" panose="020F0502020204030204" pitchFamily="34" charset="0"/>
                <a:cs typeface="Calibri" panose="020F0502020204030204" pitchFamily="34" charset="0"/>
              </a:rPr>
              <a:t> (in ipercolesterolemia familiare grave)</a:t>
            </a:r>
          </a:p>
          <a:p>
            <a:pPr lvl="0" algn="just">
              <a:spcBef>
                <a:spcPct val="50000"/>
              </a:spcBef>
              <a:buFont typeface="Wingdings" panose="05000000000000000000" pitchFamily="2" charset="2"/>
              <a:buChar char="ü"/>
            </a:pPr>
            <a:r>
              <a:rPr lang="it-IT" altLang="it-IT" sz="2000" b="1" dirty="0">
                <a:solidFill>
                  <a:schemeClr val="tx1"/>
                </a:solidFill>
                <a:latin typeface="Calibri" panose="020F0502020204030204" pitchFamily="34" charset="0"/>
                <a:cs typeface="Calibri" panose="020F0502020204030204" pitchFamily="34" charset="0"/>
              </a:rPr>
              <a:t> </a:t>
            </a:r>
            <a:r>
              <a:rPr lang="it-IT" altLang="it-IT" sz="2400" b="1" dirty="0">
                <a:solidFill>
                  <a:schemeClr val="tx1"/>
                </a:solidFill>
                <a:latin typeface="Calibri" panose="020F0502020204030204" pitchFamily="34" charset="0"/>
                <a:cs typeface="Calibri" panose="020F0502020204030204" pitchFamily="34" charset="0"/>
              </a:rPr>
              <a:t>Inibitori della PCSK9</a:t>
            </a:r>
          </a:p>
          <a:p>
            <a:pPr lvl="0" algn="just">
              <a:spcBef>
                <a:spcPct val="50000"/>
              </a:spcBef>
              <a:buFont typeface="Wingdings" panose="05000000000000000000" pitchFamily="2" charset="2"/>
              <a:buChar char="ü"/>
            </a:pPr>
            <a:r>
              <a:rPr lang="it-IT" altLang="it-IT" sz="2400" b="1" dirty="0">
                <a:solidFill>
                  <a:schemeClr val="tx1"/>
                </a:solidFill>
                <a:latin typeface="Calibri" panose="020F0502020204030204" pitchFamily="34" charset="0"/>
                <a:cs typeface="Calibri" panose="020F0502020204030204" pitchFamily="34" charset="0"/>
              </a:rPr>
              <a:t>I </a:t>
            </a:r>
            <a:r>
              <a:rPr lang="it-IT" altLang="it-IT" sz="2400" b="1" dirty="0" smtClean="0">
                <a:solidFill>
                  <a:schemeClr val="tx1"/>
                </a:solidFill>
                <a:latin typeface="Calibri" panose="020F0502020204030204" pitchFamily="34" charset="0"/>
                <a:cs typeface="Calibri" panose="020F0502020204030204" pitchFamily="34" charset="0"/>
              </a:rPr>
              <a:t>nutraceutici</a:t>
            </a:r>
            <a:endParaRPr lang="it-IT" altLang="it-IT" sz="24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0675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36574" y="116632"/>
            <a:ext cx="8067873" cy="936104"/>
          </a:xfrm>
          <a:prstGeom prst="rect">
            <a:avLst/>
          </a:prstGeom>
          <a:solidFill>
            <a:schemeClr val="accent5"/>
          </a:solidFill>
        </p:spPr>
        <p:style>
          <a:lnRef idx="0">
            <a:schemeClr val="accent3"/>
          </a:lnRef>
          <a:fillRef idx="3">
            <a:schemeClr val="accent3"/>
          </a:fillRef>
          <a:effectRef idx="3">
            <a:schemeClr val="accent3"/>
          </a:effectRef>
          <a:fontRef idx="minor">
            <a:schemeClr val="lt1"/>
          </a:fontRef>
        </p:style>
        <p:txBody>
          <a:bodyPr anchor="ctr"/>
          <a:lstStyle/>
          <a:p>
            <a:pPr algn="ctr">
              <a:spcBef>
                <a:spcPct val="50000"/>
              </a:spcBef>
            </a:pPr>
            <a:r>
              <a:rPr lang="it-IT" altLang="it-IT" sz="2800" b="1" dirty="0" smtClean="0">
                <a:solidFill>
                  <a:schemeClr val="tx1"/>
                </a:solidFill>
              </a:rPr>
              <a:t>        Definizione di Nutraceutico</a:t>
            </a:r>
            <a:endParaRPr lang="en-GB" altLang="it-IT" sz="2800" b="1" dirty="0">
              <a:solidFill>
                <a:schemeClr val="tx1"/>
              </a:solidFill>
              <a:latin typeface="Calibri" pitchFamily="34" charset="0"/>
              <a:cs typeface="Times New Roman" pitchFamily="18" charset="0"/>
            </a:endParaRPr>
          </a:p>
        </p:txBody>
      </p:sp>
      <p:sp>
        <p:nvSpPr>
          <p:cNvPr id="6" name="Rettangolo 5"/>
          <p:cNvSpPr/>
          <p:nvPr/>
        </p:nvSpPr>
        <p:spPr>
          <a:xfrm>
            <a:off x="395536" y="1556792"/>
            <a:ext cx="8424935" cy="4464496"/>
          </a:xfrm>
          <a:prstGeom prst="rect">
            <a:avLst/>
          </a:prstGeom>
          <a:solidFill>
            <a:schemeClr val="accent3">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tabLst>
                <a:tab pos="4302125" algn="l"/>
              </a:tabLst>
              <a:defRPr/>
            </a:pPr>
            <a:endParaRPr lang="it-IT" sz="2000" b="1" dirty="0" smtClean="0">
              <a:solidFill>
                <a:srgbClr val="002060"/>
              </a:solidFill>
            </a:endParaRPr>
          </a:p>
          <a:p>
            <a:pPr>
              <a:defRPr/>
            </a:pPr>
            <a:endParaRPr lang="it-IT" sz="2000" b="1" dirty="0" smtClean="0">
              <a:solidFill>
                <a:srgbClr val="002060"/>
              </a:solidFill>
            </a:endParaRPr>
          </a:p>
          <a:p>
            <a:pPr lvl="0"/>
            <a:r>
              <a:rPr lang="it-IT" altLang="it-IT" sz="2800" b="1" dirty="0">
                <a:solidFill>
                  <a:schemeClr val="tx1"/>
                </a:solidFill>
              </a:rPr>
              <a:t>Un nutraceutico è un prodotto isolato</a:t>
            </a:r>
          </a:p>
          <a:p>
            <a:pPr lvl="0"/>
            <a:r>
              <a:rPr lang="it-IT" altLang="it-IT" sz="2800" b="1" dirty="0">
                <a:solidFill>
                  <a:schemeClr val="tx1"/>
                </a:solidFill>
              </a:rPr>
              <a:t>o purificato dagli alimenti, che è generalmente</a:t>
            </a:r>
          </a:p>
          <a:p>
            <a:pPr lvl="0"/>
            <a:r>
              <a:rPr lang="it-IT" altLang="it-IT" sz="2800" b="1" dirty="0">
                <a:solidFill>
                  <a:schemeClr val="tx1"/>
                </a:solidFill>
              </a:rPr>
              <a:t>venduto in forme medicinali, di solito non</a:t>
            </a:r>
          </a:p>
          <a:p>
            <a:pPr lvl="0"/>
            <a:r>
              <a:rPr lang="it-IT" altLang="it-IT" sz="2800" b="1" dirty="0">
                <a:solidFill>
                  <a:schemeClr val="tx1"/>
                </a:solidFill>
              </a:rPr>
              <a:t>associato agli alimenti</a:t>
            </a:r>
            <a:r>
              <a:rPr lang="it-IT" altLang="it-IT" sz="2800" b="1" dirty="0" smtClean="0">
                <a:solidFill>
                  <a:schemeClr val="tx1"/>
                </a:solidFill>
              </a:rPr>
              <a:t>.</a:t>
            </a:r>
          </a:p>
          <a:p>
            <a:pPr lvl="0"/>
            <a:r>
              <a:rPr lang="it-IT" altLang="it-IT" sz="2800" b="1" dirty="0" smtClean="0">
                <a:solidFill>
                  <a:schemeClr val="tx1"/>
                </a:solidFill>
              </a:rPr>
              <a:t> </a:t>
            </a:r>
            <a:endParaRPr lang="it-IT" altLang="it-IT" sz="2800" b="1" dirty="0">
              <a:solidFill>
                <a:schemeClr val="tx1"/>
              </a:solidFill>
            </a:endParaRPr>
          </a:p>
          <a:p>
            <a:pPr lvl="0"/>
            <a:r>
              <a:rPr lang="it-IT" altLang="it-IT" sz="2800" b="1" dirty="0">
                <a:solidFill>
                  <a:schemeClr val="tx1"/>
                </a:solidFill>
              </a:rPr>
              <a:t>E’ stato scientificamente dimostrato che il nutraceutico reca un </a:t>
            </a:r>
            <a:r>
              <a:rPr lang="it-IT" altLang="it-IT" sz="2800" b="1" dirty="0" smtClean="0">
                <a:solidFill>
                  <a:schemeClr val="tx1"/>
                </a:solidFill>
              </a:rPr>
              <a:t>fisiologico beneficio </a:t>
            </a:r>
            <a:r>
              <a:rPr lang="it-IT" altLang="it-IT" sz="2800" b="1" dirty="0">
                <a:solidFill>
                  <a:schemeClr val="tx1"/>
                </a:solidFill>
              </a:rPr>
              <a:t>e fornisce protezione contro la </a:t>
            </a:r>
            <a:r>
              <a:rPr lang="it-IT" altLang="it-IT" sz="2800" b="1" dirty="0" smtClean="0">
                <a:solidFill>
                  <a:schemeClr val="tx1"/>
                </a:solidFill>
              </a:rPr>
              <a:t>malattia </a:t>
            </a:r>
            <a:r>
              <a:rPr lang="it-IT" altLang="it-IT" sz="2800" b="1" dirty="0">
                <a:solidFill>
                  <a:schemeClr val="tx1"/>
                </a:solidFill>
              </a:rPr>
              <a:t>cronica</a:t>
            </a:r>
          </a:p>
          <a:p>
            <a:pPr lvl="0">
              <a:spcBef>
                <a:spcPct val="20000"/>
              </a:spcBef>
            </a:pPr>
            <a:endParaRPr lang="it-IT" altLang="it-IT" sz="2000" b="1" dirty="0">
              <a:solidFill>
                <a:schemeClr val="tx1"/>
              </a:solidFill>
            </a:endParaRPr>
          </a:p>
        </p:txBody>
      </p:sp>
    </p:spTree>
    <p:extLst>
      <p:ext uri="{BB962C8B-B14F-4D97-AF65-F5344CB8AC3E}">
        <p14:creationId xmlns:p14="http://schemas.microsoft.com/office/powerpoint/2010/main" val="104424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404665"/>
            <a:ext cx="5794258" cy="213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2643188"/>
            <a:ext cx="91313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Connettore 2 2"/>
          <p:cNvCxnSpPr/>
          <p:nvPr/>
        </p:nvCxnSpPr>
        <p:spPr>
          <a:xfrm rot="5400000">
            <a:off x="4538662" y="2968626"/>
            <a:ext cx="644525" cy="565150"/>
          </a:xfrm>
          <a:prstGeom prst="straightConnector1">
            <a:avLst/>
          </a:prstGeom>
          <a:ln>
            <a:solidFill>
              <a:srgbClr val="FF0000"/>
            </a:solidFill>
            <a:tailEnd type="arrow"/>
          </a:ln>
        </p:spPr>
        <p:style>
          <a:lnRef idx="3">
            <a:schemeClr val="accent4"/>
          </a:lnRef>
          <a:fillRef idx="0">
            <a:schemeClr val="accent4"/>
          </a:fillRef>
          <a:effectRef idx="2">
            <a:schemeClr val="accent4"/>
          </a:effectRef>
          <a:fontRef idx="minor">
            <a:schemeClr val="tx1"/>
          </a:fontRef>
        </p:style>
      </p:cxnSp>
      <p:sp>
        <p:nvSpPr>
          <p:cNvPr id="6" name="Rettangolo 5"/>
          <p:cNvSpPr/>
          <p:nvPr/>
        </p:nvSpPr>
        <p:spPr>
          <a:xfrm>
            <a:off x="536574" y="5157192"/>
            <a:ext cx="8067873" cy="1584176"/>
          </a:xfrm>
          <a:prstGeom prst="rect">
            <a:avLst/>
          </a:prstGeom>
          <a:solidFill>
            <a:schemeClr val="accent5"/>
          </a:solidFill>
        </p:spPr>
        <p:style>
          <a:lnRef idx="0">
            <a:schemeClr val="accent3"/>
          </a:lnRef>
          <a:fillRef idx="3">
            <a:schemeClr val="accent3"/>
          </a:fillRef>
          <a:effectRef idx="3">
            <a:schemeClr val="accent3"/>
          </a:effectRef>
          <a:fontRef idx="minor">
            <a:schemeClr val="lt1"/>
          </a:fontRef>
        </p:style>
        <p:txBody>
          <a:bodyPr anchor="ctr"/>
          <a:lstStyle/>
          <a:p>
            <a:pPr algn="ctr">
              <a:spcBef>
                <a:spcPct val="50000"/>
              </a:spcBef>
            </a:pPr>
            <a:r>
              <a:rPr lang="it-IT" altLang="it-IT" sz="2800" b="1" dirty="0" smtClean="0">
                <a:solidFill>
                  <a:schemeClr val="tx1"/>
                </a:solidFill>
              </a:rPr>
              <a:t>        </a:t>
            </a:r>
          </a:p>
          <a:p>
            <a:pPr algn="ctr">
              <a:spcBef>
                <a:spcPct val="50000"/>
              </a:spcBef>
            </a:pPr>
            <a:r>
              <a:rPr lang="it-IT" sz="2000" b="1" dirty="0" smtClean="0">
                <a:solidFill>
                  <a:schemeClr val="tx1"/>
                </a:solidFill>
                <a:latin typeface="Arial" charset="0"/>
                <a:cs typeface="Arial" charset="0"/>
              </a:rPr>
              <a:t>Questo </a:t>
            </a:r>
            <a:r>
              <a:rPr lang="it-IT" sz="2000" b="1" dirty="0">
                <a:solidFill>
                  <a:schemeClr val="tx1"/>
                </a:solidFill>
                <a:latin typeface="Arial" charset="0"/>
                <a:cs typeface="Arial" charset="0"/>
              </a:rPr>
              <a:t>nutriente è in grado di ridurre i valori di colesterolo totale e LDL in modo che possa essere utilizzato nella gestione della sindrome metabolica che è uno dei principali fattori di rischio di CVD e di cancro</a:t>
            </a:r>
          </a:p>
          <a:p>
            <a:pPr algn="ctr">
              <a:spcBef>
                <a:spcPct val="50000"/>
              </a:spcBef>
            </a:pPr>
            <a:endParaRPr lang="en-GB" altLang="it-IT" sz="2000" b="1" dirty="0">
              <a:solidFill>
                <a:schemeClr val="tx1"/>
              </a:solidFill>
              <a:latin typeface="Calibri" pitchFamily="34" charset="0"/>
              <a:cs typeface="Times New Roman" pitchFamily="18" charset="0"/>
            </a:endParaRPr>
          </a:p>
        </p:txBody>
      </p:sp>
    </p:spTree>
    <p:extLst>
      <p:ext uri="{BB962C8B-B14F-4D97-AF65-F5344CB8AC3E}">
        <p14:creationId xmlns:p14="http://schemas.microsoft.com/office/powerpoint/2010/main" val="7603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2555776" y="1772816"/>
            <a:ext cx="3866108" cy="1656184"/>
          </a:xfrm>
          <a:prstGeom prst="rect">
            <a:avLst/>
          </a:prstGeom>
        </p:spPr>
      </p:pic>
      <p:pic>
        <p:nvPicPr>
          <p:cNvPr id="5" name="Picture 5" descr="Risultati immagini per curcuma long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1884" y="1855093"/>
            <a:ext cx="2614612"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magine 3"/>
          <p:cNvPicPr>
            <a:picLocks noChangeAspect="1"/>
          </p:cNvPicPr>
          <p:nvPr/>
        </p:nvPicPr>
        <p:blipFill>
          <a:blip r:embed="rId6"/>
          <a:stretch>
            <a:fillRect/>
          </a:stretch>
        </p:blipFill>
        <p:spPr>
          <a:xfrm>
            <a:off x="107504" y="1916832"/>
            <a:ext cx="2389839" cy="1170533"/>
          </a:xfrm>
          <a:prstGeom prst="rect">
            <a:avLst/>
          </a:prstGeom>
        </p:spPr>
      </p:pic>
      <p:sp>
        <p:nvSpPr>
          <p:cNvPr id="8" name="Rettangolo 7"/>
          <p:cNvSpPr/>
          <p:nvPr/>
        </p:nvSpPr>
        <p:spPr>
          <a:xfrm>
            <a:off x="536574" y="44624"/>
            <a:ext cx="8067873" cy="648072"/>
          </a:xfrm>
          <a:prstGeom prst="rect">
            <a:avLst/>
          </a:prstGeom>
          <a:solidFill>
            <a:schemeClr val="accent5"/>
          </a:solidFill>
        </p:spPr>
        <p:style>
          <a:lnRef idx="0">
            <a:schemeClr val="accent3"/>
          </a:lnRef>
          <a:fillRef idx="3">
            <a:schemeClr val="accent3"/>
          </a:fillRef>
          <a:effectRef idx="3">
            <a:schemeClr val="accent3"/>
          </a:effectRef>
          <a:fontRef idx="minor">
            <a:schemeClr val="lt1"/>
          </a:fontRef>
        </p:style>
        <p:txBody>
          <a:bodyPr anchor="ctr"/>
          <a:lstStyle/>
          <a:p>
            <a:pPr algn="ctr">
              <a:spcBef>
                <a:spcPct val="50000"/>
              </a:spcBef>
            </a:pPr>
            <a:r>
              <a:rPr lang="it-IT" altLang="it-IT" sz="2800" b="1" dirty="0" smtClean="0">
                <a:solidFill>
                  <a:schemeClr val="tx1"/>
                </a:solidFill>
              </a:rPr>
              <a:t>        </a:t>
            </a:r>
            <a:r>
              <a:rPr lang="it-IT" altLang="it-IT" sz="2800" b="1" dirty="0">
                <a:solidFill>
                  <a:schemeClr val="tx1"/>
                </a:solidFill>
              </a:rPr>
              <a:t>Problemi: che dire dell’interazione tra </a:t>
            </a:r>
            <a:r>
              <a:rPr lang="it-IT" altLang="it-IT" sz="2800" b="1" dirty="0" smtClean="0">
                <a:solidFill>
                  <a:schemeClr val="tx1"/>
                </a:solidFill>
              </a:rPr>
              <a:t>farmaci?</a:t>
            </a:r>
            <a:endParaRPr lang="en-GB" altLang="it-IT" sz="2800" b="1" dirty="0">
              <a:solidFill>
                <a:schemeClr val="tx1"/>
              </a:solidFill>
              <a:latin typeface="Calibri" pitchFamily="34" charset="0"/>
              <a:cs typeface="Times New Roman" pitchFamily="18" charset="0"/>
            </a:endParaRPr>
          </a:p>
        </p:txBody>
      </p:sp>
      <p:sp>
        <p:nvSpPr>
          <p:cNvPr id="10" name="Rettangolo 9"/>
          <p:cNvSpPr/>
          <p:nvPr/>
        </p:nvSpPr>
        <p:spPr>
          <a:xfrm>
            <a:off x="395536" y="836712"/>
            <a:ext cx="8424935" cy="792088"/>
          </a:xfrm>
          <a:prstGeom prst="rect">
            <a:avLst/>
          </a:prstGeom>
          <a:solidFill>
            <a:schemeClr val="accent3">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tabLst>
                <a:tab pos="4302125" algn="l"/>
              </a:tabLst>
              <a:defRPr/>
            </a:pPr>
            <a:endParaRPr lang="it-IT" sz="2000" b="1" dirty="0" smtClean="0">
              <a:solidFill>
                <a:srgbClr val="002060"/>
              </a:solidFill>
            </a:endParaRPr>
          </a:p>
          <a:p>
            <a:pPr lvl="0" algn="ctr">
              <a:spcBef>
                <a:spcPct val="20000"/>
              </a:spcBef>
              <a:defRPr/>
            </a:pPr>
            <a:r>
              <a:rPr lang="it-IT" sz="2000" b="1" dirty="0" smtClean="0">
                <a:solidFill>
                  <a:srgbClr val="002060"/>
                </a:solidFill>
              </a:rPr>
              <a:t>Gli </a:t>
            </a:r>
            <a:r>
              <a:rPr lang="it-IT" sz="2000" b="1" dirty="0">
                <a:solidFill>
                  <a:srgbClr val="002060"/>
                </a:solidFill>
              </a:rPr>
              <a:t>stessi bioattivi, di diverse capsule o formulazioni, hanno diversa capacità di assorbimento degli </a:t>
            </a:r>
            <a:r>
              <a:rPr lang="it-IT" sz="2000" b="1" dirty="0" err="1">
                <a:solidFill>
                  <a:srgbClr val="002060"/>
                </a:solidFill>
              </a:rPr>
              <a:t>enterociti</a:t>
            </a:r>
            <a:endParaRPr lang="it-IT" sz="2000" b="1" dirty="0">
              <a:solidFill>
                <a:srgbClr val="002060"/>
              </a:solidFill>
            </a:endParaRPr>
          </a:p>
          <a:p>
            <a:pPr lvl="0">
              <a:spcBef>
                <a:spcPct val="20000"/>
              </a:spcBef>
            </a:pPr>
            <a:endParaRPr lang="it-IT" altLang="it-IT" sz="2000" b="1" dirty="0">
              <a:solidFill>
                <a:schemeClr val="tx1"/>
              </a:solidFill>
            </a:endParaRPr>
          </a:p>
        </p:txBody>
      </p:sp>
      <p:sp>
        <p:nvSpPr>
          <p:cNvPr id="12" name="Rettangolo 11"/>
          <p:cNvSpPr/>
          <p:nvPr/>
        </p:nvSpPr>
        <p:spPr>
          <a:xfrm>
            <a:off x="179512" y="3501008"/>
            <a:ext cx="8854043" cy="3240360"/>
          </a:xfrm>
          <a:prstGeom prst="rect">
            <a:avLst/>
          </a:prstGeom>
          <a:solidFill>
            <a:schemeClr val="accent3">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tabLst>
                <a:tab pos="4302125" algn="l"/>
              </a:tabLst>
              <a:defRPr/>
            </a:pPr>
            <a:endParaRPr lang="it-IT" sz="2000" b="1" dirty="0" smtClean="0">
              <a:solidFill>
                <a:srgbClr val="002060"/>
              </a:solidFill>
            </a:endParaRPr>
          </a:p>
          <a:p>
            <a:pPr lvl="0">
              <a:defRPr/>
            </a:pPr>
            <a:r>
              <a:rPr lang="it-IT" altLang="it-IT" sz="2000" b="1" dirty="0">
                <a:solidFill>
                  <a:schemeClr val="tx1"/>
                </a:solidFill>
                <a:latin typeface="Calibri" panose="020F0502020204030204" pitchFamily="34" charset="0"/>
                <a:cs typeface="Calibri" panose="020F0502020204030204" pitchFamily="34" charset="0"/>
              </a:rPr>
              <a:t>Esempi di interazione con erbe-droghe :</a:t>
            </a:r>
          </a:p>
          <a:p>
            <a:pPr lvl="0">
              <a:defRPr/>
            </a:pPr>
            <a:endParaRPr lang="it-IT" altLang="it-IT" b="1" dirty="0">
              <a:solidFill>
                <a:schemeClr val="tx1"/>
              </a:solidFill>
            </a:endParaRPr>
          </a:p>
          <a:p>
            <a:pPr lvl="0">
              <a:defRPr/>
            </a:pPr>
            <a:r>
              <a:rPr lang="it-IT" altLang="it-IT" b="1" dirty="0">
                <a:solidFill>
                  <a:schemeClr val="tx1"/>
                </a:solidFill>
                <a:latin typeface="Calibri" panose="020F0502020204030204" pitchFamily="34" charset="0"/>
                <a:cs typeface="Calibri" panose="020F0502020204030204" pitchFamily="34" charset="0"/>
              </a:rPr>
              <a:t>Curcuma longa:  </a:t>
            </a:r>
            <a:r>
              <a:rPr lang="en-US" altLang="it-IT" b="1" dirty="0" err="1">
                <a:solidFill>
                  <a:schemeClr val="tx1"/>
                </a:solidFill>
                <a:latin typeface="Calibri" panose="020F0502020204030204" pitchFamily="34" charset="0"/>
                <a:cs typeface="Calibri" panose="020F0502020204030204" pitchFamily="34" charset="0"/>
              </a:rPr>
              <a:t>Aumenta</a:t>
            </a:r>
            <a:r>
              <a:rPr lang="en-US" altLang="it-IT" b="1" dirty="0">
                <a:solidFill>
                  <a:schemeClr val="tx1"/>
                </a:solidFill>
                <a:latin typeface="Calibri" panose="020F0502020204030204" pitchFamily="34" charset="0"/>
                <a:cs typeface="Calibri" panose="020F0502020204030204" pitchFamily="34" charset="0"/>
              </a:rPr>
              <a:t> </a:t>
            </a:r>
            <a:r>
              <a:rPr lang="en-US" altLang="it-IT" b="1" dirty="0" err="1">
                <a:solidFill>
                  <a:schemeClr val="tx1"/>
                </a:solidFill>
                <a:latin typeface="Calibri" panose="020F0502020204030204" pitchFamily="34" charset="0"/>
                <a:cs typeface="Calibri" panose="020F0502020204030204" pitchFamily="34" charset="0"/>
              </a:rPr>
              <a:t>il</a:t>
            </a:r>
            <a:r>
              <a:rPr lang="en-US" altLang="it-IT" b="1" dirty="0">
                <a:solidFill>
                  <a:schemeClr val="tx1"/>
                </a:solidFill>
                <a:latin typeface="Calibri" panose="020F0502020204030204" pitchFamily="34" charset="0"/>
                <a:cs typeface="Calibri" panose="020F0502020204030204" pitchFamily="34" charset="0"/>
              </a:rPr>
              <a:t> </a:t>
            </a:r>
            <a:r>
              <a:rPr lang="en-US" altLang="it-IT" b="1" dirty="0" err="1">
                <a:solidFill>
                  <a:schemeClr val="tx1"/>
                </a:solidFill>
                <a:latin typeface="Calibri" panose="020F0502020204030204" pitchFamily="34" charset="0"/>
                <a:cs typeface="Calibri" panose="020F0502020204030204" pitchFamily="34" charset="0"/>
              </a:rPr>
              <a:t>rischio</a:t>
            </a:r>
            <a:r>
              <a:rPr lang="en-US" altLang="it-IT" b="1" dirty="0">
                <a:solidFill>
                  <a:schemeClr val="tx1"/>
                </a:solidFill>
                <a:latin typeface="Calibri" panose="020F0502020204030204" pitchFamily="34" charset="0"/>
                <a:cs typeface="Calibri" panose="020F0502020204030204" pitchFamily="34" charset="0"/>
              </a:rPr>
              <a:t> di </a:t>
            </a:r>
            <a:r>
              <a:rPr lang="en-US" altLang="it-IT" b="1" dirty="0" err="1">
                <a:solidFill>
                  <a:schemeClr val="tx1"/>
                </a:solidFill>
                <a:latin typeface="Calibri" panose="020F0502020204030204" pitchFamily="34" charset="0"/>
                <a:cs typeface="Calibri" panose="020F0502020204030204" pitchFamily="34" charset="0"/>
              </a:rPr>
              <a:t>emorragie</a:t>
            </a:r>
            <a:r>
              <a:rPr lang="en-US" b="1" dirty="0">
                <a:solidFill>
                  <a:schemeClr val="tx1"/>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ipotensione</a:t>
            </a:r>
            <a:r>
              <a:rPr lang="en-US" b="1" dirty="0">
                <a:solidFill>
                  <a:schemeClr val="tx1"/>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transitoria</a:t>
            </a:r>
            <a:r>
              <a:rPr lang="en-US" b="1" dirty="0">
                <a:solidFill>
                  <a:schemeClr val="tx1"/>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bradicardia</a:t>
            </a:r>
            <a:r>
              <a:rPr lang="en-US" b="1" dirty="0">
                <a:solidFill>
                  <a:schemeClr val="tx1"/>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vasodilazione</a:t>
            </a:r>
            <a:r>
              <a:rPr lang="en-US" b="1" dirty="0">
                <a:solidFill>
                  <a:schemeClr val="tx1"/>
                </a:solidFill>
                <a:latin typeface="Calibri" panose="020F0502020204030204" pitchFamily="34" charset="0"/>
                <a:cs typeface="Calibri" panose="020F0502020204030204" pitchFamily="34" charset="0"/>
              </a:rPr>
              <a:t> in </a:t>
            </a:r>
            <a:r>
              <a:rPr lang="en-US" b="1" dirty="0" err="1">
                <a:solidFill>
                  <a:schemeClr val="tx1"/>
                </a:solidFill>
                <a:latin typeface="Calibri" panose="020F0502020204030204" pitchFamily="34" charset="0"/>
                <a:cs typeface="Calibri" panose="020F0502020204030204" pitchFamily="34" charset="0"/>
              </a:rPr>
              <a:t>combinazione</a:t>
            </a:r>
            <a:r>
              <a:rPr lang="en-US" b="1" dirty="0">
                <a:solidFill>
                  <a:schemeClr val="tx1"/>
                </a:solidFill>
                <a:latin typeface="Calibri" panose="020F0502020204030204" pitchFamily="34" charset="0"/>
                <a:cs typeface="Calibri" panose="020F0502020204030204" pitchFamily="34" charset="0"/>
              </a:rPr>
              <a:t> con </a:t>
            </a:r>
            <a:r>
              <a:rPr lang="en-US" b="1" dirty="0" err="1">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paracetamolo</a:t>
            </a:r>
            <a:endParaRPr lang="it-IT" altLang="it-IT"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lvl="0">
              <a:defRPr/>
            </a:pPr>
            <a:endParaRPr lang="it-IT" altLang="it-IT" b="1" dirty="0">
              <a:solidFill>
                <a:schemeClr val="tx1"/>
              </a:solidFill>
              <a:latin typeface="Calibri" panose="020F0502020204030204" pitchFamily="34" charset="0"/>
              <a:cs typeface="Calibri" panose="020F0502020204030204" pitchFamily="34" charset="0"/>
            </a:endParaRPr>
          </a:p>
          <a:p>
            <a:pPr lvl="0">
              <a:defRPr/>
            </a:pPr>
            <a:r>
              <a:rPr lang="it-IT" altLang="it-IT" b="1" dirty="0" err="1">
                <a:solidFill>
                  <a:schemeClr val="tx1"/>
                </a:solidFill>
                <a:latin typeface="Calibri" panose="020F0502020204030204" pitchFamily="34" charset="0"/>
                <a:cs typeface="Calibri" panose="020F0502020204030204" pitchFamily="34" charset="0"/>
              </a:rPr>
              <a:t>Ginko</a:t>
            </a:r>
            <a:r>
              <a:rPr lang="it-IT" altLang="it-IT" b="1" dirty="0">
                <a:solidFill>
                  <a:schemeClr val="tx1"/>
                </a:solidFill>
                <a:latin typeface="Calibri" panose="020F0502020204030204" pitchFamily="34" charset="0"/>
                <a:cs typeface="Calibri" panose="020F0502020204030204" pitchFamily="34" charset="0"/>
              </a:rPr>
              <a:t> biloba:  </a:t>
            </a:r>
            <a:r>
              <a:rPr lang="it-IT" b="1" dirty="0">
                <a:solidFill>
                  <a:schemeClr val="tx1"/>
                </a:solidFill>
                <a:latin typeface="Calibri" panose="020F0502020204030204" pitchFamily="34" charset="0"/>
                <a:cs typeface="Calibri" panose="020F0502020204030204" pitchFamily="34" charset="0"/>
              </a:rPr>
              <a:t>Inibizione farmacodinamica di paracetamolo, </a:t>
            </a:r>
            <a:r>
              <a:rPr lang="it-IT" b="1" dirty="0" err="1">
                <a:solidFill>
                  <a:schemeClr val="tx1"/>
                </a:solidFill>
                <a:latin typeface="Calibri" panose="020F0502020204030204" pitchFamily="34" charset="0"/>
                <a:cs typeface="Calibri" panose="020F0502020204030204" pitchFamily="34" charset="0"/>
              </a:rPr>
              <a:t>anaestetici</a:t>
            </a:r>
            <a:r>
              <a:rPr lang="it-IT" b="1" dirty="0">
                <a:solidFill>
                  <a:schemeClr val="tx1"/>
                </a:solidFill>
                <a:latin typeface="Calibri" panose="020F0502020204030204" pitchFamily="34" charset="0"/>
                <a:cs typeface="Calibri" panose="020F0502020204030204" pitchFamily="34" charset="0"/>
              </a:rPr>
              <a:t>, </a:t>
            </a:r>
            <a:r>
              <a:rPr lang="it-IT" b="1" dirty="0" err="1">
                <a:solidFill>
                  <a:schemeClr val="tx1"/>
                </a:solidFill>
                <a:latin typeface="Calibri" panose="020F0502020204030204" pitchFamily="34" charset="0"/>
                <a:cs typeface="Calibri" panose="020F0502020204030204" pitchFamily="34" charset="0"/>
              </a:rPr>
              <a:t>ibuprofen</a:t>
            </a:r>
            <a:endParaRPr lang="it-IT" altLang="it-IT" b="1" dirty="0">
              <a:solidFill>
                <a:schemeClr val="tx1"/>
              </a:solidFill>
              <a:latin typeface="Calibri" panose="020F0502020204030204" pitchFamily="34" charset="0"/>
              <a:cs typeface="Calibri" panose="020F0502020204030204" pitchFamily="34" charset="0"/>
            </a:endParaRPr>
          </a:p>
          <a:p>
            <a:pPr lvl="0">
              <a:defRPr/>
            </a:pPr>
            <a:r>
              <a:rPr lang="it-IT" altLang="it-IT" b="1" dirty="0">
                <a:solidFill>
                  <a:schemeClr val="tx1"/>
                </a:solidFill>
                <a:latin typeface="Calibri" panose="020F0502020204030204" pitchFamily="34" charset="0"/>
                <a:cs typeface="Calibri" panose="020F0502020204030204" pitchFamily="34" charset="0"/>
              </a:rPr>
              <a:t>Te verde: </a:t>
            </a:r>
            <a:r>
              <a:rPr lang="it-IT" b="1" dirty="0">
                <a:solidFill>
                  <a:schemeClr val="tx1"/>
                </a:solidFill>
                <a:latin typeface="Calibri" panose="020F0502020204030204" pitchFamily="34" charset="0"/>
                <a:cs typeface="Calibri" panose="020F0502020204030204" pitchFamily="34" charset="0"/>
              </a:rPr>
              <a:t>Aumento del rischio di effetti tossici, crisi ipertensive in combinazione con antidepressivi e analgesici analoghi! No in combinazione con farmaci anti VEGF (aumentare gli effetti collaterali!)</a:t>
            </a:r>
            <a:endParaRPr lang="it-IT" altLang="it-IT" b="1" dirty="0">
              <a:solidFill>
                <a:schemeClr val="tx1"/>
              </a:solidFill>
              <a:latin typeface="Calibri" panose="020F0502020204030204" pitchFamily="34" charset="0"/>
              <a:cs typeface="Calibri" panose="020F0502020204030204" pitchFamily="34" charset="0"/>
            </a:endParaRPr>
          </a:p>
          <a:p>
            <a:pPr lvl="0">
              <a:defRPr/>
            </a:pPr>
            <a:r>
              <a:rPr lang="it-IT" altLang="it-IT" b="1" dirty="0">
                <a:solidFill>
                  <a:prstClr val="black"/>
                </a:solidFill>
                <a:latin typeface="Calibri" panose="020F0502020204030204" pitchFamily="34" charset="0"/>
                <a:cs typeface="Calibri" panose="020F0502020204030204" pitchFamily="34" charset="0"/>
              </a:rPr>
              <a:t>   </a:t>
            </a:r>
          </a:p>
          <a:p>
            <a:pPr lvl="0">
              <a:spcBef>
                <a:spcPct val="20000"/>
              </a:spcBef>
            </a:pPr>
            <a:endParaRPr lang="it-IT" altLang="it-IT" sz="2000" b="1" dirty="0">
              <a:solidFill>
                <a:schemeClr val="tx1"/>
              </a:solidFill>
            </a:endParaRPr>
          </a:p>
        </p:txBody>
      </p:sp>
    </p:spTree>
    <p:extLst>
      <p:ext uri="{BB962C8B-B14F-4D97-AF65-F5344CB8AC3E}">
        <p14:creationId xmlns:p14="http://schemas.microsoft.com/office/powerpoint/2010/main" val="374537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36574" y="116632"/>
            <a:ext cx="8067873" cy="936104"/>
          </a:xfrm>
          <a:prstGeom prst="rect">
            <a:avLst/>
          </a:prstGeom>
          <a:solidFill>
            <a:schemeClr val="accent5"/>
          </a:solidFill>
        </p:spPr>
        <p:style>
          <a:lnRef idx="0">
            <a:schemeClr val="accent3"/>
          </a:lnRef>
          <a:fillRef idx="3">
            <a:schemeClr val="accent3"/>
          </a:fillRef>
          <a:effectRef idx="3">
            <a:schemeClr val="accent3"/>
          </a:effectRef>
          <a:fontRef idx="minor">
            <a:schemeClr val="lt1"/>
          </a:fontRef>
        </p:style>
        <p:txBody>
          <a:bodyPr anchor="ctr"/>
          <a:lstStyle/>
          <a:p>
            <a:pPr algn="ctr">
              <a:spcBef>
                <a:spcPct val="50000"/>
              </a:spcBef>
            </a:pPr>
            <a:r>
              <a:rPr lang="it-IT" altLang="it-IT" sz="2800" b="1" dirty="0" smtClean="0">
                <a:solidFill>
                  <a:schemeClr val="tx1"/>
                </a:solidFill>
              </a:rPr>
              <a:t>     </a:t>
            </a:r>
            <a:r>
              <a:rPr lang="it-IT" sz="4400" b="1" dirty="0" smtClean="0">
                <a:solidFill>
                  <a:schemeClr val="tx1"/>
                </a:solidFill>
                <a:ea typeface="+mj-ea"/>
                <a:cs typeface="+mj-cs"/>
              </a:rPr>
              <a:t>Porta </a:t>
            </a:r>
            <a:r>
              <a:rPr lang="it-IT" sz="4400" b="1" dirty="0">
                <a:solidFill>
                  <a:schemeClr val="tx1"/>
                </a:solidFill>
                <a:ea typeface="+mj-ea"/>
                <a:cs typeface="+mj-cs"/>
              </a:rPr>
              <a:t>messaggi a </a:t>
            </a:r>
            <a:r>
              <a:rPr lang="it-IT" sz="4400" b="1" dirty="0" smtClean="0">
                <a:solidFill>
                  <a:schemeClr val="tx1"/>
                </a:solidFill>
                <a:ea typeface="+mj-ea"/>
                <a:cs typeface="+mj-cs"/>
              </a:rPr>
              <a:t>casa</a:t>
            </a:r>
            <a:endParaRPr lang="en-GB" altLang="it-IT" sz="2800" b="1" dirty="0">
              <a:solidFill>
                <a:schemeClr val="tx1"/>
              </a:solidFill>
              <a:latin typeface="Calibri" pitchFamily="34" charset="0"/>
              <a:cs typeface="Times New Roman" pitchFamily="18" charset="0"/>
            </a:endParaRPr>
          </a:p>
        </p:txBody>
      </p:sp>
      <p:sp>
        <p:nvSpPr>
          <p:cNvPr id="6" name="Rettangolo 5"/>
          <p:cNvSpPr/>
          <p:nvPr/>
        </p:nvSpPr>
        <p:spPr>
          <a:xfrm>
            <a:off x="395536" y="1268760"/>
            <a:ext cx="8424935" cy="5472608"/>
          </a:xfrm>
          <a:prstGeom prst="rect">
            <a:avLst/>
          </a:prstGeom>
          <a:solidFill>
            <a:schemeClr val="accent3">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tabLst>
                <a:tab pos="4302125" algn="l"/>
              </a:tabLst>
              <a:defRPr/>
            </a:pPr>
            <a:endParaRPr lang="it-IT" sz="2000" b="1" dirty="0" smtClean="0">
              <a:solidFill>
                <a:srgbClr val="002060"/>
              </a:solidFill>
            </a:endParaRPr>
          </a:p>
          <a:p>
            <a:pPr>
              <a:defRPr/>
            </a:pPr>
            <a:endParaRPr lang="it-IT" sz="2000" b="1" dirty="0" smtClean="0">
              <a:solidFill>
                <a:srgbClr val="002060"/>
              </a:solidFill>
            </a:endParaRPr>
          </a:p>
          <a:p>
            <a:pPr marL="342900" lvl="0" indent="-342900">
              <a:spcBef>
                <a:spcPct val="20000"/>
              </a:spcBef>
              <a:buFont typeface="Arial" pitchFamily="34" charset="0"/>
              <a:buChar char="•"/>
            </a:pPr>
            <a:r>
              <a:rPr lang="it-IT" altLang="it-IT" sz="3000" b="1" dirty="0">
                <a:solidFill>
                  <a:schemeClr val="tx1"/>
                </a:solidFill>
              </a:rPr>
              <a:t>I nutraceutici agiscono in maniera multimodale </a:t>
            </a:r>
          </a:p>
          <a:p>
            <a:pPr marL="342900" lvl="0" indent="-342900">
              <a:spcBef>
                <a:spcPct val="20000"/>
              </a:spcBef>
              <a:buFont typeface="Arial" pitchFamily="34" charset="0"/>
              <a:buChar char="•"/>
            </a:pPr>
            <a:r>
              <a:rPr lang="it-IT" altLang="it-IT" sz="3000" b="1" dirty="0">
                <a:solidFill>
                  <a:schemeClr val="tx1"/>
                </a:solidFill>
              </a:rPr>
              <a:t>I nutraceutici modulano il microambiente </a:t>
            </a:r>
          </a:p>
          <a:p>
            <a:pPr marL="342900" lvl="0" indent="-342900">
              <a:spcBef>
                <a:spcPct val="20000"/>
              </a:spcBef>
              <a:buFont typeface="Arial" pitchFamily="34" charset="0"/>
              <a:buChar char="•"/>
            </a:pPr>
            <a:r>
              <a:rPr lang="it-IT" altLang="it-IT" sz="3000" b="1" dirty="0">
                <a:solidFill>
                  <a:schemeClr val="tx1"/>
                </a:solidFill>
              </a:rPr>
              <a:t>I nutraceutici modulano la liberazione dai </a:t>
            </a:r>
            <a:r>
              <a:rPr lang="it-IT" altLang="it-IT" sz="3000" b="1" dirty="0" err="1">
                <a:solidFill>
                  <a:schemeClr val="tx1"/>
                </a:solidFill>
              </a:rPr>
              <a:t>miociti</a:t>
            </a:r>
            <a:r>
              <a:rPr lang="it-IT" altLang="it-IT" sz="3000" b="1" dirty="0">
                <a:solidFill>
                  <a:schemeClr val="tx1"/>
                </a:solidFill>
              </a:rPr>
              <a:t> di prodotti di degradazione molecolare</a:t>
            </a:r>
          </a:p>
          <a:p>
            <a:pPr marL="342900" lvl="0" indent="-342900">
              <a:spcBef>
                <a:spcPct val="20000"/>
              </a:spcBef>
              <a:buFont typeface="Arial" pitchFamily="34" charset="0"/>
              <a:buChar char="•"/>
            </a:pPr>
            <a:r>
              <a:rPr lang="it-IT" altLang="it-IT" sz="3000" b="1" dirty="0">
                <a:solidFill>
                  <a:schemeClr val="tx1"/>
                </a:solidFill>
              </a:rPr>
              <a:t>I nutraceutici hanno bisogno di più studi di interazione farmacologica </a:t>
            </a:r>
          </a:p>
          <a:p>
            <a:pPr marL="342900" lvl="0" indent="-342900">
              <a:spcBef>
                <a:spcPct val="20000"/>
              </a:spcBef>
              <a:buFont typeface="Arial" pitchFamily="34" charset="0"/>
              <a:buChar char="•"/>
            </a:pPr>
            <a:r>
              <a:rPr lang="it-IT" altLang="it-IT" sz="3000" b="1" dirty="0">
                <a:solidFill>
                  <a:schemeClr val="tx1"/>
                </a:solidFill>
              </a:rPr>
              <a:t>Sono necessari più ricerche per stabilire se gli stessi nutraceutici potrebbero, da soli,  garantire una significativa riduzione del rischio cardiovascolare </a:t>
            </a:r>
          </a:p>
          <a:p>
            <a:pPr lvl="0">
              <a:spcBef>
                <a:spcPct val="20000"/>
              </a:spcBef>
            </a:pPr>
            <a:endParaRPr lang="it-IT" altLang="it-IT" sz="2000" b="1" dirty="0">
              <a:solidFill>
                <a:schemeClr val="tx1"/>
              </a:solidFill>
            </a:endParaRPr>
          </a:p>
        </p:txBody>
      </p:sp>
    </p:spTree>
    <p:extLst>
      <p:ext uri="{BB962C8B-B14F-4D97-AF65-F5344CB8AC3E}">
        <p14:creationId xmlns:p14="http://schemas.microsoft.com/office/powerpoint/2010/main" val="125292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print"/>
          <a:srcRect/>
          <a:stretch>
            <a:fillRect/>
          </a:stretch>
        </p:blipFill>
        <p:spPr bwMode="auto">
          <a:xfrm>
            <a:off x="2627784" y="1556792"/>
            <a:ext cx="3888432" cy="3024336"/>
          </a:xfrm>
          <a:prstGeom prst="ellipse">
            <a:avLst/>
          </a:prstGeom>
          <a:ln>
            <a:noFill/>
          </a:ln>
          <a:effectLst>
            <a:softEdge rad="112500"/>
          </a:effectLst>
        </p:spPr>
      </p:pic>
      <p:sp>
        <p:nvSpPr>
          <p:cNvPr id="10" name="Rettangolo 9"/>
          <p:cNvSpPr/>
          <p:nvPr/>
        </p:nvSpPr>
        <p:spPr>
          <a:xfrm>
            <a:off x="539552" y="188640"/>
            <a:ext cx="8032002" cy="936104"/>
          </a:xfrm>
          <a:prstGeom prst="rect">
            <a:avLst/>
          </a:prstGeom>
          <a:solidFill>
            <a:schemeClr val="accent5"/>
          </a:soli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it-IT" sz="4000" b="1" dirty="0">
                <a:solidFill>
                  <a:schemeClr val="tx1"/>
                </a:solidFill>
              </a:rPr>
              <a:t>Grazie per la vostra attenzione</a:t>
            </a:r>
            <a:endParaRPr lang="en-US" altLang="it-IT" sz="4000" b="1" dirty="0">
              <a:solidFill>
                <a:schemeClr val="tx1"/>
              </a:solidFill>
              <a:latin typeface="Arial" panose="020B0604020202020204" pitchFamily="34" charset="0"/>
            </a:endParaRPr>
          </a:p>
        </p:txBody>
      </p:sp>
      <p:sp>
        <p:nvSpPr>
          <p:cNvPr id="11" name="Rettangolo 10"/>
          <p:cNvSpPr/>
          <p:nvPr/>
        </p:nvSpPr>
        <p:spPr>
          <a:xfrm>
            <a:off x="899592" y="4653136"/>
            <a:ext cx="7488832" cy="1656184"/>
          </a:xfrm>
          <a:prstGeom prst="rect">
            <a:avLst/>
          </a:prstGeom>
          <a:solidFill>
            <a:srgbClr val="4BACC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buFont typeface="Arial" panose="020B0604020202020204" pitchFamily="34" charset="0"/>
              <a:buNone/>
              <a:defRPr/>
            </a:pPr>
            <a:r>
              <a:rPr lang="it-IT" altLang="it-IT" sz="2400" b="1" kern="0" dirty="0">
                <a:solidFill>
                  <a:prstClr val="black"/>
                </a:solidFill>
                <a:latin typeface="Calibri"/>
                <a:cs typeface="Calibri" panose="020F0502020204030204" pitchFamily="34" charset="0"/>
              </a:rPr>
              <a:t>Vincenzo Amodeo</a:t>
            </a:r>
          </a:p>
          <a:p>
            <a:pPr algn="ctr" eaLnBrk="1" fontAlgn="auto" hangingPunct="1">
              <a:spcBef>
                <a:spcPts val="0"/>
              </a:spcBef>
              <a:spcAft>
                <a:spcPts val="0"/>
              </a:spcAft>
              <a:buFont typeface="Arial" panose="020B0604020202020204" pitchFamily="34" charset="0"/>
              <a:buNone/>
              <a:defRPr/>
            </a:pPr>
            <a:r>
              <a:rPr lang="it-IT" altLang="it-IT" sz="2400" b="1" kern="0" dirty="0">
                <a:solidFill>
                  <a:prstClr val="black"/>
                </a:solidFill>
                <a:latin typeface="Calibri"/>
                <a:cs typeface="Calibri" panose="020F0502020204030204" pitchFamily="34" charset="0"/>
              </a:rPr>
              <a:t>U.O.C. Cardiologia – UTIC - P.O. Santa Maria degli Ungheresi</a:t>
            </a:r>
          </a:p>
          <a:p>
            <a:pPr algn="ctr" eaLnBrk="1" fontAlgn="auto" hangingPunct="1">
              <a:spcBef>
                <a:spcPts val="0"/>
              </a:spcBef>
              <a:spcAft>
                <a:spcPts val="0"/>
              </a:spcAft>
              <a:buFont typeface="Arial" panose="020B0604020202020204" pitchFamily="34" charset="0"/>
              <a:buNone/>
              <a:defRPr/>
            </a:pPr>
            <a:r>
              <a:rPr lang="it-IT" altLang="it-IT" sz="2400" b="1" kern="0" dirty="0">
                <a:solidFill>
                  <a:prstClr val="black"/>
                </a:solidFill>
                <a:latin typeface="Calibri"/>
                <a:cs typeface="Calibri" panose="020F0502020204030204" pitchFamily="34" charset="0"/>
              </a:rPr>
              <a:t>Polistena - Reggio Calabria</a:t>
            </a:r>
          </a:p>
        </p:txBody>
      </p:sp>
    </p:spTree>
    <p:extLst>
      <p:ext uri="{BB962C8B-B14F-4D97-AF65-F5344CB8AC3E}">
        <p14:creationId xmlns:p14="http://schemas.microsoft.com/office/powerpoint/2010/main" val="6624021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4513" y="178370"/>
            <a:ext cx="5565799" cy="1124695"/>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6246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1735138"/>
            <a:ext cx="8572500" cy="3225800"/>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62469" name="Text Box 2"/>
          <p:cNvSpPr txBox="1">
            <a:spLocks noChangeArrowheads="1"/>
          </p:cNvSpPr>
          <p:nvPr/>
        </p:nvSpPr>
        <p:spPr bwMode="auto">
          <a:xfrm>
            <a:off x="3881438" y="6467475"/>
            <a:ext cx="52276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it-IT" altLang="it-IT" sz="1100">
                <a:solidFill>
                  <a:srgbClr val="4D4D4D"/>
                </a:solidFill>
                <a:latin typeface="Verdana" pitchFamily="34" charset="0"/>
              </a:rPr>
              <a:t>Lancet 2005;366:1267-78</a:t>
            </a:r>
            <a:r>
              <a:rPr lang="it-IT" altLang="it-IT" sz="1200" b="1">
                <a:solidFill>
                  <a:srgbClr val="FFFFFF"/>
                </a:solidFill>
                <a:latin typeface="Verdana" pitchFamily="34" charset="0"/>
              </a:rPr>
              <a:t>.</a:t>
            </a:r>
          </a:p>
        </p:txBody>
      </p:sp>
      <p:sp>
        <p:nvSpPr>
          <p:cNvPr id="62470" name="Segnaposto numero diapositiva 6"/>
          <p:cNvSpPr>
            <a:spLocks noGrp="1"/>
          </p:cNvSpPr>
          <p:nvPr>
            <p:ph type="sldNum" sz="quarter" idx="12"/>
          </p:nvPr>
        </p:nvSpPr>
        <p:spPr bwMode="auto">
          <a:xfrm>
            <a:off x="457200" y="7156450"/>
            <a:ext cx="2133600" cy="411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eaLnBrk="1" fontAlgn="base" hangingPunct="1">
              <a:spcBef>
                <a:spcPct val="0"/>
              </a:spcBef>
              <a:spcAft>
                <a:spcPct val="0"/>
              </a:spcAft>
              <a:buFontTx/>
              <a:buNone/>
            </a:pPr>
            <a:fld id="{F01433A3-9A97-4A9C-BDF1-D15E4E5E1D47}" type="slidenum">
              <a:rPr lang="it-IT" altLang="it-IT" sz="1200" smtClean="0">
                <a:solidFill>
                  <a:srgbClr val="FFFFFF"/>
                </a:solidFill>
                <a:cs typeface="Arial" pitchFamily="34" charset="0"/>
              </a:rPr>
              <a:pPr algn="l" eaLnBrk="1" fontAlgn="base" hangingPunct="1">
                <a:spcBef>
                  <a:spcPct val="0"/>
                </a:spcBef>
                <a:spcAft>
                  <a:spcPct val="0"/>
                </a:spcAft>
                <a:buFontTx/>
                <a:buNone/>
              </a:pPr>
              <a:t>5</a:t>
            </a:fld>
            <a:endParaRPr lang="it-IT" altLang="it-IT" sz="1200" smtClean="0">
              <a:solidFill>
                <a:srgbClr val="FFFFFF"/>
              </a:solidFill>
              <a:cs typeface="Arial" pitchFamily="34" charset="0"/>
            </a:endParaRPr>
          </a:p>
        </p:txBody>
      </p:sp>
      <p:sp>
        <p:nvSpPr>
          <p:cNvPr id="7" name="Rettangolo 6"/>
          <p:cNvSpPr/>
          <p:nvPr/>
        </p:nvSpPr>
        <p:spPr>
          <a:xfrm>
            <a:off x="285750" y="5085186"/>
            <a:ext cx="8678738" cy="1382290"/>
          </a:xfrm>
          <a:prstGeom prst="rect">
            <a:avLst/>
          </a:prstGeom>
          <a:solidFill>
            <a:schemeClr val="accent5"/>
          </a:solidFill>
        </p:spPr>
        <p:style>
          <a:lnRef idx="0">
            <a:schemeClr val="accent3"/>
          </a:lnRef>
          <a:fillRef idx="3">
            <a:schemeClr val="accent3"/>
          </a:fillRef>
          <a:effectRef idx="3">
            <a:schemeClr val="accent3"/>
          </a:effectRef>
          <a:fontRef idx="minor">
            <a:schemeClr val="lt1"/>
          </a:fontRef>
        </p:style>
        <p:txBody>
          <a:bodyPr anchor="ctr"/>
          <a:lstStyle/>
          <a:p>
            <a:pPr lvl="0" algn="ctr">
              <a:defRPr/>
            </a:pPr>
            <a:endParaRPr lang="it-IT" sz="1600" b="1" dirty="0" smtClean="0">
              <a:solidFill>
                <a:srgbClr val="002060"/>
              </a:solidFill>
            </a:endParaRPr>
          </a:p>
          <a:p>
            <a:pPr lvl="0" algn="ctr">
              <a:defRPr/>
            </a:pPr>
            <a:endParaRPr lang="it-IT" sz="1600" b="1" dirty="0">
              <a:solidFill>
                <a:srgbClr val="002060"/>
              </a:solidFill>
            </a:endParaRPr>
          </a:p>
          <a:p>
            <a:pPr lvl="0" algn="ctr">
              <a:defRPr/>
            </a:pPr>
            <a:endParaRPr lang="it-IT" sz="1600" b="1" dirty="0" smtClean="0">
              <a:solidFill>
                <a:srgbClr val="002060"/>
              </a:solidFill>
            </a:endParaRPr>
          </a:p>
          <a:p>
            <a:pPr lvl="0" algn="ctr">
              <a:defRPr/>
            </a:pPr>
            <a:r>
              <a:rPr lang="it-IT" sz="1600" b="1" dirty="0" smtClean="0">
                <a:solidFill>
                  <a:schemeClr val="tx1"/>
                </a:solidFill>
              </a:rPr>
              <a:t>Studi </a:t>
            </a:r>
            <a:r>
              <a:rPr lang="it-IT" sz="1600" b="1" dirty="0">
                <a:solidFill>
                  <a:schemeClr val="tx1"/>
                </a:solidFill>
              </a:rPr>
              <a:t>di riferimento hanno dimostrato che la riduzione</a:t>
            </a:r>
          </a:p>
          <a:p>
            <a:pPr lvl="0" algn="ctr">
              <a:defRPr/>
            </a:pPr>
            <a:r>
              <a:rPr lang="it-IT" sz="1600" b="1" dirty="0">
                <a:solidFill>
                  <a:schemeClr val="tx1"/>
                </a:solidFill>
              </a:rPr>
              <a:t>di LDL-C con terapia con statine  migliora morbilità e </a:t>
            </a:r>
            <a:r>
              <a:rPr lang="it-IT" sz="1600" b="1" dirty="0" smtClean="0">
                <a:solidFill>
                  <a:schemeClr val="tx1"/>
                </a:solidFill>
              </a:rPr>
              <a:t>mortalità cardiovascolare</a:t>
            </a:r>
            <a:endParaRPr lang="it-IT" sz="1600" b="1" dirty="0">
              <a:solidFill>
                <a:schemeClr val="tx1"/>
              </a:solidFill>
            </a:endParaRPr>
          </a:p>
          <a:p>
            <a:pPr lvl="0" algn="ctr">
              <a:defRPr/>
            </a:pPr>
            <a:r>
              <a:rPr lang="it-IT" sz="1600" b="1" dirty="0">
                <a:solidFill>
                  <a:schemeClr val="tx1"/>
                </a:solidFill>
              </a:rPr>
              <a:t>nei pazienti con e senza</a:t>
            </a:r>
          </a:p>
          <a:p>
            <a:pPr lvl="0" algn="ctr">
              <a:defRPr/>
            </a:pPr>
            <a:r>
              <a:rPr lang="it-IT" sz="1600" b="1" dirty="0">
                <a:solidFill>
                  <a:schemeClr val="tx1"/>
                </a:solidFill>
              </a:rPr>
              <a:t>malattia cardiovascolare stabilita.</a:t>
            </a:r>
          </a:p>
          <a:p>
            <a:pPr algn="ctr">
              <a:defRPr/>
            </a:pPr>
            <a:endParaRPr lang="it-IT" sz="4000" b="1" dirty="0">
              <a:solidFill>
                <a:schemeClr val="tx1"/>
              </a:solidFill>
            </a:endParaRPr>
          </a:p>
        </p:txBody>
      </p:sp>
    </p:spTree>
    <p:extLst>
      <p:ext uri="{BB962C8B-B14F-4D97-AF65-F5344CB8AC3E}">
        <p14:creationId xmlns:p14="http://schemas.microsoft.com/office/powerpoint/2010/main" val="4677933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CasellaDiTesto 4"/>
          <p:cNvSpPr txBox="1">
            <a:spLocks noChangeArrowheads="1"/>
          </p:cNvSpPr>
          <p:nvPr/>
        </p:nvSpPr>
        <p:spPr bwMode="auto">
          <a:xfrm>
            <a:off x="5940425" y="6511925"/>
            <a:ext cx="3203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itchFamily="18" charset="2"/>
              <a:buChar char=""/>
              <a:defRPr sz="2000">
                <a:solidFill>
                  <a:schemeClr val="tx1"/>
                </a:solidFill>
                <a:latin typeface="Century Gothic" pitchFamily="34" charset="0"/>
              </a:defRPr>
            </a:lvl1pPr>
            <a:lvl2pPr marL="742950" indent="-285750">
              <a:spcBef>
                <a:spcPts val="1000"/>
              </a:spcBef>
              <a:buClr>
                <a:srgbClr val="8AD0D6"/>
              </a:buClr>
              <a:buSzPct val="80000"/>
              <a:buFont typeface="Wingdings 3" pitchFamily="18" charset="2"/>
              <a:buChar char=""/>
              <a:defRPr>
                <a:solidFill>
                  <a:schemeClr val="tx1"/>
                </a:solidFill>
                <a:latin typeface="Century Gothic" pitchFamily="34" charset="0"/>
              </a:defRPr>
            </a:lvl2pPr>
            <a:lvl3pPr marL="1143000" indent="-228600">
              <a:spcBef>
                <a:spcPts val="1000"/>
              </a:spcBef>
              <a:buClr>
                <a:srgbClr val="8AD0D6"/>
              </a:buClr>
              <a:buSzPct val="80000"/>
              <a:buFont typeface="Wingdings 3" pitchFamily="18" charset="2"/>
              <a:buChar char=""/>
              <a:defRPr sz="1600">
                <a:solidFill>
                  <a:schemeClr val="tx1"/>
                </a:solidFill>
                <a:latin typeface="Century Gothic" pitchFamily="34" charset="0"/>
              </a:defRPr>
            </a:lvl3pPr>
            <a:lvl4pPr marL="1600200" indent="-228600">
              <a:spcBef>
                <a:spcPts val="1000"/>
              </a:spcBef>
              <a:buClr>
                <a:srgbClr val="8AD0D6"/>
              </a:buClr>
              <a:buSzPct val="80000"/>
              <a:buFont typeface="Wingdings 3" pitchFamily="18" charset="2"/>
              <a:buChar char=""/>
              <a:defRPr sz="1400">
                <a:solidFill>
                  <a:schemeClr val="tx1"/>
                </a:solidFill>
                <a:latin typeface="Century Gothic" pitchFamily="34" charset="0"/>
              </a:defRPr>
            </a:lvl4pPr>
            <a:lvl5pPr marL="2057400" indent="-228600">
              <a:spcBef>
                <a:spcPts val="1000"/>
              </a:spcBef>
              <a:buClr>
                <a:srgbClr val="8AD0D6"/>
              </a:buClr>
              <a:buSzPct val="80000"/>
              <a:buFont typeface="Wingdings 3" pitchFamily="18" charset="2"/>
              <a:buChar char=""/>
              <a:defRPr sz="1400">
                <a:solidFill>
                  <a:schemeClr val="tx1"/>
                </a:solidFill>
                <a:latin typeface="Century Gothic" pitchFamily="34" charset="0"/>
              </a:defRPr>
            </a:lvl5pPr>
            <a:lvl6pPr marL="2514600" indent="-228600" defTabSz="4572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6pPr>
            <a:lvl7pPr marL="2971800" indent="-228600" defTabSz="4572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7pPr>
            <a:lvl8pPr marL="3429000" indent="-228600" defTabSz="4572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8pPr>
            <a:lvl9pPr marL="3886200" indent="-228600" defTabSz="4572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9pPr>
          </a:lstStyle>
          <a:p>
            <a:pPr eaLnBrk="1" hangingPunct="1">
              <a:spcBef>
                <a:spcPct val="0"/>
              </a:spcBef>
              <a:buClrTx/>
              <a:buSzTx/>
              <a:buFontTx/>
              <a:buNone/>
            </a:pPr>
            <a:r>
              <a:rPr lang="it-IT" altLang="it-IT" sz="1100"/>
              <a:t>Gazzerro P. Pharmacological Rewiews  2012</a:t>
            </a:r>
          </a:p>
        </p:txBody>
      </p:sp>
      <p:pic>
        <p:nvPicPr>
          <p:cNvPr id="9221" name="Immagine 5"/>
          <p:cNvPicPr>
            <a:picLocks noChangeAspect="1"/>
          </p:cNvPicPr>
          <p:nvPr/>
        </p:nvPicPr>
        <p:blipFill>
          <a:blip r:embed="rId3">
            <a:extLst>
              <a:ext uri="{28A0092B-C50C-407E-A947-70E740481C1C}">
                <a14:useLocalDpi xmlns:a14="http://schemas.microsoft.com/office/drawing/2010/main" val="0"/>
              </a:ext>
            </a:extLst>
          </a:blip>
          <a:srcRect l="13248" t="20882" r="14719"/>
          <a:stretch>
            <a:fillRect/>
          </a:stretch>
        </p:blipFill>
        <p:spPr bwMode="auto">
          <a:xfrm>
            <a:off x="1397000" y="2811463"/>
            <a:ext cx="6313488"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tangolo 5"/>
          <p:cNvSpPr/>
          <p:nvPr/>
        </p:nvSpPr>
        <p:spPr>
          <a:xfrm>
            <a:off x="539552" y="72008"/>
            <a:ext cx="8136904" cy="1196752"/>
          </a:xfrm>
          <a:prstGeom prst="rect">
            <a:avLst/>
          </a:prstGeom>
          <a:solidFill>
            <a:schemeClr val="accent5"/>
          </a:solidFill>
        </p:spPr>
        <p:style>
          <a:lnRef idx="0">
            <a:schemeClr val="accent3"/>
          </a:lnRef>
          <a:fillRef idx="3">
            <a:schemeClr val="accent3"/>
          </a:fillRef>
          <a:effectRef idx="3">
            <a:schemeClr val="accent3"/>
          </a:effectRef>
          <a:fontRef idx="minor">
            <a:schemeClr val="lt1"/>
          </a:fontRef>
        </p:style>
        <p:txBody>
          <a:bodyPr anchor="ctr"/>
          <a:lstStyle/>
          <a:p>
            <a:pPr algn="ctr">
              <a:spcBef>
                <a:spcPct val="0"/>
              </a:spcBef>
              <a:buClrTx/>
              <a:buSzTx/>
              <a:buNone/>
            </a:pPr>
            <a:r>
              <a:rPr lang="it-IT" altLang="it-IT" sz="2400" b="1" dirty="0">
                <a:solidFill>
                  <a:schemeClr val="tx1"/>
                </a:solidFill>
                <a:latin typeface="Calibri" pitchFamily="34" charset="0"/>
                <a:cs typeface="Times New Roman" pitchFamily="18" charset="0"/>
              </a:rPr>
              <a:t>Le statine sono alcuni dei farmaci più comunemente prescritti per il trattamento delle malattie cardiovascolari.</a:t>
            </a:r>
            <a:r>
              <a:rPr lang="en-GB" altLang="it-IT" sz="2400" b="1" dirty="0">
                <a:solidFill>
                  <a:schemeClr val="tx1"/>
                </a:solidFill>
                <a:latin typeface="Calibri" pitchFamily="34" charset="0"/>
                <a:cs typeface="Times New Roman" pitchFamily="18" charset="0"/>
              </a:rPr>
              <a:t> </a:t>
            </a:r>
          </a:p>
        </p:txBody>
      </p:sp>
      <p:sp>
        <p:nvSpPr>
          <p:cNvPr id="7" name="Rettangolo 6"/>
          <p:cNvSpPr/>
          <p:nvPr/>
        </p:nvSpPr>
        <p:spPr>
          <a:xfrm>
            <a:off x="539552" y="1421160"/>
            <a:ext cx="8136904" cy="1287760"/>
          </a:xfrm>
          <a:prstGeom prst="rect">
            <a:avLst/>
          </a:prstGeom>
          <a:solidFill>
            <a:schemeClr val="accent3">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endParaRPr lang="it-IT" sz="3200" b="1" dirty="0" smtClean="0">
              <a:solidFill>
                <a:srgbClr val="002060"/>
              </a:solidFill>
              <a:latin typeface="Comic Sans MS" panose="030F0702030302020204" pitchFamily="66" charset="0"/>
            </a:endParaRPr>
          </a:p>
          <a:p>
            <a:pPr lvl="0" algn="ctr">
              <a:spcBef>
                <a:spcPct val="0"/>
              </a:spcBef>
            </a:pPr>
            <a:r>
              <a:rPr lang="it-IT" altLang="it-IT" sz="2000" b="1" dirty="0">
                <a:solidFill>
                  <a:schemeClr val="tx1"/>
                </a:solidFill>
                <a:latin typeface="Calibri" pitchFamily="34" charset="0"/>
                <a:cs typeface="Times New Roman" pitchFamily="18" charset="0"/>
              </a:rPr>
              <a:t>Le interazioni tra statine e HMG-</a:t>
            </a:r>
            <a:r>
              <a:rPr lang="it-IT" altLang="it-IT" sz="2000" b="1" dirty="0" err="1">
                <a:solidFill>
                  <a:schemeClr val="tx1"/>
                </a:solidFill>
                <a:latin typeface="Calibri" pitchFamily="34" charset="0"/>
                <a:cs typeface="Times New Roman" pitchFamily="18" charset="0"/>
              </a:rPr>
              <a:t>CoA</a:t>
            </a:r>
            <a:r>
              <a:rPr lang="it-IT" altLang="it-IT" sz="2000" b="1" dirty="0">
                <a:solidFill>
                  <a:schemeClr val="tx1"/>
                </a:solidFill>
                <a:latin typeface="Calibri" pitchFamily="34" charset="0"/>
                <a:cs typeface="Times New Roman" pitchFamily="18" charset="0"/>
              </a:rPr>
              <a:t> reduttasi impediscono la conversione di HMG-</a:t>
            </a:r>
            <a:r>
              <a:rPr lang="it-IT" altLang="it-IT" sz="2000" b="1" dirty="0" err="1">
                <a:solidFill>
                  <a:schemeClr val="tx1"/>
                </a:solidFill>
                <a:latin typeface="Calibri" pitchFamily="34" charset="0"/>
                <a:cs typeface="Times New Roman" pitchFamily="18" charset="0"/>
              </a:rPr>
              <a:t>CoA</a:t>
            </a:r>
            <a:r>
              <a:rPr lang="it-IT" altLang="it-IT" sz="2000" b="1" dirty="0">
                <a:solidFill>
                  <a:schemeClr val="tx1"/>
                </a:solidFill>
                <a:latin typeface="Calibri" pitchFamily="34" charset="0"/>
                <a:cs typeface="Times New Roman" pitchFamily="18" charset="0"/>
              </a:rPr>
              <a:t> in L-</a:t>
            </a:r>
            <a:r>
              <a:rPr lang="it-IT" altLang="it-IT" sz="2000" b="1" dirty="0" err="1">
                <a:solidFill>
                  <a:schemeClr val="tx1"/>
                </a:solidFill>
                <a:latin typeface="Calibri" pitchFamily="34" charset="0"/>
                <a:cs typeface="Times New Roman" pitchFamily="18" charset="0"/>
              </a:rPr>
              <a:t>mevalonato</a:t>
            </a:r>
            <a:r>
              <a:rPr lang="it-IT" altLang="it-IT" sz="2000" b="1" dirty="0">
                <a:solidFill>
                  <a:schemeClr val="tx1"/>
                </a:solidFill>
                <a:latin typeface="Calibri" pitchFamily="34" charset="0"/>
                <a:cs typeface="Times New Roman" pitchFamily="18" charset="0"/>
              </a:rPr>
              <a:t> con conseguente inibizione della biosintesi del colesterolo a valle e numerosi metaboliti isoprenoidi</a:t>
            </a:r>
          </a:p>
          <a:p>
            <a:pPr algn="ctr"/>
            <a:endParaRPr lang="it-IT" sz="32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951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3">
            <a:lum bright="-10000" contrast="20000"/>
          </a:blip>
          <a:srcRect l="29033" t="11301" r="21854" b="5625"/>
          <a:stretch/>
        </p:blipFill>
        <p:spPr>
          <a:xfrm>
            <a:off x="1884363" y="1484014"/>
            <a:ext cx="5365750" cy="5113338"/>
          </a:xfrm>
          <a:prstGeom prst="rect">
            <a:avLst/>
          </a:prstGeom>
          <a:ln>
            <a:solidFill>
              <a:srgbClr val="C00000"/>
            </a:solidFill>
          </a:ln>
          <a:effectLst>
            <a:outerShdw blurRad="292100" dist="139700" dir="2700000" algn="tl" rotWithShape="0">
              <a:srgbClr val="333333">
                <a:alpha val="65000"/>
              </a:srgbClr>
            </a:outerShdw>
          </a:effectLst>
        </p:spPr>
      </p:pic>
      <p:sp>
        <p:nvSpPr>
          <p:cNvPr id="11267" name="CasellaDiTesto 3"/>
          <p:cNvSpPr txBox="1">
            <a:spLocks noChangeArrowheads="1"/>
          </p:cNvSpPr>
          <p:nvPr/>
        </p:nvSpPr>
        <p:spPr bwMode="auto">
          <a:xfrm>
            <a:off x="7369175" y="6138863"/>
            <a:ext cx="1223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itchFamily="18" charset="2"/>
              <a:buChar char=""/>
              <a:defRPr sz="2000">
                <a:solidFill>
                  <a:schemeClr val="tx1"/>
                </a:solidFill>
                <a:latin typeface="Century Gothic" pitchFamily="34" charset="0"/>
              </a:defRPr>
            </a:lvl1pPr>
            <a:lvl2pPr marL="742950" indent="-285750">
              <a:spcBef>
                <a:spcPts val="1000"/>
              </a:spcBef>
              <a:buClr>
                <a:srgbClr val="8AD0D6"/>
              </a:buClr>
              <a:buSzPct val="80000"/>
              <a:buFont typeface="Wingdings 3" pitchFamily="18" charset="2"/>
              <a:buChar char=""/>
              <a:defRPr>
                <a:solidFill>
                  <a:schemeClr val="tx1"/>
                </a:solidFill>
                <a:latin typeface="Century Gothic" pitchFamily="34" charset="0"/>
              </a:defRPr>
            </a:lvl2pPr>
            <a:lvl3pPr marL="1143000" indent="-228600">
              <a:spcBef>
                <a:spcPts val="1000"/>
              </a:spcBef>
              <a:buClr>
                <a:srgbClr val="8AD0D6"/>
              </a:buClr>
              <a:buSzPct val="80000"/>
              <a:buFont typeface="Wingdings 3" pitchFamily="18" charset="2"/>
              <a:buChar char=""/>
              <a:defRPr sz="1600">
                <a:solidFill>
                  <a:schemeClr val="tx1"/>
                </a:solidFill>
                <a:latin typeface="Century Gothic" pitchFamily="34" charset="0"/>
              </a:defRPr>
            </a:lvl3pPr>
            <a:lvl4pPr marL="1600200" indent="-228600">
              <a:spcBef>
                <a:spcPts val="1000"/>
              </a:spcBef>
              <a:buClr>
                <a:srgbClr val="8AD0D6"/>
              </a:buClr>
              <a:buSzPct val="80000"/>
              <a:buFont typeface="Wingdings 3" pitchFamily="18" charset="2"/>
              <a:buChar char=""/>
              <a:defRPr sz="1400">
                <a:solidFill>
                  <a:schemeClr val="tx1"/>
                </a:solidFill>
                <a:latin typeface="Century Gothic" pitchFamily="34" charset="0"/>
              </a:defRPr>
            </a:lvl4pPr>
            <a:lvl5pPr marL="2057400" indent="-228600">
              <a:spcBef>
                <a:spcPts val="1000"/>
              </a:spcBef>
              <a:buClr>
                <a:srgbClr val="8AD0D6"/>
              </a:buClr>
              <a:buSzPct val="80000"/>
              <a:buFont typeface="Wingdings 3" pitchFamily="18" charset="2"/>
              <a:buChar char=""/>
              <a:defRPr sz="1400">
                <a:solidFill>
                  <a:schemeClr val="tx1"/>
                </a:solidFill>
                <a:latin typeface="Century Gothic" pitchFamily="34" charset="0"/>
              </a:defRPr>
            </a:lvl5pPr>
            <a:lvl6pPr marL="2514600" indent="-228600" defTabSz="4572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6pPr>
            <a:lvl7pPr marL="2971800" indent="-228600" defTabSz="4572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7pPr>
            <a:lvl8pPr marL="3429000" indent="-228600" defTabSz="4572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8pPr>
            <a:lvl9pPr marL="3886200" indent="-228600" defTabSz="4572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9pPr>
          </a:lstStyle>
          <a:p>
            <a:pPr eaLnBrk="1" hangingPunct="1">
              <a:spcBef>
                <a:spcPct val="0"/>
              </a:spcBef>
              <a:buClrTx/>
              <a:buSzTx/>
              <a:buFontTx/>
              <a:buNone/>
            </a:pPr>
            <a:r>
              <a:rPr lang="it-IT" altLang="it-IT" sz="1400">
                <a:latin typeface="Calibri" pitchFamily="34" charset="0"/>
                <a:cs typeface="Times New Roman" pitchFamily="18" charset="0"/>
              </a:rPr>
              <a:t>PharmGKB,</a:t>
            </a:r>
          </a:p>
        </p:txBody>
      </p:sp>
      <p:sp>
        <p:nvSpPr>
          <p:cNvPr id="5" name="Rettangolo 4"/>
          <p:cNvSpPr/>
          <p:nvPr/>
        </p:nvSpPr>
        <p:spPr>
          <a:xfrm>
            <a:off x="1342777" y="216024"/>
            <a:ext cx="6181551" cy="692696"/>
          </a:xfrm>
          <a:prstGeom prst="rect">
            <a:avLst/>
          </a:prstGeom>
          <a:solidFill>
            <a:schemeClr val="accent5"/>
          </a:solidFill>
        </p:spPr>
        <p:style>
          <a:lnRef idx="0">
            <a:schemeClr val="accent3"/>
          </a:lnRef>
          <a:fillRef idx="3">
            <a:schemeClr val="accent3"/>
          </a:fillRef>
          <a:effectRef idx="3">
            <a:schemeClr val="accent3"/>
          </a:effectRef>
          <a:fontRef idx="minor">
            <a:schemeClr val="lt1"/>
          </a:fontRef>
        </p:style>
        <p:txBody>
          <a:bodyPr anchor="ctr"/>
          <a:lstStyle/>
          <a:p>
            <a:pPr algn="ctr">
              <a:spcBef>
                <a:spcPct val="0"/>
              </a:spcBef>
              <a:buClrTx/>
              <a:buSzTx/>
              <a:buNone/>
            </a:pPr>
            <a:r>
              <a:rPr lang="it-IT" altLang="it-IT" sz="2800" b="1" dirty="0" smtClean="0">
                <a:solidFill>
                  <a:schemeClr val="tx1"/>
                </a:solidFill>
                <a:latin typeface="Calibri" pitchFamily="34" charset="0"/>
                <a:cs typeface="Times New Roman" pitchFamily="18" charset="0"/>
              </a:rPr>
              <a:t>Metabolismo delle statine</a:t>
            </a:r>
            <a:r>
              <a:rPr lang="en-GB" altLang="it-IT" sz="2800" b="1" dirty="0" smtClean="0">
                <a:solidFill>
                  <a:schemeClr val="tx1"/>
                </a:solidFill>
                <a:latin typeface="Calibri" pitchFamily="34" charset="0"/>
                <a:cs typeface="Times New Roman" pitchFamily="18" charset="0"/>
              </a:rPr>
              <a:t> </a:t>
            </a:r>
            <a:endParaRPr lang="en-GB" altLang="it-IT" sz="2800" b="1" dirty="0">
              <a:solidFill>
                <a:schemeClr val="tx1"/>
              </a:solidFill>
              <a:latin typeface="Calibri" pitchFamily="34" charset="0"/>
              <a:cs typeface="Times New Roman" pitchFamily="18" charset="0"/>
            </a:endParaRPr>
          </a:p>
        </p:txBody>
      </p:sp>
    </p:spTree>
    <p:extLst>
      <p:ext uri="{BB962C8B-B14F-4D97-AF65-F5344CB8AC3E}">
        <p14:creationId xmlns:p14="http://schemas.microsoft.com/office/powerpoint/2010/main" val="413148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CasellaDiTesto 4"/>
          <p:cNvSpPr txBox="1">
            <a:spLocks noChangeArrowheads="1"/>
          </p:cNvSpPr>
          <p:nvPr/>
        </p:nvSpPr>
        <p:spPr bwMode="auto">
          <a:xfrm>
            <a:off x="5940425" y="6596063"/>
            <a:ext cx="32035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itchFamily="18" charset="2"/>
              <a:buChar char=""/>
              <a:defRPr sz="2000">
                <a:solidFill>
                  <a:schemeClr val="tx1"/>
                </a:solidFill>
                <a:latin typeface="Century Gothic" pitchFamily="34" charset="0"/>
              </a:defRPr>
            </a:lvl1pPr>
            <a:lvl2pPr marL="742950" indent="-285750">
              <a:spcBef>
                <a:spcPts val="1000"/>
              </a:spcBef>
              <a:buClr>
                <a:srgbClr val="8AD0D6"/>
              </a:buClr>
              <a:buSzPct val="80000"/>
              <a:buFont typeface="Wingdings 3" pitchFamily="18" charset="2"/>
              <a:buChar char=""/>
              <a:defRPr>
                <a:solidFill>
                  <a:schemeClr val="tx1"/>
                </a:solidFill>
                <a:latin typeface="Century Gothic" pitchFamily="34" charset="0"/>
              </a:defRPr>
            </a:lvl2pPr>
            <a:lvl3pPr marL="1143000" indent="-228600">
              <a:spcBef>
                <a:spcPts val="1000"/>
              </a:spcBef>
              <a:buClr>
                <a:srgbClr val="8AD0D6"/>
              </a:buClr>
              <a:buSzPct val="80000"/>
              <a:buFont typeface="Wingdings 3" pitchFamily="18" charset="2"/>
              <a:buChar char=""/>
              <a:defRPr sz="1600">
                <a:solidFill>
                  <a:schemeClr val="tx1"/>
                </a:solidFill>
                <a:latin typeface="Century Gothic" pitchFamily="34" charset="0"/>
              </a:defRPr>
            </a:lvl3pPr>
            <a:lvl4pPr marL="1600200" indent="-228600">
              <a:spcBef>
                <a:spcPts val="1000"/>
              </a:spcBef>
              <a:buClr>
                <a:srgbClr val="8AD0D6"/>
              </a:buClr>
              <a:buSzPct val="80000"/>
              <a:buFont typeface="Wingdings 3" pitchFamily="18" charset="2"/>
              <a:buChar char=""/>
              <a:defRPr sz="1400">
                <a:solidFill>
                  <a:schemeClr val="tx1"/>
                </a:solidFill>
                <a:latin typeface="Century Gothic" pitchFamily="34" charset="0"/>
              </a:defRPr>
            </a:lvl4pPr>
            <a:lvl5pPr marL="2057400" indent="-228600">
              <a:spcBef>
                <a:spcPts val="1000"/>
              </a:spcBef>
              <a:buClr>
                <a:srgbClr val="8AD0D6"/>
              </a:buClr>
              <a:buSzPct val="80000"/>
              <a:buFont typeface="Wingdings 3" pitchFamily="18" charset="2"/>
              <a:buChar char=""/>
              <a:defRPr sz="1400">
                <a:solidFill>
                  <a:schemeClr val="tx1"/>
                </a:solidFill>
                <a:latin typeface="Century Gothic" pitchFamily="34" charset="0"/>
              </a:defRPr>
            </a:lvl5pPr>
            <a:lvl6pPr marL="2514600" indent="-228600" defTabSz="4572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6pPr>
            <a:lvl7pPr marL="2971800" indent="-228600" defTabSz="4572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7pPr>
            <a:lvl8pPr marL="3429000" indent="-228600" defTabSz="4572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8pPr>
            <a:lvl9pPr marL="3886200" indent="-228600" defTabSz="4572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9pPr>
          </a:lstStyle>
          <a:p>
            <a:pPr algn="r" eaLnBrk="1" hangingPunct="1">
              <a:spcBef>
                <a:spcPct val="0"/>
              </a:spcBef>
              <a:buClrTx/>
              <a:buSzTx/>
              <a:buFontTx/>
              <a:buNone/>
            </a:pPr>
            <a:r>
              <a:rPr lang="it-IT" altLang="it-IT" sz="1100"/>
              <a:t>Wiggins S. Circolation 2016</a:t>
            </a:r>
          </a:p>
        </p:txBody>
      </p:sp>
      <p:grpSp>
        <p:nvGrpSpPr>
          <p:cNvPr id="13317" name="Gruppo 9"/>
          <p:cNvGrpSpPr>
            <a:grpSpLocks/>
          </p:cNvGrpSpPr>
          <p:nvPr/>
        </p:nvGrpSpPr>
        <p:grpSpPr bwMode="auto">
          <a:xfrm>
            <a:off x="1487488" y="3346450"/>
            <a:ext cx="6169025" cy="3108325"/>
            <a:chOff x="1487083" y="3346417"/>
            <a:chExt cx="6169834" cy="3108328"/>
          </a:xfrm>
        </p:grpSpPr>
        <p:pic>
          <p:nvPicPr>
            <p:cNvPr id="2" name="Immagine 1"/>
            <p:cNvPicPr>
              <a:picLocks noChangeAspect="1"/>
            </p:cNvPicPr>
            <p:nvPr/>
          </p:nvPicPr>
          <p:blipFill rotWithShape="1">
            <a:blip r:embed="rId3">
              <a:lum bright="-10000" contrast="20000"/>
            </a:blip>
            <a:srcRect l="7275" t="43594" r="30539" b="6363"/>
            <a:stretch/>
          </p:blipFill>
          <p:spPr>
            <a:xfrm>
              <a:off x="1487083" y="3346417"/>
              <a:ext cx="6169834" cy="3108328"/>
            </a:xfrm>
            <a:prstGeom prst="rect">
              <a:avLst/>
            </a:prstGeom>
            <a:ln>
              <a:solidFill>
                <a:schemeClr val="tx1"/>
              </a:solidFill>
            </a:ln>
            <a:effectLst>
              <a:outerShdw blurRad="292100" dist="139700" dir="2700000" algn="tl" rotWithShape="0">
                <a:srgbClr val="333333">
                  <a:alpha val="65000"/>
                </a:srgbClr>
              </a:outerShdw>
            </a:effectLst>
          </p:spPr>
        </p:pic>
        <p:sp>
          <p:nvSpPr>
            <p:cNvPr id="6" name="Ovale 5"/>
            <p:cNvSpPr/>
            <p:nvPr/>
          </p:nvSpPr>
          <p:spPr>
            <a:xfrm>
              <a:off x="4052819" y="5472082"/>
              <a:ext cx="612855" cy="6127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7" name="Rettangolo 6"/>
            <p:cNvSpPr/>
            <p:nvPr/>
          </p:nvSpPr>
          <p:spPr>
            <a:xfrm>
              <a:off x="4803805" y="4162393"/>
              <a:ext cx="697004" cy="163513"/>
            </a:xfrm>
            <a:prstGeom prst="rect">
              <a:avLst/>
            </a:prstGeom>
            <a:solidFill>
              <a:srgbClr val="FFC000">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8" name="Rettangolo 7"/>
            <p:cNvSpPr/>
            <p:nvPr/>
          </p:nvSpPr>
          <p:spPr>
            <a:xfrm>
              <a:off x="4806980" y="4956144"/>
              <a:ext cx="695416" cy="163513"/>
            </a:xfrm>
            <a:prstGeom prst="rect">
              <a:avLst/>
            </a:prstGeom>
            <a:solidFill>
              <a:srgbClr val="FFC000">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9" name="Rettangolo 8"/>
            <p:cNvSpPr/>
            <p:nvPr/>
          </p:nvSpPr>
          <p:spPr>
            <a:xfrm>
              <a:off x="4822857" y="5995958"/>
              <a:ext cx="695416" cy="163512"/>
            </a:xfrm>
            <a:prstGeom prst="rect">
              <a:avLst/>
            </a:prstGeom>
            <a:solidFill>
              <a:srgbClr val="FFC000">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grpSp>
      <p:sp>
        <p:nvSpPr>
          <p:cNvPr id="11" name="Rettangolo 10"/>
          <p:cNvSpPr/>
          <p:nvPr/>
        </p:nvSpPr>
        <p:spPr>
          <a:xfrm>
            <a:off x="1487487" y="216024"/>
            <a:ext cx="6169025" cy="692696"/>
          </a:xfrm>
          <a:prstGeom prst="rect">
            <a:avLst/>
          </a:prstGeom>
          <a:solidFill>
            <a:schemeClr val="accent5"/>
          </a:solidFill>
        </p:spPr>
        <p:style>
          <a:lnRef idx="0">
            <a:schemeClr val="accent3"/>
          </a:lnRef>
          <a:fillRef idx="3">
            <a:schemeClr val="accent3"/>
          </a:fillRef>
          <a:effectRef idx="3">
            <a:schemeClr val="accent3"/>
          </a:effectRef>
          <a:fontRef idx="minor">
            <a:schemeClr val="lt1"/>
          </a:fontRef>
        </p:style>
        <p:txBody>
          <a:bodyPr anchor="ctr"/>
          <a:lstStyle/>
          <a:p>
            <a:pPr algn="ctr">
              <a:spcBef>
                <a:spcPct val="0"/>
              </a:spcBef>
              <a:buClrTx/>
              <a:buSzTx/>
              <a:buNone/>
            </a:pPr>
            <a:r>
              <a:rPr lang="it-IT" altLang="it-IT" sz="2800" b="1" dirty="0" smtClean="0">
                <a:solidFill>
                  <a:schemeClr val="tx1"/>
                </a:solidFill>
                <a:latin typeface="Calibri" pitchFamily="34" charset="0"/>
                <a:cs typeface="Times New Roman" pitchFamily="18" charset="0"/>
              </a:rPr>
              <a:t>Proprietà farmacocinetiche delle statine</a:t>
            </a:r>
            <a:endParaRPr lang="en-GB" altLang="it-IT" sz="2800" b="1" dirty="0">
              <a:solidFill>
                <a:schemeClr val="tx1"/>
              </a:solidFill>
              <a:latin typeface="Calibri" pitchFamily="34" charset="0"/>
              <a:cs typeface="Times New Roman" pitchFamily="18" charset="0"/>
            </a:endParaRPr>
          </a:p>
        </p:txBody>
      </p:sp>
      <p:sp>
        <p:nvSpPr>
          <p:cNvPr id="12" name="Rettangolo 11"/>
          <p:cNvSpPr/>
          <p:nvPr/>
        </p:nvSpPr>
        <p:spPr>
          <a:xfrm>
            <a:off x="683568" y="1124744"/>
            <a:ext cx="7848872" cy="2016224"/>
          </a:xfrm>
          <a:prstGeom prst="rect">
            <a:avLst/>
          </a:prstGeom>
          <a:solidFill>
            <a:schemeClr val="accent5"/>
          </a:solidFill>
        </p:spPr>
        <p:style>
          <a:lnRef idx="0">
            <a:schemeClr val="accent3"/>
          </a:lnRef>
          <a:fillRef idx="3">
            <a:schemeClr val="accent3"/>
          </a:fillRef>
          <a:effectRef idx="3">
            <a:schemeClr val="accent3"/>
          </a:effectRef>
          <a:fontRef idx="minor">
            <a:schemeClr val="lt1"/>
          </a:fontRef>
        </p:style>
        <p:txBody>
          <a:bodyPr anchor="ctr"/>
          <a:lstStyle/>
          <a:p>
            <a:pPr lvl="0">
              <a:spcBef>
                <a:spcPct val="0"/>
              </a:spcBef>
              <a:buFont typeface="Arial" pitchFamily="34" charset="0"/>
              <a:buChar char="•"/>
            </a:pPr>
            <a:r>
              <a:rPr lang="it-IT" altLang="it-IT" sz="2400" b="1" dirty="0">
                <a:solidFill>
                  <a:schemeClr val="tx1"/>
                </a:solidFill>
                <a:latin typeface="Calibri" pitchFamily="34" charset="0"/>
                <a:cs typeface="Times New Roman" pitchFamily="18" charset="0"/>
              </a:rPr>
              <a:t>Le statine lipofile richiedono un maggior grado di metabolismo per convertire la statina in idrofila.</a:t>
            </a:r>
          </a:p>
          <a:p>
            <a:pPr lvl="0">
              <a:spcBef>
                <a:spcPct val="0"/>
              </a:spcBef>
              <a:buFont typeface="Arial" pitchFamily="34" charset="0"/>
              <a:buChar char="•"/>
            </a:pPr>
            <a:r>
              <a:rPr lang="it-IT" altLang="it-IT" sz="2400" b="1" dirty="0">
                <a:solidFill>
                  <a:schemeClr val="tx1"/>
                </a:solidFill>
                <a:latin typeface="Calibri" pitchFamily="34" charset="0"/>
                <a:cs typeface="Times New Roman" pitchFamily="18" charset="0"/>
              </a:rPr>
              <a:t>Il metabolismo più comune si verifica attraverso l'enzima CYP450 e le sottocategorie sono 3A4 e 2C9</a:t>
            </a:r>
          </a:p>
          <a:p>
            <a:pPr algn="ctr">
              <a:spcBef>
                <a:spcPct val="0"/>
              </a:spcBef>
              <a:buClrTx/>
              <a:buSzTx/>
              <a:buNone/>
            </a:pPr>
            <a:endParaRPr lang="en-GB" altLang="it-IT" sz="2400" b="1" dirty="0">
              <a:solidFill>
                <a:schemeClr val="tx1"/>
              </a:solidFill>
              <a:latin typeface="Calibri" pitchFamily="34" charset="0"/>
              <a:cs typeface="Times New Roman" pitchFamily="18" charset="0"/>
            </a:endParaRPr>
          </a:p>
        </p:txBody>
      </p:sp>
    </p:spTree>
    <p:extLst>
      <p:ext uri="{BB962C8B-B14F-4D97-AF65-F5344CB8AC3E}">
        <p14:creationId xmlns:p14="http://schemas.microsoft.com/office/powerpoint/2010/main" val="128988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39552" y="2492896"/>
            <a:ext cx="8136904" cy="3528392"/>
          </a:xfrm>
          <a:prstGeom prst="rect">
            <a:avLst/>
          </a:prstGeom>
          <a:solidFill>
            <a:schemeClr val="accent3">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endParaRPr lang="it-IT" sz="3200" b="1" dirty="0" smtClean="0">
              <a:solidFill>
                <a:srgbClr val="002060"/>
              </a:solidFill>
              <a:latin typeface="Comic Sans MS" panose="030F0702030302020204" pitchFamily="66" charset="0"/>
            </a:endParaRPr>
          </a:p>
          <a:p>
            <a:pPr marL="457200" indent="-457200">
              <a:buFont typeface="Arial" panose="020B0604020202020204" pitchFamily="34" charset="0"/>
              <a:buChar char="•"/>
              <a:defRPr/>
            </a:pPr>
            <a:r>
              <a:rPr lang="it-IT" sz="2400" b="1" dirty="0">
                <a:solidFill>
                  <a:schemeClr val="tx1"/>
                </a:solidFill>
                <a:latin typeface="Calibri" pitchFamily="34" charset="0"/>
                <a:cs typeface="Times New Roman" pitchFamily="18" charset="0"/>
              </a:rPr>
              <a:t>Quali sono i vari tipi di interazioni farmacocinetiche che possono verificarsi con i farmaci</a:t>
            </a:r>
          </a:p>
          <a:p>
            <a:pPr marL="457200" indent="-457200">
              <a:buFont typeface="Arial" panose="020B0604020202020204" pitchFamily="34" charset="0"/>
              <a:buChar char="•"/>
              <a:defRPr/>
            </a:pPr>
            <a:endParaRPr lang="it-IT" sz="2400" b="1" dirty="0">
              <a:solidFill>
                <a:schemeClr val="tx1"/>
              </a:solidFill>
              <a:latin typeface="Calibri" pitchFamily="34" charset="0"/>
              <a:cs typeface="Times New Roman" pitchFamily="18" charset="0"/>
            </a:endParaRPr>
          </a:p>
          <a:p>
            <a:pPr marL="457200" indent="-457200">
              <a:buFont typeface="Arial" panose="020B0604020202020204" pitchFamily="34" charset="0"/>
              <a:buChar char="•"/>
              <a:defRPr/>
            </a:pPr>
            <a:r>
              <a:rPr lang="it-IT" sz="2400" b="1" dirty="0">
                <a:solidFill>
                  <a:schemeClr val="tx1"/>
                </a:solidFill>
                <a:latin typeface="Calibri" pitchFamily="34" charset="0"/>
                <a:cs typeface="Times New Roman" pitchFamily="18" charset="0"/>
              </a:rPr>
              <a:t>Quali interazioni farmacologiche possono verificarsi con gli enzimi CYP 450, la glicoproteina P e altri trasportatori</a:t>
            </a:r>
          </a:p>
          <a:p>
            <a:pPr marL="457200" indent="-457200">
              <a:buFont typeface="Arial" panose="020B0604020202020204" pitchFamily="34" charset="0"/>
              <a:buChar char="•"/>
              <a:defRPr/>
            </a:pPr>
            <a:endParaRPr lang="it-IT" sz="2400" b="1" dirty="0">
              <a:solidFill>
                <a:schemeClr val="tx1"/>
              </a:solidFill>
              <a:latin typeface="Calibri" pitchFamily="34" charset="0"/>
              <a:cs typeface="Times New Roman" pitchFamily="18" charset="0"/>
            </a:endParaRPr>
          </a:p>
          <a:p>
            <a:pPr marL="457200" indent="-457200">
              <a:buFont typeface="Arial" panose="020B0604020202020204" pitchFamily="34" charset="0"/>
              <a:buChar char="•"/>
              <a:defRPr/>
            </a:pPr>
            <a:r>
              <a:rPr lang="it-IT" sz="2400" b="1" dirty="0">
                <a:solidFill>
                  <a:schemeClr val="tx1"/>
                </a:solidFill>
                <a:latin typeface="Calibri" pitchFamily="34" charset="0"/>
                <a:cs typeface="Times New Roman" pitchFamily="18" charset="0"/>
              </a:rPr>
              <a:t>Quale gestione clinica delle interazioni selezionate delle statine per ottimizzare la sicurezza</a:t>
            </a:r>
            <a:endParaRPr lang="en-GB" sz="2400" b="1" dirty="0">
              <a:solidFill>
                <a:schemeClr val="tx1"/>
              </a:solidFill>
              <a:latin typeface="Calibri" pitchFamily="34" charset="0"/>
              <a:cs typeface="Times New Roman" pitchFamily="18" charset="0"/>
            </a:endParaRPr>
          </a:p>
          <a:p>
            <a:pPr algn="ctr"/>
            <a:endParaRPr lang="it-IT" sz="3200" b="1" dirty="0">
              <a:solidFill>
                <a:srgbClr val="002060"/>
              </a:solidFill>
              <a:latin typeface="Calibri" panose="020F0502020204030204" pitchFamily="34" charset="0"/>
              <a:cs typeface="Calibri" panose="020F0502020204030204" pitchFamily="34" charset="0"/>
            </a:endParaRPr>
          </a:p>
        </p:txBody>
      </p:sp>
      <p:sp>
        <p:nvSpPr>
          <p:cNvPr id="6" name="Rettangolo 5"/>
          <p:cNvSpPr/>
          <p:nvPr/>
        </p:nvSpPr>
        <p:spPr>
          <a:xfrm>
            <a:off x="539552" y="188640"/>
            <a:ext cx="8136903" cy="692696"/>
          </a:xfrm>
          <a:prstGeom prst="rect">
            <a:avLst/>
          </a:prstGeom>
          <a:solidFill>
            <a:schemeClr val="accent5"/>
          </a:solidFill>
        </p:spPr>
        <p:style>
          <a:lnRef idx="0">
            <a:schemeClr val="accent3"/>
          </a:lnRef>
          <a:fillRef idx="3">
            <a:schemeClr val="accent3"/>
          </a:fillRef>
          <a:effectRef idx="3">
            <a:schemeClr val="accent3"/>
          </a:effectRef>
          <a:fontRef idx="minor">
            <a:schemeClr val="lt1"/>
          </a:fontRef>
        </p:style>
        <p:txBody>
          <a:bodyPr anchor="ctr"/>
          <a:lstStyle/>
          <a:p>
            <a:pPr algn="ctr">
              <a:spcBef>
                <a:spcPct val="0"/>
              </a:spcBef>
              <a:buClrTx/>
              <a:buSzTx/>
              <a:buNone/>
            </a:pPr>
            <a:r>
              <a:rPr lang="it-IT" altLang="it-IT" sz="2400" b="1" dirty="0" smtClean="0">
                <a:solidFill>
                  <a:schemeClr val="tx1"/>
                </a:solidFill>
                <a:latin typeface="Calibri" pitchFamily="34" charset="0"/>
                <a:cs typeface="Times New Roman" pitchFamily="18" charset="0"/>
              </a:rPr>
              <a:t>Domande su statine</a:t>
            </a:r>
            <a:endParaRPr lang="en-GB" altLang="it-IT" sz="2400" b="1" dirty="0">
              <a:solidFill>
                <a:schemeClr val="tx1"/>
              </a:solidFill>
              <a:latin typeface="Calibri" pitchFamily="34" charset="0"/>
              <a:cs typeface="Times New Roman" pitchFamily="18" charset="0"/>
            </a:endParaRPr>
          </a:p>
        </p:txBody>
      </p:sp>
    </p:spTree>
    <p:extLst>
      <p:ext uri="{BB962C8B-B14F-4D97-AF65-F5344CB8AC3E}">
        <p14:creationId xmlns:p14="http://schemas.microsoft.com/office/powerpoint/2010/main" val="161083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UID" val="159534"/>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1586</TotalTime>
  <Words>3368</Words>
  <Application>Microsoft Office PowerPoint</Application>
  <PresentationFormat>Presentazione su schermo (4:3)</PresentationFormat>
  <Paragraphs>557</Paragraphs>
  <Slides>44</Slides>
  <Notes>17</Notes>
  <HiddenSlides>0</HiddenSlides>
  <MMClips>0</MMClips>
  <ScaleCrop>false</ScaleCrop>
  <HeadingPairs>
    <vt:vector size="8" baseType="variant">
      <vt:variant>
        <vt:lpstr>Caratteri utilizzati</vt:lpstr>
      </vt:variant>
      <vt:variant>
        <vt:i4>9</vt:i4>
      </vt:variant>
      <vt:variant>
        <vt:lpstr>Tema</vt:lpstr>
      </vt:variant>
      <vt:variant>
        <vt:i4>5</vt:i4>
      </vt:variant>
      <vt:variant>
        <vt:lpstr>Server OLE incorporati</vt:lpstr>
      </vt:variant>
      <vt:variant>
        <vt:i4>1</vt:i4>
      </vt:variant>
      <vt:variant>
        <vt:lpstr>Titoli diapositive</vt:lpstr>
      </vt:variant>
      <vt:variant>
        <vt:i4>44</vt:i4>
      </vt:variant>
    </vt:vector>
  </HeadingPairs>
  <TitlesOfParts>
    <vt:vector size="59" baseType="lpstr">
      <vt:lpstr>Arial</vt:lpstr>
      <vt:lpstr>Calibri</vt:lpstr>
      <vt:lpstr>Century Gothic</vt:lpstr>
      <vt:lpstr>Comic Sans MS</vt:lpstr>
      <vt:lpstr>Symbol</vt:lpstr>
      <vt:lpstr>Tahoma</vt:lpstr>
      <vt:lpstr>Times New Roman</vt:lpstr>
      <vt:lpstr>Verdana</vt:lpstr>
      <vt:lpstr>Wingdings</vt:lpstr>
      <vt:lpstr>Tema di Office</vt:lpstr>
      <vt:lpstr>Struttura predefinita</vt:lpstr>
      <vt:lpstr>1_Struttura predefinita</vt:lpstr>
      <vt:lpstr>2_Struttura predefinita</vt:lpstr>
      <vt:lpstr>3_Struttura predefinita</vt:lpstr>
      <vt:lpstr>Grafico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Omega-3 e stabilità di placca: Caratteristiche della placca </vt:lpstr>
      <vt:lpstr>Stabilità delle placche e omega-3: intensità di colorazione dei macrofagi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Org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dc:creator>
  <cp:lastModifiedBy>Enzo</cp:lastModifiedBy>
  <cp:revision>173</cp:revision>
  <dcterms:created xsi:type="dcterms:W3CDTF">2016-05-20T12:06:01Z</dcterms:created>
  <dcterms:modified xsi:type="dcterms:W3CDTF">2018-10-12T08:22:57Z</dcterms:modified>
</cp:coreProperties>
</file>