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7" r:id="rId1"/>
    <p:sldMasterId id="2147483699" r:id="rId2"/>
    <p:sldMasterId id="2147483711" r:id="rId3"/>
    <p:sldMasterId id="2147483736" r:id="rId4"/>
    <p:sldMasterId id="2147483799" r:id="rId5"/>
    <p:sldMasterId id="2147484001" r:id="rId6"/>
    <p:sldMasterId id="2147484113" r:id="rId7"/>
  </p:sldMasterIdLst>
  <p:notesMasterIdLst>
    <p:notesMasterId r:id="rId61"/>
  </p:notesMasterIdLst>
  <p:sldIdLst>
    <p:sldId id="262" r:id="rId8"/>
    <p:sldId id="1584" r:id="rId9"/>
    <p:sldId id="263" r:id="rId10"/>
    <p:sldId id="1286" r:id="rId11"/>
    <p:sldId id="1492" r:id="rId12"/>
    <p:sldId id="1493" r:id="rId13"/>
    <p:sldId id="1494" r:id="rId14"/>
    <p:sldId id="1495" r:id="rId15"/>
    <p:sldId id="1496" r:id="rId16"/>
    <p:sldId id="1497" r:id="rId17"/>
    <p:sldId id="1498" r:id="rId18"/>
    <p:sldId id="1505" r:id="rId19"/>
    <p:sldId id="1577" r:id="rId20"/>
    <p:sldId id="1506" r:id="rId21"/>
    <p:sldId id="1507" r:id="rId22"/>
    <p:sldId id="1574" r:id="rId23"/>
    <p:sldId id="1508" r:id="rId24"/>
    <p:sldId id="1510" r:id="rId25"/>
    <p:sldId id="1511" r:id="rId26"/>
    <p:sldId id="1512" r:id="rId27"/>
    <p:sldId id="1486" r:id="rId28"/>
    <p:sldId id="1513" r:id="rId29"/>
    <p:sldId id="1514" r:id="rId30"/>
    <p:sldId id="1515" r:id="rId31"/>
    <p:sldId id="1485" r:id="rId32"/>
    <p:sldId id="353" r:id="rId33"/>
    <p:sldId id="356" r:id="rId34"/>
    <p:sldId id="1499" r:id="rId35"/>
    <p:sldId id="1500" r:id="rId36"/>
    <p:sldId id="554" r:id="rId37"/>
    <p:sldId id="1479" r:id="rId38"/>
    <p:sldId id="1576" r:id="rId39"/>
    <p:sldId id="1501" r:id="rId40"/>
    <p:sldId id="1489" r:id="rId41"/>
    <p:sldId id="1578" r:id="rId42"/>
    <p:sldId id="1579" r:id="rId43"/>
    <p:sldId id="1581" r:id="rId44"/>
    <p:sldId id="1564" r:id="rId45"/>
    <p:sldId id="1565" r:id="rId46"/>
    <p:sldId id="1562" r:id="rId47"/>
    <p:sldId id="1563" r:id="rId48"/>
    <p:sldId id="1478" r:id="rId49"/>
    <p:sldId id="1572" r:id="rId50"/>
    <p:sldId id="1569" r:id="rId51"/>
    <p:sldId id="1571" r:id="rId52"/>
    <p:sldId id="1567" r:id="rId53"/>
    <p:sldId id="1482" r:id="rId54"/>
    <p:sldId id="1573" r:id="rId55"/>
    <p:sldId id="334" r:id="rId56"/>
    <p:sldId id="296" r:id="rId57"/>
    <p:sldId id="295" r:id="rId58"/>
    <p:sldId id="1442" r:id="rId59"/>
    <p:sldId id="297" r:id="rId60"/>
  </p:sldIdLst>
  <p:sldSz cx="9144000" cy="6858000" type="screen4x3"/>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FBA47F-7D5B-47F8-9E19-DFA295E4046F}">
          <p14:sldIdLst/>
        </p14:section>
        <p14:section name="Telesio" id="{63882192-D5EE-4CB1-8485-8E99F97FA491}">
          <p14:sldIdLst/>
        </p14:section>
        <p14:section name="Sezione senza titolo" id="{2C7093BD-065B-4224-A1CB-941A1B778354}">
          <p14:sldIdLst>
            <p14:sldId id="262"/>
            <p14:sldId id="1584"/>
            <p14:sldId id="263"/>
            <p14:sldId id="1286"/>
            <p14:sldId id="1492"/>
          </p14:sldIdLst>
        </p14:section>
        <p14:section name="Sezione senza titolo" id="{7AAFFEEA-0150-4A59-8EEE-93CC8397498E}">
          <p14:sldIdLst>
            <p14:sldId id="1493"/>
            <p14:sldId id="1494"/>
            <p14:sldId id="1495"/>
            <p14:sldId id="1496"/>
            <p14:sldId id="1497"/>
            <p14:sldId id="1498"/>
            <p14:sldId id="1505"/>
            <p14:sldId id="1577"/>
            <p14:sldId id="1506"/>
            <p14:sldId id="1507"/>
            <p14:sldId id="1574"/>
            <p14:sldId id="1508"/>
            <p14:sldId id="1510"/>
            <p14:sldId id="1511"/>
            <p14:sldId id="1512"/>
            <p14:sldId id="1486"/>
            <p14:sldId id="1513"/>
            <p14:sldId id="1514"/>
            <p14:sldId id="1515"/>
            <p14:sldId id="1485"/>
            <p14:sldId id="353"/>
            <p14:sldId id="356"/>
            <p14:sldId id="1499"/>
            <p14:sldId id="1500"/>
            <p14:sldId id="554"/>
            <p14:sldId id="1479"/>
            <p14:sldId id="1576"/>
            <p14:sldId id="1501"/>
            <p14:sldId id="1489"/>
            <p14:sldId id="1578"/>
            <p14:sldId id="1579"/>
            <p14:sldId id="1581"/>
            <p14:sldId id="1564"/>
            <p14:sldId id="1565"/>
            <p14:sldId id="1562"/>
            <p14:sldId id="1563"/>
            <p14:sldId id="1478"/>
            <p14:sldId id="1572"/>
            <p14:sldId id="1569"/>
            <p14:sldId id="1571"/>
            <p14:sldId id="1567"/>
            <p14:sldId id="1482"/>
            <p14:sldId id="1573"/>
          </p14:sldIdLst>
        </p14:section>
        <p14:section name="Untitled Section" id="{47513380-2B31-404B-8537-3F56B382F4E8}">
          <p14:sldIdLst>
            <p14:sldId id="334"/>
            <p14:sldId id="296"/>
            <p14:sldId id="295"/>
            <p14:sldId id="1442"/>
            <p14:sldId id="29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nizzidomenico@libero.it" initials="m" lastIdx="5" clrIdx="0"/>
  <p:cmAuthor id="1" name="Domenico Monizzi" initials="DM" lastIdx="2" clrIdx="1">
    <p:extLst>
      <p:ext uri="{19B8F6BF-5375-455C-9EA6-DF929625EA0E}">
        <p15:presenceInfo xmlns:p15="http://schemas.microsoft.com/office/powerpoint/2012/main" userId="ea2333c37c75b5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4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94660"/>
  </p:normalViewPr>
  <p:slideViewPr>
    <p:cSldViewPr snapToGrid="0">
      <p:cViewPr varScale="1">
        <p:scale>
          <a:sx n="86" d="100"/>
          <a:sy n="86" d="100"/>
        </p:scale>
        <p:origin x="576" y="78"/>
      </p:cViewPr>
      <p:guideLst>
        <p:guide orient="horz" pos="2160"/>
        <p:guide pos="2880"/>
      </p:guideLst>
    </p:cSldViewPr>
  </p:slideViewPr>
  <p:notesTextViewPr>
    <p:cViewPr>
      <p:scale>
        <a:sx n="1" d="1"/>
        <a:sy n="1" d="1"/>
      </p:scale>
      <p:origin x="0" y="0"/>
    </p:cViewPr>
  </p:notesTextViewPr>
  <p:sorterViewPr>
    <p:cViewPr varScale="1">
      <p:scale>
        <a:sx n="1" d="1"/>
        <a:sy n="1" d="1"/>
      </p:scale>
      <p:origin x="0" y="-138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4-18T13:43:13.426" idx="2">
    <p:pos x="5760" y="0"/>
    <p:text>mmm</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2-09-21T19:32:46.721" idx="2">
    <p:pos x="5758" y="108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5" name="PlaceHolder 1"/>
          <p:cNvSpPr>
            <a:spLocks noGrp="1" noRot="1" noChangeAspect="1"/>
          </p:cNvSpPr>
          <p:nvPr>
            <p:ph type="sldImg"/>
          </p:nvPr>
        </p:nvSpPr>
        <p:spPr>
          <a:xfrm>
            <a:off x="1108075" y="812800"/>
            <a:ext cx="5343525" cy="4008438"/>
          </a:xfrm>
          <a:prstGeom prst="rect">
            <a:avLst/>
          </a:prstGeom>
        </p:spPr>
        <p:txBody>
          <a:bodyPr lIns="0" tIns="0" rIns="0" bIns="0" anchor="ctr">
            <a:noAutofit/>
          </a:bodyPr>
          <a:lstStyle/>
          <a:p>
            <a:r>
              <a:rPr lang="it-IT" sz="1800" b="0" strike="noStrike" spc="-1">
                <a:solidFill>
                  <a:srgbClr val="000000"/>
                </a:solidFill>
                <a:latin typeface="Arial" panose="020B0604020202020204"/>
              </a:rPr>
              <a:t>Fai clic per spostare la diapositiva</a:t>
            </a:r>
          </a:p>
        </p:txBody>
      </p:sp>
      <p:sp>
        <p:nvSpPr>
          <p:cNvPr id="786" name="PlaceHolder 2"/>
          <p:cNvSpPr>
            <a:spLocks noGrp="1"/>
          </p:cNvSpPr>
          <p:nvPr>
            <p:ph type="body"/>
          </p:nvPr>
        </p:nvSpPr>
        <p:spPr>
          <a:xfrm>
            <a:off x="756000" y="5078520"/>
            <a:ext cx="6047640" cy="4811040"/>
          </a:xfrm>
          <a:prstGeom prst="rect">
            <a:avLst/>
          </a:prstGeom>
        </p:spPr>
        <p:txBody>
          <a:bodyPr lIns="0" tIns="0" rIns="0" bIns="0">
            <a:noAutofit/>
          </a:bodyPr>
          <a:lstStyle/>
          <a:p>
            <a:r>
              <a:rPr lang="it-IT" sz="2000" b="0" strike="noStrike" spc="-1">
                <a:latin typeface="Arial" panose="020B0604020202020204"/>
              </a:rPr>
              <a:t>Fai clic per modificare il formato delle note</a:t>
            </a:r>
          </a:p>
        </p:txBody>
      </p:sp>
      <p:sp>
        <p:nvSpPr>
          <p:cNvPr id="787" name="PlaceHolder 3"/>
          <p:cNvSpPr>
            <a:spLocks noGrp="1"/>
          </p:cNvSpPr>
          <p:nvPr>
            <p:ph type="hdr"/>
          </p:nvPr>
        </p:nvSpPr>
        <p:spPr>
          <a:xfrm>
            <a:off x="0" y="0"/>
            <a:ext cx="3280680" cy="534240"/>
          </a:xfrm>
          <a:prstGeom prst="rect">
            <a:avLst/>
          </a:prstGeom>
        </p:spPr>
        <p:txBody>
          <a:bodyPr lIns="0" tIns="0" rIns="0" bIns="0">
            <a:noAutofit/>
          </a:bodyPr>
          <a:lstStyle/>
          <a:p>
            <a:r>
              <a:rPr lang="it-IT" sz="1400" b="0" strike="noStrike" spc="-1">
                <a:latin typeface="Times New Roman" panose="02020603050405020304"/>
              </a:rPr>
              <a:t>&lt;intestazione&gt;</a:t>
            </a:r>
          </a:p>
        </p:txBody>
      </p:sp>
      <p:sp>
        <p:nvSpPr>
          <p:cNvPr id="78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it-IT" sz="1400" b="0" strike="noStrike" spc="-1">
                <a:latin typeface="Times New Roman" panose="02020603050405020304"/>
              </a:rPr>
              <a:t>&lt;data/ora&gt;</a:t>
            </a:r>
          </a:p>
        </p:txBody>
      </p:sp>
      <p:sp>
        <p:nvSpPr>
          <p:cNvPr id="78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it-IT" sz="1400" b="0" strike="noStrike" spc="-1">
                <a:latin typeface="Times New Roman" panose="02020603050405020304"/>
              </a:rPr>
              <a:t>&lt;piè di pagina&gt;</a:t>
            </a:r>
          </a:p>
        </p:txBody>
      </p:sp>
      <p:sp>
        <p:nvSpPr>
          <p:cNvPr id="79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CA5D677-A47C-4EED-A432-41CF5F7B1754}" type="slidenum">
              <a:rPr lang="it-IT" sz="1400" b="0" strike="noStrike" spc="-1">
                <a:latin typeface="Times New Roman" panose="02020603050405020304"/>
              </a:rPr>
              <a:t>‹N›</a:t>
            </a:fld>
            <a:endParaRPr lang="it-IT" sz="1400" b="0" strike="noStrike" spc="-1">
              <a:latin typeface="Times New Roman" panose="02020603050405020304"/>
            </a:endParaRPr>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Text Placeholder 2"/>
          <p:cNvSpPr>
            <a:spLocks noGrp="1"/>
          </p:cNvSpPr>
          <p:nvPr>
            <p:ph type="body"/>
          </p:nvPr>
        </p:nvSpPr>
        <p:spPr/>
        <p:txBody>
          <a:bodyPr/>
          <a:lstStyle/>
          <a:p>
            <a:endParaRPr lang="en-US"/>
          </a:p>
        </p:txBody>
      </p:sp>
    </p:spTree>
    <p:extLst>
      <p:ext uri="{BB962C8B-B14F-4D97-AF65-F5344CB8AC3E}">
        <p14:creationId xmlns:p14="http://schemas.microsoft.com/office/powerpoint/2010/main" val="2125415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 name="PlaceHolder 1"/>
          <p:cNvSpPr>
            <a:spLocks noGrp="1" noRot="1" noChangeAspect="1"/>
          </p:cNvSpPr>
          <p:nvPr>
            <p:ph type="sldImg"/>
          </p:nvPr>
        </p:nvSpPr>
        <p:spPr>
          <a:xfrm>
            <a:off x="1143000" y="685800"/>
            <a:ext cx="4572000" cy="3429000"/>
          </a:xfrm>
          <a:prstGeom prst="rect">
            <a:avLst/>
          </a:prstGeom>
        </p:spPr>
      </p:sp>
      <p:sp>
        <p:nvSpPr>
          <p:cNvPr id="1515"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endParaRPr lang="it-IT" sz="2000" b="0" strike="noStrike" spc="-1">
              <a:latin typeface="Arial" panose="020B0604020202020204"/>
            </a:endParaRPr>
          </a:p>
        </p:txBody>
      </p:sp>
      <p:sp>
        <p:nvSpPr>
          <p:cNvPr id="1516" name="CustomShape 3"/>
          <p:cNvSpPr/>
          <p:nvPr/>
        </p:nvSpPr>
        <p:spPr>
          <a:xfrm>
            <a:off x="0" y="0"/>
            <a:ext cx="360" cy="36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oAutofit/>
          </a:bodyPr>
          <a:lstStyle/>
          <a:p>
            <a:pPr algn="r">
              <a:lnSpc>
                <a:spcPct val="100000"/>
              </a:lnSpc>
            </a:pPr>
            <a:fld id="{1FF7B84D-6B1E-4DC5-97B2-F327A1697DD1}" type="slidenum">
              <a:rPr lang="it-IT" sz="1200" b="0" strike="noStrike" spc="-1">
                <a:solidFill>
                  <a:srgbClr val="000000"/>
                </a:solidFill>
                <a:latin typeface="Calibri" panose="020F0502020204030204"/>
                <a:ea typeface="MS PGothic" panose="020B0600070205080204" charset="-128"/>
              </a:rPr>
              <a:t>19</a:t>
            </a:fld>
            <a:endParaRPr lang="it-IT" sz="1200" b="0" strike="noStrike" spc="-1">
              <a:latin typeface="Arial" panose="020B0604020202020204"/>
            </a:endParaRPr>
          </a:p>
        </p:txBody>
      </p:sp>
    </p:spTree>
    <p:extLst>
      <p:ext uri="{BB962C8B-B14F-4D97-AF65-F5344CB8AC3E}">
        <p14:creationId xmlns:p14="http://schemas.microsoft.com/office/powerpoint/2010/main" val="3410361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062CF3-1F58-4607-89BC-A462E955FE3C}" type="datetime1">
              <a:rPr lang="en-US" smtClean="0"/>
              <a:t>4/1/2025</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5A7B3-3010-4D23-917E-4756377F86A1}" type="datetime1">
              <a:rPr lang="en-US" smtClean="0"/>
              <a:t>4/1/2025</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3B8F3-7BAD-41C0-8DBA-25DE1AB5911A}" type="datetime1">
              <a:rPr lang="en-US" smtClean="0"/>
              <a:t>4/1/2025</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sz="1800"/>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sz="1800"/>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sz="1800"/>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sz="1800"/>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sz="1800"/>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sz="1800"/>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sz="1800"/>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sz="1800"/>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sz="1800"/>
            </a:p>
          </p:txBody>
        </p:sp>
      </p:grpSp>
      <p:sp>
        <p:nvSpPr>
          <p:cNvPr id="2051" name="未知"/>
          <p:cNvSpPr>
            <a:spLocks noChangeAspect="1"/>
          </p:cNvSpPr>
          <p:nvPr/>
        </p:nvSpPr>
        <p:spPr>
          <a:xfrm>
            <a:off x="2282826"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sz="1800"/>
          </a:p>
        </p:txBody>
      </p:sp>
      <p:sp>
        <p:nvSpPr>
          <p:cNvPr id="2061" name="Rectangle 13"/>
          <p:cNvSpPr>
            <a:spLocks noGrp="1" noChangeArrowheads="1"/>
          </p:cNvSpPr>
          <p:nvPr>
            <p:ph type="ctrTitle" sz="quarter"/>
          </p:nvPr>
        </p:nvSpPr>
        <p:spPr>
          <a:xfrm>
            <a:off x="396876" y="2133602"/>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2"/>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ltLang="zh-CN"/>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ltLang="zh-CN"/>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fld id="{60EB2F9E-C9E0-4EA3-A9E2-0DF5F691060E}"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zh-CN"/>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zh-CN"/>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zh-CN"/>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zh-CN"/>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zh-CN"/>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zh-CN"/>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483ED-733A-4ACA-A384-A98EC962AE89}" type="datetime1">
              <a:rPr lang="en-US" smtClean="0"/>
              <a:t>4/1/2025</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zh-CN"/>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zh-CN"/>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extLst>
      <p:ext uri="{BB962C8B-B14F-4D97-AF65-F5344CB8AC3E}">
        <p14:creationId xmlns:p14="http://schemas.microsoft.com/office/powerpoint/2010/main" val="374706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 name="PlaceHolder 2"/>
          <p:cNvSpPr>
            <a:spLocks noGrp="1"/>
          </p:cNvSpPr>
          <p:nvPr>
            <p:ph type="body"/>
          </p:nvPr>
        </p:nvSpPr>
        <p:spPr>
          <a:xfrm>
            <a:off x="1371600" y="3816720"/>
            <a:ext cx="6400080" cy="1851480"/>
          </a:xfrm>
          <a:prstGeom prst="rect">
            <a:avLst/>
          </a:prstGeom>
        </p:spPr>
        <p:txBody>
          <a:bodyPr lIns="0" tIns="0" rIns="0" bIns="0">
            <a:normAutofit/>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4264010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sz="1800"/>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sz="1800"/>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sz="1800"/>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sz="1800"/>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sz="1800"/>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sz="1800"/>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sz="1800"/>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sz="1800"/>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sz="1800"/>
            </a:p>
          </p:txBody>
        </p:sp>
      </p:grpSp>
      <p:sp>
        <p:nvSpPr>
          <p:cNvPr id="2051" name="未知"/>
          <p:cNvSpPr>
            <a:spLocks noChangeAspect="1"/>
          </p:cNvSpPr>
          <p:nvPr/>
        </p:nvSpPr>
        <p:spPr>
          <a:xfrm>
            <a:off x="2282826"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sz="1800"/>
          </a:p>
        </p:txBody>
      </p:sp>
      <p:sp>
        <p:nvSpPr>
          <p:cNvPr id="2061" name="Rectangle 13"/>
          <p:cNvSpPr>
            <a:spLocks noGrp="1" noChangeArrowheads="1"/>
          </p:cNvSpPr>
          <p:nvPr>
            <p:ph type="ctrTitle" sz="quarter"/>
          </p:nvPr>
        </p:nvSpPr>
        <p:spPr>
          <a:xfrm>
            <a:off x="396876" y="2133602"/>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2"/>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zh-CN" altLang="en-US"/>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zh-CN" altLang="en-US"/>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fld id="{D6E5624D-E8C3-4C1C-A49E-8F28E7FA3CD1}"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56F45D-DA81-4787-961E-4CA86B651599}" type="datetime1">
              <a:rPr lang="it-IT" smtClean="0"/>
              <a:t>01/04/2025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007B441-5312-499D-93C3-6E37886527FA}" type="slidenum">
              <a:rPr lang="it-IT" smtClean="0"/>
              <a:t>‹N›</a:t>
            </a:fld>
            <a:endParaRPr lang="it-IT"/>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zh-CN"/>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zh-CN"/>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69BC5-34C4-4E6A-BD32-745F05F85CE1}" type="datetime1">
              <a:rPr lang="en-US" smtClean="0"/>
              <a:t>4/1/2025</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zh-CN"/>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zh-CN"/>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zh-CN"/>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zh-CN"/>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sz="1800"/>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sz="1800"/>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sz="1800"/>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sz="1800"/>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sz="1800"/>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sz="1800"/>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sz="1800"/>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sz="1800"/>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sz="1800"/>
            </a:p>
          </p:txBody>
        </p:sp>
      </p:grpSp>
      <p:sp>
        <p:nvSpPr>
          <p:cNvPr id="2051" name="未知"/>
          <p:cNvSpPr>
            <a:spLocks noChangeAspect="1"/>
          </p:cNvSpPr>
          <p:nvPr/>
        </p:nvSpPr>
        <p:spPr>
          <a:xfrm>
            <a:off x="2282826"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sz="1800"/>
          </a:p>
        </p:txBody>
      </p:sp>
      <p:sp>
        <p:nvSpPr>
          <p:cNvPr id="2061" name="Rectangle 13"/>
          <p:cNvSpPr>
            <a:spLocks noGrp="1" noChangeArrowheads="1"/>
          </p:cNvSpPr>
          <p:nvPr>
            <p:ph type="ctrTitle" sz="quarter"/>
          </p:nvPr>
        </p:nvSpPr>
        <p:spPr>
          <a:xfrm>
            <a:off x="396876" y="2133602"/>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2"/>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ltLang="zh-CN"/>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ltLang="zh-CN"/>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fld id="{60EB2F9E-C9E0-4EA3-A9E2-0DF5F691060E}"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23E42C-4DF1-46AE-97A9-18AF6B43EE9C}" type="datetime1">
              <a:rPr lang="en-US" smtClean="0"/>
              <a:t>4/1/2025</a:t>
            </a:fld>
            <a:endParaRPr lang="en-US"/>
          </a:p>
        </p:txBody>
      </p:sp>
      <p:sp>
        <p:nvSpPr>
          <p:cNvPr id="6" name="Footer Placeholder 5"/>
          <p:cNvSpPr>
            <a:spLocks noGrp="1"/>
          </p:cNvSpPr>
          <p:nvPr>
            <p:ph type="ftr" sz="quarter" idx="11"/>
          </p:nvPr>
        </p:nvSpPr>
        <p:spPr/>
        <p:txBody>
          <a:bodyPr/>
          <a:lstStyle/>
          <a:p>
            <a:r>
              <a:rPr lang="en-US"/>
              <a:t>Copyright © 2009 Wolters Kluwer. Published by Lippincott Williams &amp; Wilkins.</a:t>
            </a:r>
          </a:p>
        </p:txBody>
      </p:sp>
      <p:sp>
        <p:nvSpPr>
          <p:cNvPr id="7" name="Slide Number Placeholder 6"/>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zh-CN"/>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zh-CN"/>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zh-CN"/>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zh-CN"/>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zh-CN"/>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zh-CN"/>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sz="1800"/>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sz="1800"/>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sz="1800"/>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sz="1800"/>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sz="1800"/>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sz="1800"/>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sz="1800"/>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sz="1800"/>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sz="1800"/>
            </a:p>
          </p:txBody>
        </p:sp>
      </p:grpSp>
      <p:sp>
        <p:nvSpPr>
          <p:cNvPr id="2051" name="未知"/>
          <p:cNvSpPr>
            <a:spLocks noChangeAspect="1"/>
          </p:cNvSpPr>
          <p:nvPr/>
        </p:nvSpPr>
        <p:spPr>
          <a:xfrm>
            <a:off x="2282826"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sz="1800"/>
          </a:p>
        </p:txBody>
      </p:sp>
      <p:sp>
        <p:nvSpPr>
          <p:cNvPr id="2061" name="Rectangle 13"/>
          <p:cNvSpPr>
            <a:spLocks noGrp="1" noChangeArrowheads="1"/>
          </p:cNvSpPr>
          <p:nvPr>
            <p:ph type="ctrTitle" sz="quarter"/>
          </p:nvPr>
        </p:nvSpPr>
        <p:spPr>
          <a:xfrm>
            <a:off x="396876" y="2133602"/>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2"/>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ltLang="zh-CN"/>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ltLang="zh-CN"/>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fld id="{60EB2F9E-C9E0-4EA3-A9E2-0DF5F691060E}"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39E3F-92DD-47DA-B9FE-58942EE659D3}" type="datetime1">
              <a:rPr lang="en-US" smtClean="0"/>
              <a:t>4/1/2025</a:t>
            </a:fld>
            <a:endParaRPr lang="en-US"/>
          </a:p>
        </p:txBody>
      </p:sp>
      <p:sp>
        <p:nvSpPr>
          <p:cNvPr id="8" name="Footer Placeholder 7"/>
          <p:cNvSpPr>
            <a:spLocks noGrp="1"/>
          </p:cNvSpPr>
          <p:nvPr>
            <p:ph type="ftr" sz="quarter" idx="11"/>
          </p:nvPr>
        </p:nvSpPr>
        <p:spPr/>
        <p:txBody>
          <a:bodyPr/>
          <a:lstStyle/>
          <a:p>
            <a:r>
              <a:rPr lang="en-US"/>
              <a:t>Copyright © 2009 Wolters Kluwer. Published by Lippincott Williams &amp; Wilkins.</a:t>
            </a:r>
          </a:p>
        </p:txBody>
      </p:sp>
      <p:sp>
        <p:nvSpPr>
          <p:cNvPr id="9" name="Slide Number Placeholder 8"/>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zh-CN"/>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zh-CN"/>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zh-CN"/>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zh-CN"/>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zh-CN"/>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zh-CN"/>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95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9"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50" name="PlaceHolder 2"/>
          <p:cNvSpPr>
            <a:spLocks noGrp="1"/>
          </p:cNvSpPr>
          <p:nvPr>
            <p:ph type="subTitle"/>
          </p:nvPr>
        </p:nvSpPr>
        <p:spPr>
          <a:xfrm>
            <a:off x="1371600" y="4496241"/>
            <a:ext cx="6400080" cy="492443"/>
          </a:xfrm>
          <a:prstGeom prst="rect">
            <a:avLst/>
          </a:prstGeom>
        </p:spPr>
        <p:txBody>
          <a:bodyPr lIns="0" tIns="0" rIns="0" bIns="0" anchor="ctr">
            <a:spAutoFit/>
          </a:bodyPr>
          <a:lstStyle/>
          <a:p>
            <a:pPr algn="ctr"/>
            <a:endParaRPr lang="it-IT" sz="3200" b="0" strike="noStrike" spc="-1">
              <a:latin typeface="Arial" panose="020B0604020202020204"/>
            </a:endParaRPr>
          </a:p>
        </p:txBody>
      </p:sp>
    </p:spTree>
    <p:extLst>
      <p:ext uri="{BB962C8B-B14F-4D97-AF65-F5344CB8AC3E}">
        <p14:creationId xmlns:p14="http://schemas.microsoft.com/office/powerpoint/2010/main" val="148571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D0D372-5EA4-44EF-8E02-39D181E30D47}" type="datetime1">
              <a:rPr lang="en-US" smtClean="0"/>
              <a:t>4/1/2025</a:t>
            </a:fld>
            <a:endParaRPr lang="en-US"/>
          </a:p>
        </p:txBody>
      </p:sp>
      <p:sp>
        <p:nvSpPr>
          <p:cNvPr id="4" name="Footer Placeholder 3"/>
          <p:cNvSpPr>
            <a:spLocks noGrp="1"/>
          </p:cNvSpPr>
          <p:nvPr>
            <p:ph type="ftr" sz="quarter" idx="11"/>
          </p:nvPr>
        </p:nvSpPr>
        <p:spPr/>
        <p:txBody>
          <a:bodyPr/>
          <a:lstStyle/>
          <a:p>
            <a:r>
              <a:rPr lang="en-US"/>
              <a:t>Copyright © 2009 Wolters Kluwer. Published by Lippincott Williams &amp; Wilkins.</a:t>
            </a:r>
          </a:p>
        </p:txBody>
      </p:sp>
      <p:sp>
        <p:nvSpPr>
          <p:cNvPr id="5" name="Slide Number Placeholder 4"/>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51"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52" name="PlaceHolder 2"/>
          <p:cNvSpPr>
            <a:spLocks noGrp="1"/>
          </p:cNvSpPr>
          <p:nvPr>
            <p:ph type="body"/>
          </p:nvPr>
        </p:nvSpPr>
        <p:spPr>
          <a:xfrm>
            <a:off x="1371600" y="3816720"/>
            <a:ext cx="640008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6527252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53"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54" name="PlaceHolder 2"/>
          <p:cNvSpPr>
            <a:spLocks noGrp="1"/>
          </p:cNvSpPr>
          <p:nvPr>
            <p:ph type="body"/>
          </p:nvPr>
        </p:nvSpPr>
        <p:spPr>
          <a:xfrm>
            <a:off x="13716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755" name="PlaceHolder 3"/>
          <p:cNvSpPr>
            <a:spLocks noGrp="1"/>
          </p:cNvSpPr>
          <p:nvPr>
            <p:ph type="body"/>
          </p:nvPr>
        </p:nvSpPr>
        <p:spPr>
          <a:xfrm>
            <a:off x="46512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3293875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56"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Tree>
    <p:extLst>
      <p:ext uri="{BB962C8B-B14F-4D97-AF65-F5344CB8AC3E}">
        <p14:creationId xmlns:p14="http://schemas.microsoft.com/office/powerpoint/2010/main" val="2303687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57" name="PlaceHolder 1"/>
          <p:cNvSpPr>
            <a:spLocks noGrp="1"/>
          </p:cNvSpPr>
          <p:nvPr>
            <p:ph type="subTitle"/>
          </p:nvPr>
        </p:nvSpPr>
        <p:spPr>
          <a:xfrm>
            <a:off x="2337480" y="7424839"/>
            <a:ext cx="4468680" cy="492443"/>
          </a:xfrm>
          <a:prstGeom prst="rect">
            <a:avLst/>
          </a:prstGeom>
        </p:spPr>
        <p:txBody>
          <a:bodyPr lIns="0" tIns="0" rIns="0" bIns="0" anchor="ctr">
            <a:spAutoFit/>
          </a:bodyPr>
          <a:lstStyle/>
          <a:p>
            <a:pPr algn="ctr"/>
            <a:endParaRPr lang="it-IT" sz="3200" b="0" strike="noStrike" spc="-1">
              <a:latin typeface="Arial" panose="020B0604020202020204"/>
            </a:endParaRPr>
          </a:p>
        </p:txBody>
      </p:sp>
    </p:spTree>
    <p:extLst>
      <p:ext uri="{BB962C8B-B14F-4D97-AF65-F5344CB8AC3E}">
        <p14:creationId xmlns:p14="http://schemas.microsoft.com/office/powerpoint/2010/main" val="2547586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58"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59"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760" name="PlaceHolder 3"/>
          <p:cNvSpPr>
            <a:spLocks noGrp="1"/>
          </p:cNvSpPr>
          <p:nvPr>
            <p:ph type="body"/>
          </p:nvPr>
        </p:nvSpPr>
        <p:spPr>
          <a:xfrm>
            <a:off x="46512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761" name="PlaceHolder 4"/>
          <p:cNvSpPr>
            <a:spLocks noGrp="1"/>
          </p:cNvSpPr>
          <p:nvPr>
            <p:ph type="body"/>
          </p:nvPr>
        </p:nvSpPr>
        <p:spPr>
          <a:xfrm>
            <a:off x="13716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3336376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62"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63" name="PlaceHolder 2"/>
          <p:cNvSpPr>
            <a:spLocks noGrp="1"/>
          </p:cNvSpPr>
          <p:nvPr>
            <p:ph type="body"/>
          </p:nvPr>
        </p:nvSpPr>
        <p:spPr>
          <a:xfrm>
            <a:off x="13716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764"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765" name="PlaceHolder 4"/>
          <p:cNvSpPr>
            <a:spLocks noGrp="1"/>
          </p:cNvSpPr>
          <p:nvPr>
            <p:ph type="body"/>
          </p:nvPr>
        </p:nvSpPr>
        <p:spPr>
          <a:xfrm>
            <a:off x="46512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2309188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66"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67"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768"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769" name="PlaceHolder 4"/>
          <p:cNvSpPr>
            <a:spLocks noGrp="1"/>
          </p:cNvSpPr>
          <p:nvPr>
            <p:ph type="body"/>
          </p:nvPr>
        </p:nvSpPr>
        <p:spPr>
          <a:xfrm>
            <a:off x="1371600" y="478404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117338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70"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71" name="PlaceHolder 2"/>
          <p:cNvSpPr>
            <a:spLocks noGrp="1"/>
          </p:cNvSpPr>
          <p:nvPr>
            <p:ph type="body"/>
          </p:nvPr>
        </p:nvSpPr>
        <p:spPr>
          <a:xfrm>
            <a:off x="1371600" y="381672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772" name="PlaceHolder 3"/>
          <p:cNvSpPr>
            <a:spLocks noGrp="1"/>
          </p:cNvSpPr>
          <p:nvPr>
            <p:ph type="body"/>
          </p:nvPr>
        </p:nvSpPr>
        <p:spPr>
          <a:xfrm>
            <a:off x="1371600" y="478404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1051944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73"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74"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775"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776" name="PlaceHolder 4"/>
          <p:cNvSpPr>
            <a:spLocks noGrp="1"/>
          </p:cNvSpPr>
          <p:nvPr>
            <p:ph type="body"/>
          </p:nvPr>
        </p:nvSpPr>
        <p:spPr>
          <a:xfrm>
            <a:off x="13716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777" name="PlaceHolder 5"/>
          <p:cNvSpPr>
            <a:spLocks noGrp="1"/>
          </p:cNvSpPr>
          <p:nvPr>
            <p:ph type="body"/>
          </p:nvPr>
        </p:nvSpPr>
        <p:spPr>
          <a:xfrm>
            <a:off x="46512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2804879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8" name="PlaceHolder 1"/>
          <p:cNvSpPr>
            <a:spLocks noGrp="1"/>
          </p:cNvSpPr>
          <p:nvPr>
            <p:ph type="title"/>
          </p:nvPr>
        </p:nvSpPr>
        <p:spPr>
          <a:xfrm>
            <a:off x="2337480" y="2657442"/>
            <a:ext cx="4468680" cy="276999"/>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779" name="PlaceHolder 2"/>
          <p:cNvSpPr>
            <a:spLocks noGrp="1"/>
          </p:cNvSpPr>
          <p:nvPr>
            <p:ph type="body"/>
          </p:nvPr>
        </p:nvSpPr>
        <p:spPr>
          <a:xfrm>
            <a:off x="137160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780" name="PlaceHolder 3"/>
          <p:cNvSpPr>
            <a:spLocks noGrp="1"/>
          </p:cNvSpPr>
          <p:nvPr>
            <p:ph type="body"/>
          </p:nvPr>
        </p:nvSpPr>
        <p:spPr>
          <a:xfrm>
            <a:off x="353556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781" name="PlaceHolder 4"/>
          <p:cNvSpPr>
            <a:spLocks noGrp="1"/>
          </p:cNvSpPr>
          <p:nvPr>
            <p:ph type="body"/>
          </p:nvPr>
        </p:nvSpPr>
        <p:spPr>
          <a:xfrm>
            <a:off x="569988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782" name="PlaceHolder 5"/>
          <p:cNvSpPr>
            <a:spLocks noGrp="1"/>
          </p:cNvSpPr>
          <p:nvPr>
            <p:ph type="body"/>
          </p:nvPr>
        </p:nvSpPr>
        <p:spPr>
          <a:xfrm>
            <a:off x="137160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783" name="PlaceHolder 6"/>
          <p:cNvSpPr>
            <a:spLocks noGrp="1"/>
          </p:cNvSpPr>
          <p:nvPr>
            <p:ph type="body"/>
          </p:nvPr>
        </p:nvSpPr>
        <p:spPr>
          <a:xfrm>
            <a:off x="353556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784" name="PlaceHolder 7"/>
          <p:cNvSpPr>
            <a:spLocks noGrp="1"/>
          </p:cNvSpPr>
          <p:nvPr>
            <p:ph type="body"/>
          </p:nvPr>
        </p:nvSpPr>
        <p:spPr>
          <a:xfrm>
            <a:off x="569988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Tree>
    <p:extLst>
      <p:ext uri="{BB962C8B-B14F-4D97-AF65-F5344CB8AC3E}">
        <p14:creationId xmlns:p14="http://schemas.microsoft.com/office/powerpoint/2010/main" val="410857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1371600" y="2057400"/>
            <a:ext cx="6400800" cy="1371600"/>
          </a:xfrm>
        </p:spPr>
        <p:txBody>
          <a:bodyPr>
            <a:normAutofit/>
          </a:bodyPr>
          <a:lstStyle>
            <a:lvl1pPr marL="0" indent="0" algn="ctr" defTabSz="914400" rtl="0" eaLnBrk="1" latinLnBrk="0" hangingPunct="1">
              <a:spcBef>
                <a:spcPct val="20000"/>
              </a:spcBef>
              <a:buFont typeface="Arial" panose="020B0604020202020204" pitchFamily="34" charset="0"/>
              <a:buNone/>
              <a:defRPr lang="en-US" sz="3200" kern="1200" dirty="0">
                <a:solidFill>
                  <a:schemeClr val="tx1">
                    <a:tint val="75000"/>
                  </a:schemeClr>
                </a:solidFill>
                <a:latin typeface="+mn-lt"/>
                <a:ea typeface="+mn-ea"/>
                <a:cs typeface="+mn-cs"/>
              </a:defRPr>
            </a:lvl1pPr>
          </a:lstStyle>
          <a:p>
            <a:r>
              <a:rPr lang="en-US" dirty="0"/>
              <a:t>This PowerPoint document contains the images that you requested.</a:t>
            </a:r>
          </a:p>
        </p:txBody>
      </p:sp>
      <p:sp>
        <p:nvSpPr>
          <p:cNvPr id="9" name="Title 1"/>
          <p:cNvSpPr>
            <a:spLocks noGrp="1"/>
          </p:cNvSpPr>
          <p:nvPr>
            <p:ph type="title"/>
          </p:nvPr>
        </p:nvSpPr>
        <p:spPr>
          <a:xfrm>
            <a:off x="228600" y="1143000"/>
            <a:ext cx="8229600" cy="719328"/>
          </a:xfrm>
        </p:spPr>
        <p:txBody>
          <a:bodyPr anchor="b">
            <a:noAutofit/>
          </a:bodyPr>
          <a:lstStyle>
            <a:lvl1pPr algn="ctr" defTabSz="914400" rtl="0" eaLnBrk="1" latinLnBrk="0" hangingPunct="1">
              <a:spcBef>
                <a:spcPct val="0"/>
              </a:spcBef>
              <a:buNone/>
              <a:defRPr lang="en-US" sz="4400" kern="1200" dirty="0">
                <a:solidFill>
                  <a:schemeClr val="tx1"/>
                </a:solidFill>
                <a:latin typeface="+mj-lt"/>
                <a:ea typeface="+mj-ea"/>
                <a:cs typeface="+mj-cs"/>
              </a:defRPr>
            </a:lvl1pPr>
          </a:lstStyle>
          <a:p>
            <a:r>
              <a:rPr lang="en-US" dirty="0"/>
              <a:t>Click to edit Master title style</a:t>
            </a:r>
          </a:p>
        </p:txBody>
      </p:sp>
      <p:sp>
        <p:nvSpPr>
          <p:cNvPr id="13" name="Text Placeholder 12"/>
          <p:cNvSpPr>
            <a:spLocks noGrp="1"/>
          </p:cNvSpPr>
          <p:nvPr>
            <p:ph type="body" sz="quarter" idx="13" hasCustomPrompt="1"/>
          </p:nvPr>
        </p:nvSpPr>
        <p:spPr>
          <a:xfrm>
            <a:off x="914400" y="3505200"/>
            <a:ext cx="7315200" cy="2895600"/>
          </a:xfrm>
          <a:ln>
            <a:noFill/>
          </a:ln>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defRPr lang="en-US" sz="1400" b="1" kern="1200" noProof="0" dirty="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Copyright Notice</a:t>
            </a:r>
            <a:br>
              <a:rPr kumimoji="0" lang="en-US" sz="1400" b="1" i="0" u="none" strike="noStrike" kern="1200" cap="none" spc="0" normalizeH="0" baseline="0" noProof="0" dirty="0">
                <a:ln>
                  <a:noFill/>
                </a:ln>
                <a:solidFill>
                  <a:prstClr val="black"/>
                </a:solidFill>
                <a:effectLst/>
                <a:uLnTx/>
                <a:uFillTx/>
                <a:latin typeface="+mn-lt"/>
                <a:ea typeface="+mn-ea"/>
                <a:cs typeface="+mn-cs"/>
              </a:rPr>
            </a:b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All materials on this Site are protected by United States copyright law and may not be reproduced, distributed, transmitted, displayed, or otherwise published without the prior written permission of Company. You may not alter or remove any trademark, copyright or other notice. </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black"/>
                </a:solidFill>
                <a:effectLst/>
                <a:uLnTx/>
                <a:uFillTx/>
                <a:latin typeface="+mn-lt"/>
                <a:ea typeface="+mn-ea"/>
                <a:cs typeface="+mn-cs"/>
              </a:rPr>
              <a:t>However, provided that you maintain all copyright, trademark and other notices contained therein, you may download material (one machine readable copy and one print copy per page) for your personal, non-commercial use only.</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Any information posted to discussion forums (moderated and un-moderated) is for informational purposes only. We are not responsible for the information or the result of its practice.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6150" y="180977"/>
            <a:ext cx="2171700" cy="352425"/>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0C1EED-2C54-4AB2-876B-270413B3FB93}"/>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0D52EE9-13D0-425C-B93C-2D3FAC600CAD}"/>
              </a:ext>
            </a:extLst>
          </p:cNvPr>
          <p:cNvSpPr>
            <a:spLocks noGrp="1"/>
          </p:cNvSpPr>
          <p:nvPr>
            <p:ph type="subTitle" idx="1"/>
          </p:nvPr>
        </p:nvSpPr>
        <p:spPr>
          <a:xfrm>
            <a:off x="1143000" y="3602038"/>
            <a:ext cx="6858000" cy="1655762"/>
          </a:xfrm>
        </p:spPr>
        <p:txBody>
          <a:bodyPr/>
          <a:lstStyle>
            <a:lvl1pPr marL="0" indent="0" algn="ctr">
              <a:buNone/>
              <a:defRPr sz="1800"/>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1" indent="0" algn="ctr">
              <a:buNone/>
              <a:defRPr sz="1200"/>
            </a:lvl7pPr>
            <a:lvl8pPr marL="2400361" indent="0" algn="ctr">
              <a:buNone/>
              <a:defRPr sz="1200"/>
            </a:lvl8pPr>
            <a:lvl9pPr marL="2743269"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BC41642-A21E-40CE-B56F-2ADFFF7A4591}"/>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5" name="Segnaposto piè di pagina 4">
            <a:extLst>
              <a:ext uri="{FF2B5EF4-FFF2-40B4-BE49-F238E27FC236}">
                <a16:creationId xmlns:a16="http://schemas.microsoft.com/office/drawing/2014/main" id="{2E736C28-0760-4BE8-8CB0-E4FF84166A6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2BB5A7-EFCD-415C-8108-123473A0EC15}"/>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418454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01BBF1-8F8B-46A8-8A83-B8AC5BBC684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67371EB-7295-4A47-9351-748501D43B6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0E5E4B6-697F-4310-955F-324D988BE045}"/>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5" name="Segnaposto piè di pagina 4">
            <a:extLst>
              <a:ext uri="{FF2B5EF4-FFF2-40B4-BE49-F238E27FC236}">
                <a16:creationId xmlns:a16="http://schemas.microsoft.com/office/drawing/2014/main" id="{94B78198-69CA-458C-B923-6CDE47F732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1A71D6E-53BB-449A-AFAB-D47E60ADE770}"/>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14481056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E64244-FB10-4C21-9B71-027AECF997E8}"/>
              </a:ext>
            </a:extLst>
          </p:cNvPr>
          <p:cNvSpPr>
            <a:spLocks noGrp="1"/>
          </p:cNvSpPr>
          <p:nvPr>
            <p:ph type="title"/>
          </p:nvPr>
        </p:nvSpPr>
        <p:spPr>
          <a:xfrm>
            <a:off x="623890"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80B08D2-ABAF-4B78-A7C4-C42748D83D80}"/>
              </a:ext>
            </a:extLst>
          </p:cNvPr>
          <p:cNvSpPr>
            <a:spLocks noGrp="1"/>
          </p:cNvSpPr>
          <p:nvPr>
            <p:ph type="body" idx="1"/>
          </p:nvPr>
        </p:nvSpPr>
        <p:spPr>
          <a:xfrm>
            <a:off x="623890" y="4589466"/>
            <a:ext cx="7886700" cy="1500187"/>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7" indent="0">
              <a:buNone/>
              <a:defRPr sz="1351">
                <a:solidFill>
                  <a:schemeClr val="tx1">
                    <a:tint val="75000"/>
                  </a:schemeClr>
                </a:solidFill>
              </a:defRPr>
            </a:lvl3pPr>
            <a:lvl4pPr marL="1028726" indent="0">
              <a:buNone/>
              <a:defRPr sz="1200">
                <a:solidFill>
                  <a:schemeClr val="tx1">
                    <a:tint val="75000"/>
                  </a:schemeClr>
                </a:solidFill>
              </a:defRPr>
            </a:lvl4pPr>
            <a:lvl5pPr marL="1371635" indent="0">
              <a:buNone/>
              <a:defRPr sz="1200">
                <a:solidFill>
                  <a:schemeClr val="tx1">
                    <a:tint val="75000"/>
                  </a:schemeClr>
                </a:solidFill>
              </a:defRPr>
            </a:lvl5pPr>
            <a:lvl6pPr marL="1714543" indent="0">
              <a:buNone/>
              <a:defRPr sz="1200">
                <a:solidFill>
                  <a:schemeClr val="tx1">
                    <a:tint val="75000"/>
                  </a:schemeClr>
                </a:solidFill>
              </a:defRPr>
            </a:lvl6pPr>
            <a:lvl7pPr marL="2057451" indent="0">
              <a:buNone/>
              <a:defRPr sz="1200">
                <a:solidFill>
                  <a:schemeClr val="tx1">
                    <a:tint val="75000"/>
                  </a:schemeClr>
                </a:solidFill>
              </a:defRPr>
            </a:lvl7pPr>
            <a:lvl8pPr marL="2400361" indent="0">
              <a:buNone/>
              <a:defRPr sz="1200">
                <a:solidFill>
                  <a:schemeClr val="tx1">
                    <a:tint val="75000"/>
                  </a:schemeClr>
                </a:solidFill>
              </a:defRPr>
            </a:lvl8pPr>
            <a:lvl9pPr marL="2743269"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911BD21-20B1-497F-B942-99DBCD9294E0}"/>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5" name="Segnaposto piè di pagina 4">
            <a:extLst>
              <a:ext uri="{FF2B5EF4-FFF2-40B4-BE49-F238E27FC236}">
                <a16:creationId xmlns:a16="http://schemas.microsoft.com/office/drawing/2014/main" id="{CF8B7D0A-0F27-4147-B862-80E0149128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36E1FF-3C2E-4C22-A1F9-62DDF5AC5905}"/>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3942984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53EB1C-B409-49B7-AF93-0D714BACB4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E499AA1-D4C6-4863-8BBD-B64288FCEECD}"/>
              </a:ext>
            </a:extLst>
          </p:cNvPr>
          <p:cNvSpPr>
            <a:spLocks noGrp="1"/>
          </p:cNvSpPr>
          <p:nvPr>
            <p:ph sz="half" idx="1"/>
          </p:nvPr>
        </p:nvSpPr>
        <p:spPr>
          <a:xfrm>
            <a:off x="628651"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7024526-CBCE-4534-8DD8-C0EAE2C7E514}"/>
              </a:ext>
            </a:extLst>
          </p:cNvPr>
          <p:cNvSpPr>
            <a:spLocks noGrp="1"/>
          </p:cNvSpPr>
          <p:nvPr>
            <p:ph sz="half" idx="2"/>
          </p:nvPr>
        </p:nvSpPr>
        <p:spPr>
          <a:xfrm>
            <a:off x="4629151"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8FDAC06-E8A9-4483-BCBC-6589E02D84B0}"/>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6" name="Segnaposto piè di pagina 5">
            <a:extLst>
              <a:ext uri="{FF2B5EF4-FFF2-40B4-BE49-F238E27FC236}">
                <a16:creationId xmlns:a16="http://schemas.microsoft.com/office/drawing/2014/main" id="{73E4759E-B3D4-4FA2-AF5D-33064F1BD1A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2EC27FC-073E-43ED-963E-A9CB4298F23D}"/>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3539005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05C14C-03F2-42D3-9A16-CD085AED23D7}"/>
              </a:ext>
            </a:extLst>
          </p:cNvPr>
          <p:cNvSpPr>
            <a:spLocks noGrp="1"/>
          </p:cNvSpPr>
          <p:nvPr>
            <p:ph type="title"/>
          </p:nvPr>
        </p:nvSpPr>
        <p:spPr>
          <a:xfrm>
            <a:off x="629842"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3F2C75-F2BD-41C8-9F02-E40A491A340F}"/>
              </a:ext>
            </a:extLst>
          </p:cNvPr>
          <p:cNvSpPr>
            <a:spLocks noGrp="1"/>
          </p:cNvSpPr>
          <p:nvPr>
            <p:ph type="body" idx="1"/>
          </p:nvPr>
        </p:nvSpPr>
        <p:spPr>
          <a:xfrm>
            <a:off x="629844" y="1681163"/>
            <a:ext cx="3868340" cy="823912"/>
          </a:xfrm>
        </p:spPr>
        <p:txBody>
          <a:bodyPr anchor="b"/>
          <a:lstStyle>
            <a:lvl1pPr marL="0" indent="0">
              <a:buNone/>
              <a:defRPr sz="1800" b="1"/>
            </a:lvl1pPr>
            <a:lvl2pPr marL="342908" indent="0">
              <a:buNone/>
              <a:defRPr sz="1500" b="1"/>
            </a:lvl2pPr>
            <a:lvl3pPr marL="685817" indent="0">
              <a:buNone/>
              <a:defRPr sz="1351" b="1"/>
            </a:lvl3pPr>
            <a:lvl4pPr marL="1028726" indent="0">
              <a:buNone/>
              <a:defRPr sz="1200" b="1"/>
            </a:lvl4pPr>
            <a:lvl5pPr marL="1371635" indent="0">
              <a:buNone/>
              <a:defRPr sz="1200" b="1"/>
            </a:lvl5pPr>
            <a:lvl6pPr marL="1714543" indent="0">
              <a:buNone/>
              <a:defRPr sz="1200" b="1"/>
            </a:lvl6pPr>
            <a:lvl7pPr marL="2057451" indent="0">
              <a:buNone/>
              <a:defRPr sz="1200" b="1"/>
            </a:lvl7pPr>
            <a:lvl8pPr marL="2400361" indent="0">
              <a:buNone/>
              <a:defRPr sz="1200" b="1"/>
            </a:lvl8pPr>
            <a:lvl9pPr marL="2743269"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D60B220-ADC7-4CD1-89EE-2E4EA307330D}"/>
              </a:ext>
            </a:extLst>
          </p:cNvPr>
          <p:cNvSpPr>
            <a:spLocks noGrp="1"/>
          </p:cNvSpPr>
          <p:nvPr>
            <p:ph sz="half" idx="2"/>
          </p:nvPr>
        </p:nvSpPr>
        <p:spPr>
          <a:xfrm>
            <a:off x="629844" y="2505076"/>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388DEDC-82A9-488D-86B4-AFB10E83AD0F}"/>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908" indent="0">
              <a:buNone/>
              <a:defRPr sz="1500" b="1"/>
            </a:lvl2pPr>
            <a:lvl3pPr marL="685817" indent="0">
              <a:buNone/>
              <a:defRPr sz="1351" b="1"/>
            </a:lvl3pPr>
            <a:lvl4pPr marL="1028726" indent="0">
              <a:buNone/>
              <a:defRPr sz="1200" b="1"/>
            </a:lvl4pPr>
            <a:lvl5pPr marL="1371635" indent="0">
              <a:buNone/>
              <a:defRPr sz="1200" b="1"/>
            </a:lvl5pPr>
            <a:lvl6pPr marL="1714543" indent="0">
              <a:buNone/>
              <a:defRPr sz="1200" b="1"/>
            </a:lvl6pPr>
            <a:lvl7pPr marL="2057451" indent="0">
              <a:buNone/>
              <a:defRPr sz="1200" b="1"/>
            </a:lvl7pPr>
            <a:lvl8pPr marL="2400361" indent="0">
              <a:buNone/>
              <a:defRPr sz="1200" b="1"/>
            </a:lvl8pPr>
            <a:lvl9pPr marL="2743269"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699033C-279B-47CD-BF82-588C3BB6724D}"/>
              </a:ext>
            </a:extLst>
          </p:cNvPr>
          <p:cNvSpPr>
            <a:spLocks noGrp="1"/>
          </p:cNvSpPr>
          <p:nvPr>
            <p:ph sz="quarter" idx="4"/>
          </p:nvPr>
        </p:nvSpPr>
        <p:spPr>
          <a:xfrm>
            <a:off x="4629152" y="2505076"/>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CD8CBC7-F56D-4166-82E2-08FDD53A6A38}"/>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8" name="Segnaposto piè di pagina 7">
            <a:extLst>
              <a:ext uri="{FF2B5EF4-FFF2-40B4-BE49-F238E27FC236}">
                <a16:creationId xmlns:a16="http://schemas.microsoft.com/office/drawing/2014/main" id="{EC521154-96CE-4532-88D8-357F751DDB9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9FAB662-446F-434A-BE74-D266ACDCEC48}"/>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635279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36A715-E894-4ED5-9EE2-EA6897B0992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8E25AA7-B82B-4CCF-AB0B-7A03AB307C11}"/>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4" name="Segnaposto piè di pagina 3">
            <a:extLst>
              <a:ext uri="{FF2B5EF4-FFF2-40B4-BE49-F238E27FC236}">
                <a16:creationId xmlns:a16="http://schemas.microsoft.com/office/drawing/2014/main" id="{443D8755-9578-406A-8358-83182059BC3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448A468-25D3-46EB-9292-634D33918A93}"/>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350876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CDB17D2-7182-4AAF-AF53-31D0C42B86E6}"/>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3" name="Segnaposto piè di pagina 2">
            <a:extLst>
              <a:ext uri="{FF2B5EF4-FFF2-40B4-BE49-F238E27FC236}">
                <a16:creationId xmlns:a16="http://schemas.microsoft.com/office/drawing/2014/main" id="{8FCBD5F8-E0FC-476B-8029-76FF350341D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25BD87C-4C6E-4144-8A79-F2BA82F428F0}"/>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1661574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1300A3-91DD-48C9-90F4-3F979842C71A}"/>
              </a:ext>
            </a:extLst>
          </p:cNvPr>
          <p:cNvSpPr>
            <a:spLocks noGrp="1"/>
          </p:cNvSpPr>
          <p:nvPr>
            <p:ph type="title"/>
          </p:nvPr>
        </p:nvSpPr>
        <p:spPr>
          <a:xfrm>
            <a:off x="629843" y="457200"/>
            <a:ext cx="2949177"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EA709D-1C16-4E60-8A9A-AF3C7EEC4EE0}"/>
              </a:ext>
            </a:extLst>
          </p:cNvPr>
          <p:cNvSpPr>
            <a:spLocks noGrp="1"/>
          </p:cNvSpPr>
          <p:nvPr>
            <p:ph idx="1"/>
          </p:nvPr>
        </p:nvSpPr>
        <p:spPr>
          <a:xfrm>
            <a:off x="3887393" y="987426"/>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800EEE9-EF9B-466B-A073-DCFF6F84ADDC}"/>
              </a:ext>
            </a:extLst>
          </p:cNvPr>
          <p:cNvSpPr>
            <a:spLocks noGrp="1"/>
          </p:cNvSpPr>
          <p:nvPr>
            <p:ph type="body" sz="half" idx="2"/>
          </p:nvPr>
        </p:nvSpPr>
        <p:spPr>
          <a:xfrm>
            <a:off x="629843" y="2057400"/>
            <a:ext cx="2949177" cy="3811588"/>
          </a:xfrm>
        </p:spPr>
        <p:txBody>
          <a:bodyPr/>
          <a:lstStyle>
            <a:lvl1pPr marL="0" indent="0">
              <a:buNone/>
              <a:defRPr sz="1200"/>
            </a:lvl1pPr>
            <a:lvl2pPr marL="342908" indent="0">
              <a:buNone/>
              <a:defRPr sz="1051"/>
            </a:lvl2pPr>
            <a:lvl3pPr marL="685817" indent="0">
              <a:buNone/>
              <a:defRPr sz="900"/>
            </a:lvl3pPr>
            <a:lvl4pPr marL="1028726" indent="0">
              <a:buNone/>
              <a:defRPr sz="751"/>
            </a:lvl4pPr>
            <a:lvl5pPr marL="1371635" indent="0">
              <a:buNone/>
              <a:defRPr sz="751"/>
            </a:lvl5pPr>
            <a:lvl6pPr marL="1714543" indent="0">
              <a:buNone/>
              <a:defRPr sz="751"/>
            </a:lvl6pPr>
            <a:lvl7pPr marL="2057451" indent="0">
              <a:buNone/>
              <a:defRPr sz="751"/>
            </a:lvl7pPr>
            <a:lvl8pPr marL="2400361" indent="0">
              <a:buNone/>
              <a:defRPr sz="751"/>
            </a:lvl8pPr>
            <a:lvl9pPr marL="2743269" indent="0">
              <a:buNone/>
              <a:defRPr sz="751"/>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774348-EF42-4EB1-800C-9D5DDA8DDBE7}"/>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6" name="Segnaposto piè di pagina 5">
            <a:extLst>
              <a:ext uri="{FF2B5EF4-FFF2-40B4-BE49-F238E27FC236}">
                <a16:creationId xmlns:a16="http://schemas.microsoft.com/office/drawing/2014/main" id="{03858730-9CE8-4A0E-BBB8-DCCF7FA18D8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3CFB2D0-C348-4724-B099-ACEE29E5A5BC}"/>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3505492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8B8CE6-0EDF-4A69-9EBE-B0A37CB2CCBD}"/>
              </a:ext>
            </a:extLst>
          </p:cNvPr>
          <p:cNvSpPr>
            <a:spLocks noGrp="1"/>
          </p:cNvSpPr>
          <p:nvPr>
            <p:ph type="title"/>
          </p:nvPr>
        </p:nvSpPr>
        <p:spPr>
          <a:xfrm>
            <a:off x="629843" y="457200"/>
            <a:ext cx="2949177"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7565C11-46AD-45B0-83E8-2BA283EAB328}"/>
              </a:ext>
            </a:extLst>
          </p:cNvPr>
          <p:cNvSpPr>
            <a:spLocks noGrp="1"/>
          </p:cNvSpPr>
          <p:nvPr>
            <p:ph type="pic" idx="1"/>
          </p:nvPr>
        </p:nvSpPr>
        <p:spPr>
          <a:xfrm>
            <a:off x="3887393" y="987426"/>
            <a:ext cx="4629151" cy="4873625"/>
          </a:xfrm>
        </p:spPr>
        <p:txBody>
          <a:bodyPr/>
          <a:lstStyle>
            <a:lvl1pPr marL="0" indent="0">
              <a:buNone/>
              <a:defRPr sz="2400"/>
            </a:lvl1pPr>
            <a:lvl2pPr marL="342908" indent="0">
              <a:buNone/>
              <a:defRPr sz="2100"/>
            </a:lvl2pPr>
            <a:lvl3pPr marL="685817" indent="0">
              <a:buNone/>
              <a:defRPr sz="1800"/>
            </a:lvl3pPr>
            <a:lvl4pPr marL="1028726" indent="0">
              <a:buNone/>
              <a:defRPr sz="1500"/>
            </a:lvl4pPr>
            <a:lvl5pPr marL="1371635" indent="0">
              <a:buNone/>
              <a:defRPr sz="1500"/>
            </a:lvl5pPr>
            <a:lvl6pPr marL="1714543" indent="0">
              <a:buNone/>
              <a:defRPr sz="1500"/>
            </a:lvl6pPr>
            <a:lvl7pPr marL="2057451" indent="0">
              <a:buNone/>
              <a:defRPr sz="1500"/>
            </a:lvl7pPr>
            <a:lvl8pPr marL="2400361" indent="0">
              <a:buNone/>
              <a:defRPr sz="1500"/>
            </a:lvl8pPr>
            <a:lvl9pPr marL="2743269" indent="0">
              <a:buNone/>
              <a:defRPr sz="1500"/>
            </a:lvl9pPr>
          </a:lstStyle>
          <a:p>
            <a:endParaRPr lang="it-IT"/>
          </a:p>
        </p:txBody>
      </p:sp>
      <p:sp>
        <p:nvSpPr>
          <p:cNvPr id="4" name="Segnaposto testo 3">
            <a:extLst>
              <a:ext uri="{FF2B5EF4-FFF2-40B4-BE49-F238E27FC236}">
                <a16:creationId xmlns:a16="http://schemas.microsoft.com/office/drawing/2014/main" id="{8F3F44E0-7EE3-4885-ADEC-C1E15A8700C5}"/>
              </a:ext>
            </a:extLst>
          </p:cNvPr>
          <p:cNvSpPr>
            <a:spLocks noGrp="1"/>
          </p:cNvSpPr>
          <p:nvPr>
            <p:ph type="body" sz="half" idx="2"/>
          </p:nvPr>
        </p:nvSpPr>
        <p:spPr>
          <a:xfrm>
            <a:off x="629843" y="2057400"/>
            <a:ext cx="2949177" cy="3811588"/>
          </a:xfrm>
        </p:spPr>
        <p:txBody>
          <a:bodyPr/>
          <a:lstStyle>
            <a:lvl1pPr marL="0" indent="0">
              <a:buNone/>
              <a:defRPr sz="1200"/>
            </a:lvl1pPr>
            <a:lvl2pPr marL="342908" indent="0">
              <a:buNone/>
              <a:defRPr sz="1051"/>
            </a:lvl2pPr>
            <a:lvl3pPr marL="685817" indent="0">
              <a:buNone/>
              <a:defRPr sz="900"/>
            </a:lvl3pPr>
            <a:lvl4pPr marL="1028726" indent="0">
              <a:buNone/>
              <a:defRPr sz="751"/>
            </a:lvl4pPr>
            <a:lvl5pPr marL="1371635" indent="0">
              <a:buNone/>
              <a:defRPr sz="751"/>
            </a:lvl5pPr>
            <a:lvl6pPr marL="1714543" indent="0">
              <a:buNone/>
              <a:defRPr sz="751"/>
            </a:lvl6pPr>
            <a:lvl7pPr marL="2057451" indent="0">
              <a:buNone/>
              <a:defRPr sz="751"/>
            </a:lvl7pPr>
            <a:lvl8pPr marL="2400361" indent="0">
              <a:buNone/>
              <a:defRPr sz="751"/>
            </a:lvl8pPr>
            <a:lvl9pPr marL="2743269" indent="0">
              <a:buNone/>
              <a:defRPr sz="751"/>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7FE48DD-8664-40F1-B07D-19BED2300ECA}"/>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6" name="Segnaposto piè di pagina 5">
            <a:extLst>
              <a:ext uri="{FF2B5EF4-FFF2-40B4-BE49-F238E27FC236}">
                <a16:creationId xmlns:a16="http://schemas.microsoft.com/office/drawing/2014/main" id="{31DEB804-9CDE-4ADA-AFBC-EDDE6A8E56D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253B148-F36E-4B33-9046-91FE9123B0D8}"/>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23305638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0A7C00-4BAE-478D-8C7D-EADF72107F9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8F6EE7B-B215-4EB8-BA38-A7B80C58FFE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573B301-4580-443B-887C-34D76F363CED}"/>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5" name="Segnaposto piè di pagina 4">
            <a:extLst>
              <a:ext uri="{FF2B5EF4-FFF2-40B4-BE49-F238E27FC236}">
                <a16:creationId xmlns:a16="http://schemas.microsoft.com/office/drawing/2014/main" id="{EEE05224-68A6-452E-BF9A-7CDE3214268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429FC6-C670-46A7-BEA0-CD5C256EDE23}"/>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34833388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1BAEC-E88C-4622-A302-A87EF2BF6E4A}" type="datetime1">
              <a:rPr lang="en-US" smtClean="0"/>
              <a:t>4/1/2025</a:t>
            </a:fld>
            <a:endParaRPr lang="en-US"/>
          </a:p>
        </p:txBody>
      </p:sp>
      <p:sp>
        <p:nvSpPr>
          <p:cNvPr id="6" name="Footer Placeholder 5"/>
          <p:cNvSpPr>
            <a:spLocks noGrp="1"/>
          </p:cNvSpPr>
          <p:nvPr>
            <p:ph type="ftr" sz="quarter" idx="11"/>
          </p:nvPr>
        </p:nvSpPr>
        <p:spPr/>
        <p:txBody>
          <a:bodyPr/>
          <a:lstStyle/>
          <a:p>
            <a:r>
              <a:rPr lang="en-US"/>
              <a:t>Copyright © 2009 Wolters Kluwer. Published by Lippincott Williams &amp; Wilkins.</a:t>
            </a:r>
          </a:p>
        </p:txBody>
      </p:sp>
      <p:sp>
        <p:nvSpPr>
          <p:cNvPr id="7" name="Slide Number Placeholder 6"/>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220F8C9-1C5C-4DF8-8990-F10CA6567B83}"/>
              </a:ext>
            </a:extLst>
          </p:cNvPr>
          <p:cNvSpPr>
            <a:spLocks noGrp="1"/>
          </p:cNvSpPr>
          <p:nvPr>
            <p:ph type="title" orient="vert"/>
          </p:nvPr>
        </p:nvSpPr>
        <p:spPr>
          <a:xfrm>
            <a:off x="6543674"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442E2D6-0428-4729-80FB-C8D51150A4F1}"/>
              </a:ext>
            </a:extLst>
          </p:cNvPr>
          <p:cNvSpPr>
            <a:spLocks noGrp="1"/>
          </p:cNvSpPr>
          <p:nvPr>
            <p:ph type="body" orient="vert" idx="1"/>
          </p:nvPr>
        </p:nvSpPr>
        <p:spPr>
          <a:xfrm>
            <a:off x="628649"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DD1BE5C-492C-4842-BB07-514F6CD189F6}"/>
              </a:ext>
            </a:extLst>
          </p:cNvPr>
          <p:cNvSpPr>
            <a:spLocks noGrp="1"/>
          </p:cNvSpPr>
          <p:nvPr>
            <p:ph type="dt" sz="half" idx="10"/>
          </p:nvPr>
        </p:nvSpPr>
        <p:spPr/>
        <p:txBody>
          <a:bodyPr/>
          <a:lstStyle/>
          <a:p>
            <a:fld id="{E2312CEF-902A-47C9-B4CA-F990B67BE6CC}" type="datetimeFigureOut">
              <a:rPr lang="it-IT" smtClean="0"/>
              <a:t>01/04/2025</a:t>
            </a:fld>
            <a:endParaRPr lang="it-IT"/>
          </a:p>
        </p:txBody>
      </p:sp>
      <p:sp>
        <p:nvSpPr>
          <p:cNvPr id="5" name="Segnaposto piè di pagina 4">
            <a:extLst>
              <a:ext uri="{FF2B5EF4-FFF2-40B4-BE49-F238E27FC236}">
                <a16:creationId xmlns:a16="http://schemas.microsoft.com/office/drawing/2014/main" id="{15C383A3-8B34-4399-80FE-A258BE9BF7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5F24381-7DA5-48A6-AC2F-2EB7A3838A7E}"/>
              </a:ext>
            </a:extLst>
          </p:cNvPr>
          <p:cNvSpPr>
            <a:spLocks noGrp="1"/>
          </p:cNvSpPr>
          <p:nvPr>
            <p:ph type="sldNum" sz="quarter" idx="12"/>
          </p:nvPr>
        </p:nvSpPr>
        <p:spPr/>
        <p:txBody>
          <a:bodyPr/>
          <a:lstStyle/>
          <a:p>
            <a:fld id="{5A45C292-3472-4EF9-8144-645CE6A79D41}" type="slidenum">
              <a:rPr lang="it-IT" smtClean="0"/>
              <a:t>‹N›</a:t>
            </a:fld>
            <a:endParaRPr lang="it-IT"/>
          </a:p>
        </p:txBody>
      </p:sp>
    </p:spTree>
    <p:extLst>
      <p:ext uri="{BB962C8B-B14F-4D97-AF65-F5344CB8AC3E}">
        <p14:creationId xmlns:p14="http://schemas.microsoft.com/office/powerpoint/2010/main" val="1665797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48400" y="2438401"/>
            <a:ext cx="24384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2667000" y="6356352"/>
            <a:ext cx="5638800" cy="365125"/>
          </a:xfrm>
        </p:spPr>
        <p:txBody>
          <a:bodyPr/>
          <a:lstStyle>
            <a:lvl1pPr>
              <a:defRPr sz="900"/>
            </a:lvl1pPr>
          </a:lstStyle>
          <a:p>
            <a:r>
              <a:rPr lang="en-US" dirty="0"/>
              <a:t>Copyright © 2009 </a:t>
            </a:r>
            <a:r>
              <a:rPr lang="en-US" dirty="0" err="1"/>
              <a:t>Wolters</a:t>
            </a:r>
            <a:r>
              <a:rPr lang="en-US" dirty="0"/>
              <a:t> </a:t>
            </a:r>
            <a:r>
              <a:rPr lang="en-US" dirty="0" err="1"/>
              <a:t>Kluwer</a:t>
            </a:r>
            <a:r>
              <a:rPr lang="en-US" dirty="0"/>
              <a:t>. Published by Lippincott Williams &amp; Wilkins.</a:t>
            </a:r>
          </a:p>
        </p:txBody>
      </p:sp>
      <p:sp>
        <p:nvSpPr>
          <p:cNvPr id="7" name="Slide Number Placeholder 6"/>
          <p:cNvSpPr>
            <a:spLocks noGrp="1"/>
          </p:cNvSpPr>
          <p:nvPr>
            <p:ph type="sldNum" sz="quarter" idx="12"/>
          </p:nvPr>
        </p:nvSpPr>
        <p:spPr>
          <a:xfrm>
            <a:off x="8305800" y="6356352"/>
            <a:ext cx="381000" cy="365125"/>
          </a:xfrm>
        </p:spPr>
        <p:txBody>
          <a:bodyPr/>
          <a:lstStyle>
            <a:lvl1pPr>
              <a:defRPr sz="900"/>
            </a:lvl1pPr>
          </a:lstStyle>
          <a:p>
            <a:fld id="{27A13296-8103-46F4-BA41-F532E14F2100}" type="slidenum">
              <a:rPr lang="en-US" smtClean="0"/>
              <a:t>‹N›</a:t>
            </a:fld>
            <a:endParaRPr lang="en-US" dirty="0"/>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826" y="6324600"/>
            <a:ext cx="1247775" cy="3048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18" Type="http://schemas.openxmlformats.org/officeDocument/2006/relationships/image" Target="../media/image7.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6.png"/><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png"/><Relationship Id="rId10" Type="http://schemas.openxmlformats.org/officeDocument/2006/relationships/slideLayout" Target="../slideLayouts/slideLayout67.xml"/><Relationship Id="rId19" Type="http://schemas.openxmlformats.org/officeDocument/2006/relationships/image" Target="../media/image8.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98468-0C38-4028-A144-7F51E7C2A6EF}" type="datetime1">
              <a:rPr lang="en-US" smtClean="0"/>
              <a:t>4/1/2025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 2009 Wolters Kluwer. Published by Lippincott Williams &amp; Wilkins.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13296-8103-46F4-BA41-F532E14F2100}"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2"/>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sz="1800"/>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sz="1800"/>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sz="1800"/>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sz="1800"/>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sz="1800"/>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sz="1800"/>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sz="1800"/>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sz="1800"/>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sz="1800"/>
            </a:p>
          </p:txBody>
        </p:sp>
      </p:grpSp>
      <p:sp>
        <p:nvSpPr>
          <p:cNvPr id="1027" name="未知"/>
          <p:cNvSpPr>
            <a:spLocks noChangeAspect="1"/>
          </p:cNvSpPr>
          <p:nvPr/>
        </p:nvSpPr>
        <p:spPr>
          <a:xfrm>
            <a:off x="2130426"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sz="1800"/>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2"/>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defRPr/>
            </a:pPr>
            <a:endParaRPr lang="en-US" altLang="zh-CN"/>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defRPr/>
            </a:pPr>
            <a:endParaRPr lang="en-US" altLang="zh-CN"/>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4014" r:id="rId12"/>
    <p:sldLayoutId id="2147484112" r:id="rId13"/>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2"/>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sz="1800"/>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sz="1800"/>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sz="1800"/>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sz="1800"/>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sz="1800"/>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sz="1800"/>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sz="1800"/>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sz="1800"/>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sz="1800"/>
            </a:p>
          </p:txBody>
        </p:sp>
      </p:grpSp>
      <p:sp>
        <p:nvSpPr>
          <p:cNvPr id="1027" name="未知"/>
          <p:cNvSpPr>
            <a:spLocks noChangeAspect="1"/>
          </p:cNvSpPr>
          <p:nvPr/>
        </p:nvSpPr>
        <p:spPr>
          <a:xfrm>
            <a:off x="2130426"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sz="1800"/>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2"/>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defRPr/>
            </a:pPr>
            <a:endParaRPr lang="en-US" altLang="zh-CN"/>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defRPr/>
            </a:pPr>
            <a:endParaRPr lang="en-US" altLang="zh-CN"/>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defRPr/>
            </a:pPr>
            <a:fld id="{F39722A4-B7DD-4972-B8CF-0A4F6863DCFD}" type="slidenum">
              <a:rPr lang="en-US" altLang="zh-CN" smtClean="0"/>
              <a:pPr fontAlgn="base">
                <a:spcBef>
                  <a:spcPct val="0"/>
                </a:spcBef>
                <a:spcAft>
                  <a:spcPct val="0"/>
                </a:spcAft>
                <a:defRPr/>
              </a:pPr>
              <a:t>‹N›</a:t>
            </a:fld>
            <a:endParaRPr lang="en-US" altLang="zh-CN"/>
          </a:p>
        </p:txBody>
      </p:sp>
    </p:spTree>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2"/>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sz="1800"/>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sz="1800"/>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sz="1800"/>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sz="1800"/>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sz="1800"/>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sz="1800"/>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sz="1800"/>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sz="1800"/>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sz="1800"/>
            </a:p>
          </p:txBody>
        </p:sp>
      </p:grpSp>
      <p:sp>
        <p:nvSpPr>
          <p:cNvPr id="1027" name="未知"/>
          <p:cNvSpPr>
            <a:spLocks noChangeAspect="1"/>
          </p:cNvSpPr>
          <p:nvPr/>
        </p:nvSpPr>
        <p:spPr>
          <a:xfrm>
            <a:off x="2130426"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sz="1800"/>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2"/>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defRPr/>
            </a:pPr>
            <a:endParaRPr lang="en-US" altLang="zh-CN"/>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defRPr/>
            </a:pPr>
            <a:endParaRPr lang="en-US" altLang="zh-CN"/>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2"/>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sz="1800"/>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sz="1800"/>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sz="1800"/>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sz="1800"/>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sz="1800"/>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sz="1800"/>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sz="1800"/>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sz="1800"/>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sz="1800"/>
            </a:p>
          </p:txBody>
        </p:sp>
      </p:grpSp>
      <p:sp>
        <p:nvSpPr>
          <p:cNvPr id="1027" name="未知"/>
          <p:cNvSpPr>
            <a:spLocks noChangeAspect="1"/>
          </p:cNvSpPr>
          <p:nvPr/>
        </p:nvSpPr>
        <p:spPr>
          <a:xfrm>
            <a:off x="2130426"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sz="1800"/>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2"/>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defRPr/>
            </a:pPr>
            <a:endParaRPr lang="en-US" altLang="zh-CN"/>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defRPr/>
            </a:pPr>
            <a:endParaRPr lang="en-US" altLang="zh-CN"/>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defRPr/>
            </a:pPr>
            <a:fld id="{38544C22-EC13-4D2B-BB53-07ACC9C2DCDB}" type="slidenum">
              <a:rPr lang="en-US" altLang="zh-CN" smtClean="0"/>
              <a:pPr fontAlgn="base">
                <a:spcBef>
                  <a:spcPct val="0"/>
                </a:spcBef>
                <a:spcAft>
                  <a:spcPct val="0"/>
                </a:spcAft>
                <a:defRPr/>
              </a:pPr>
              <a:t>‹N›</a:t>
            </a:fld>
            <a:endParaRPr lang="en-US" altLang="zh-CN"/>
          </a:p>
        </p:txBody>
      </p:sp>
    </p:spTree>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6" name="CustomShape 1"/>
          <p:cNvSpPr/>
          <p:nvPr/>
        </p:nvSpPr>
        <p:spPr>
          <a:xfrm>
            <a:off x="662040" y="496800"/>
            <a:ext cx="7818480" cy="5863680"/>
          </a:xfrm>
          <a:prstGeom prst="rect">
            <a:avLst/>
          </a:prstGeom>
          <a:solidFill>
            <a:srgbClr val="003298"/>
          </a:solidFill>
          <a:ln w="12600">
            <a:noFill/>
          </a:ln>
        </p:spPr>
        <p:style>
          <a:lnRef idx="0">
            <a:srgbClr val="FFFFFF"/>
          </a:lnRef>
          <a:fillRef idx="0">
            <a:srgbClr val="FFFFFF"/>
          </a:fillRef>
          <a:effectRef idx="0">
            <a:srgbClr val="FFFFFF"/>
          </a:effectRef>
          <a:fontRef idx="minor"/>
        </p:style>
      </p:sp>
      <p:sp>
        <p:nvSpPr>
          <p:cNvPr id="737" name="CustomShape 2"/>
          <p:cNvSpPr/>
          <p:nvPr/>
        </p:nvSpPr>
        <p:spPr>
          <a:xfrm>
            <a:off x="3007800" y="4085640"/>
            <a:ext cx="3911400" cy="2268000"/>
          </a:xfrm>
          <a:prstGeom prst="rect">
            <a:avLst/>
          </a:prstGeom>
          <a:blipFill rotWithShape="0">
            <a:blip r:embed="rId14"/>
            <a:stretch>
              <a:fillRect/>
            </a:stretch>
          </a:blipFill>
          <a:ln w="12600">
            <a:noFill/>
          </a:ln>
        </p:spPr>
        <p:style>
          <a:lnRef idx="0">
            <a:srgbClr val="FFFFFF"/>
          </a:lnRef>
          <a:fillRef idx="0">
            <a:srgbClr val="FFFFFF"/>
          </a:fillRef>
          <a:effectRef idx="0">
            <a:srgbClr val="FFFFFF"/>
          </a:effectRef>
          <a:fontRef idx="minor"/>
        </p:style>
      </p:sp>
      <p:sp>
        <p:nvSpPr>
          <p:cNvPr id="738" name="CustomShape 3"/>
          <p:cNvSpPr/>
          <p:nvPr/>
        </p:nvSpPr>
        <p:spPr>
          <a:xfrm>
            <a:off x="6323040" y="4122000"/>
            <a:ext cx="1707840" cy="1100520"/>
          </a:xfrm>
          <a:prstGeom prst="rect">
            <a:avLst/>
          </a:prstGeom>
          <a:blipFill rotWithShape="0">
            <a:blip r:embed="rId15"/>
            <a:stretch>
              <a:fillRect/>
            </a:stretch>
          </a:blipFill>
          <a:ln w="12600">
            <a:noFill/>
          </a:ln>
        </p:spPr>
        <p:style>
          <a:lnRef idx="0">
            <a:srgbClr val="FFFFFF"/>
          </a:lnRef>
          <a:fillRef idx="0">
            <a:srgbClr val="FFFFFF"/>
          </a:fillRef>
          <a:effectRef idx="0">
            <a:srgbClr val="FFFFFF"/>
          </a:effectRef>
          <a:fontRef idx="minor"/>
        </p:style>
      </p:sp>
      <p:sp>
        <p:nvSpPr>
          <p:cNvPr id="739" name="CustomShape 4"/>
          <p:cNvSpPr/>
          <p:nvPr/>
        </p:nvSpPr>
        <p:spPr>
          <a:xfrm>
            <a:off x="4599000" y="5038200"/>
            <a:ext cx="3867120" cy="1315440"/>
          </a:xfrm>
          <a:prstGeom prst="rect">
            <a:avLst/>
          </a:prstGeom>
          <a:blipFill rotWithShape="0">
            <a:blip r:embed="rId16"/>
            <a:stretch>
              <a:fillRect/>
            </a:stretch>
          </a:blipFill>
          <a:ln w="12600">
            <a:noFill/>
          </a:ln>
        </p:spPr>
        <p:style>
          <a:lnRef idx="0">
            <a:srgbClr val="FFFFFF"/>
          </a:lnRef>
          <a:fillRef idx="0">
            <a:srgbClr val="FFFFFF"/>
          </a:fillRef>
          <a:effectRef idx="0">
            <a:srgbClr val="FFFFFF"/>
          </a:effectRef>
          <a:fontRef idx="minor"/>
        </p:style>
      </p:sp>
      <p:grpSp>
        <p:nvGrpSpPr>
          <p:cNvPr id="740" name="Group 5"/>
          <p:cNvGrpSpPr/>
          <p:nvPr/>
        </p:nvGrpSpPr>
        <p:grpSpPr>
          <a:xfrm>
            <a:off x="4391640" y="3524040"/>
            <a:ext cx="4082400" cy="2829600"/>
            <a:chOff x="4391640" y="3524040"/>
            <a:chExt cx="4082400" cy="2829600"/>
          </a:xfrm>
        </p:grpSpPr>
        <p:sp>
          <p:nvSpPr>
            <p:cNvPr id="741" name="CustomShape 6"/>
            <p:cNvSpPr/>
            <p:nvPr/>
          </p:nvSpPr>
          <p:spPr>
            <a:xfrm>
              <a:off x="4391640" y="4993920"/>
              <a:ext cx="3639240" cy="1359720"/>
            </a:xfrm>
            <a:custGeom>
              <a:avLst/>
              <a:gdLst/>
              <a:ahLst/>
              <a:cxnLst/>
              <a:rect l="l" t="t" r="r" b="b"/>
              <a:pathLst>
                <a:path w="21600" h="21600">
                  <a:moveTo>
                    <a:pt x="21600" y="3083"/>
                  </a:moveTo>
                  <a:lnTo>
                    <a:pt x="21600" y="0"/>
                  </a:lnTo>
                  <a:lnTo>
                    <a:pt x="21561" y="476"/>
                  </a:lnTo>
                  <a:lnTo>
                    <a:pt x="21476" y="952"/>
                  </a:lnTo>
                  <a:lnTo>
                    <a:pt x="21298" y="1428"/>
                  </a:lnTo>
                  <a:lnTo>
                    <a:pt x="21074" y="1883"/>
                  </a:lnTo>
                  <a:lnTo>
                    <a:pt x="20811" y="2234"/>
                  </a:lnTo>
                  <a:lnTo>
                    <a:pt x="20510" y="2690"/>
                  </a:lnTo>
                  <a:lnTo>
                    <a:pt x="20162" y="3062"/>
                  </a:lnTo>
                  <a:lnTo>
                    <a:pt x="19721" y="3414"/>
                  </a:lnTo>
                  <a:lnTo>
                    <a:pt x="19241" y="3745"/>
                  </a:lnTo>
                  <a:lnTo>
                    <a:pt x="18754" y="4117"/>
                  </a:lnTo>
                  <a:lnTo>
                    <a:pt x="18197" y="4469"/>
                  </a:lnTo>
                  <a:lnTo>
                    <a:pt x="16968" y="5276"/>
                  </a:lnTo>
                  <a:lnTo>
                    <a:pt x="15568" y="6228"/>
                  </a:lnTo>
                  <a:lnTo>
                    <a:pt x="14037" y="7283"/>
                  </a:lnTo>
                  <a:lnTo>
                    <a:pt x="12335" y="8441"/>
                  </a:lnTo>
                  <a:lnTo>
                    <a:pt x="10541" y="9848"/>
                  </a:lnTo>
                  <a:lnTo>
                    <a:pt x="8615" y="11503"/>
                  </a:lnTo>
                  <a:lnTo>
                    <a:pt x="6612" y="13490"/>
                  </a:lnTo>
                  <a:lnTo>
                    <a:pt x="4470" y="15848"/>
                  </a:lnTo>
                  <a:lnTo>
                    <a:pt x="2274" y="18538"/>
                  </a:lnTo>
                  <a:lnTo>
                    <a:pt x="0" y="21600"/>
                  </a:lnTo>
                  <a:lnTo>
                    <a:pt x="1230" y="21600"/>
                  </a:lnTo>
                  <a:lnTo>
                    <a:pt x="1972" y="21352"/>
                  </a:lnTo>
                  <a:lnTo>
                    <a:pt x="3117" y="19593"/>
                  </a:lnTo>
                  <a:lnTo>
                    <a:pt x="4331" y="17814"/>
                  </a:lnTo>
                  <a:lnTo>
                    <a:pt x="5646" y="16179"/>
                  </a:lnTo>
                  <a:lnTo>
                    <a:pt x="7084" y="14648"/>
                  </a:lnTo>
                  <a:lnTo>
                    <a:pt x="8577" y="13138"/>
                  </a:lnTo>
                  <a:lnTo>
                    <a:pt x="10147" y="11607"/>
                  </a:lnTo>
                  <a:lnTo>
                    <a:pt x="14083" y="8338"/>
                  </a:lnTo>
                  <a:lnTo>
                    <a:pt x="14864" y="7738"/>
                  </a:lnTo>
                  <a:lnTo>
                    <a:pt x="16488" y="6683"/>
                  </a:lnTo>
                  <a:lnTo>
                    <a:pt x="18143" y="5524"/>
                  </a:lnTo>
                  <a:lnTo>
                    <a:pt x="19806" y="4345"/>
                  </a:lnTo>
                  <a:lnTo>
                    <a:pt x="20556" y="3890"/>
                  </a:lnTo>
                  <a:lnTo>
                    <a:pt x="21298" y="3290"/>
                  </a:lnTo>
                  <a:lnTo>
                    <a:pt x="21600" y="3083"/>
                  </a:lnTo>
                  <a:close/>
                </a:path>
              </a:pathLst>
            </a:custGeom>
            <a:solidFill>
              <a:srgbClr val="003298"/>
            </a:solidFill>
            <a:ln w="12600">
              <a:noFill/>
            </a:ln>
          </p:spPr>
          <p:style>
            <a:lnRef idx="0">
              <a:srgbClr val="FFFFFF"/>
            </a:lnRef>
            <a:fillRef idx="0">
              <a:srgbClr val="FFFFFF"/>
            </a:fillRef>
            <a:effectRef idx="0">
              <a:srgbClr val="FFFFFF"/>
            </a:effectRef>
            <a:fontRef idx="minor"/>
          </p:style>
        </p:sp>
        <p:sp>
          <p:nvSpPr>
            <p:cNvPr id="742" name="CustomShape 7"/>
            <p:cNvSpPr/>
            <p:nvPr/>
          </p:nvSpPr>
          <p:spPr>
            <a:xfrm>
              <a:off x="6329520" y="3524040"/>
              <a:ext cx="2144160" cy="924840"/>
            </a:xfrm>
            <a:custGeom>
              <a:avLst/>
              <a:gdLst/>
              <a:ahLst/>
              <a:cxnLst/>
              <a:rect l="l" t="t" r="r" b="b"/>
              <a:pathLst>
                <a:path w="21600" h="21600">
                  <a:moveTo>
                    <a:pt x="21600" y="2767"/>
                  </a:moveTo>
                  <a:lnTo>
                    <a:pt x="21600" y="0"/>
                  </a:lnTo>
                  <a:lnTo>
                    <a:pt x="20261" y="699"/>
                  </a:lnTo>
                  <a:lnTo>
                    <a:pt x="18700" y="1399"/>
                  </a:lnTo>
                  <a:lnTo>
                    <a:pt x="17073" y="2098"/>
                  </a:lnTo>
                  <a:lnTo>
                    <a:pt x="15367" y="2585"/>
                  </a:lnTo>
                  <a:lnTo>
                    <a:pt x="11732" y="3801"/>
                  </a:lnTo>
                  <a:lnTo>
                    <a:pt x="9947" y="4318"/>
                  </a:lnTo>
                  <a:lnTo>
                    <a:pt x="8241" y="4987"/>
                  </a:lnTo>
                  <a:lnTo>
                    <a:pt x="6535" y="5504"/>
                  </a:lnTo>
                  <a:lnTo>
                    <a:pt x="4974" y="6386"/>
                  </a:lnTo>
                  <a:lnTo>
                    <a:pt x="3569" y="7237"/>
                  </a:lnTo>
                  <a:lnTo>
                    <a:pt x="2375" y="8271"/>
                  </a:lnTo>
                  <a:lnTo>
                    <a:pt x="1339" y="9487"/>
                  </a:lnTo>
                  <a:lnTo>
                    <a:pt x="604" y="10704"/>
                  </a:lnTo>
                  <a:lnTo>
                    <a:pt x="381" y="11373"/>
                  </a:lnTo>
                  <a:lnTo>
                    <a:pt x="144" y="12254"/>
                  </a:lnTo>
                  <a:lnTo>
                    <a:pt x="0" y="13106"/>
                  </a:lnTo>
                  <a:lnTo>
                    <a:pt x="0" y="13957"/>
                  </a:lnTo>
                  <a:lnTo>
                    <a:pt x="79" y="15022"/>
                  </a:lnTo>
                  <a:lnTo>
                    <a:pt x="236" y="15873"/>
                  </a:lnTo>
                  <a:lnTo>
                    <a:pt x="446" y="16724"/>
                  </a:lnTo>
                  <a:lnTo>
                    <a:pt x="748" y="17424"/>
                  </a:lnTo>
                  <a:lnTo>
                    <a:pt x="1562" y="18792"/>
                  </a:lnTo>
                  <a:lnTo>
                    <a:pt x="2677" y="20161"/>
                  </a:lnTo>
                  <a:lnTo>
                    <a:pt x="3937" y="21225"/>
                  </a:lnTo>
                  <a:lnTo>
                    <a:pt x="4462" y="21600"/>
                  </a:lnTo>
                  <a:lnTo>
                    <a:pt x="4462" y="13805"/>
                  </a:lnTo>
                  <a:lnTo>
                    <a:pt x="4527" y="13258"/>
                  </a:lnTo>
                  <a:lnTo>
                    <a:pt x="4829" y="12072"/>
                  </a:lnTo>
                  <a:lnTo>
                    <a:pt x="5275" y="10856"/>
                  </a:lnTo>
                  <a:lnTo>
                    <a:pt x="5945" y="10004"/>
                  </a:lnTo>
                  <a:lnTo>
                    <a:pt x="6758" y="9153"/>
                  </a:lnTo>
                  <a:lnTo>
                    <a:pt x="7637" y="8453"/>
                  </a:lnTo>
                  <a:lnTo>
                    <a:pt x="8674" y="7754"/>
                  </a:lnTo>
                  <a:lnTo>
                    <a:pt x="9868" y="7237"/>
                  </a:lnTo>
                  <a:lnTo>
                    <a:pt x="11062" y="6751"/>
                  </a:lnTo>
                  <a:lnTo>
                    <a:pt x="13726" y="5686"/>
                  </a:lnTo>
                  <a:lnTo>
                    <a:pt x="16403" y="4987"/>
                  </a:lnTo>
                  <a:lnTo>
                    <a:pt x="19133" y="3953"/>
                  </a:lnTo>
                  <a:lnTo>
                    <a:pt x="20406" y="3436"/>
                  </a:lnTo>
                  <a:lnTo>
                    <a:pt x="21600" y="2767"/>
                  </a:lnTo>
                  <a:close/>
                </a:path>
              </a:pathLst>
            </a:custGeom>
            <a:solidFill>
              <a:srgbClr val="003298"/>
            </a:solidFill>
            <a:ln w="12600">
              <a:noFill/>
            </a:ln>
          </p:spPr>
          <p:style>
            <a:lnRef idx="0">
              <a:srgbClr val="FFFFFF"/>
            </a:lnRef>
            <a:fillRef idx="0">
              <a:srgbClr val="FFFFFF"/>
            </a:fillRef>
            <a:effectRef idx="0">
              <a:srgbClr val="FFFFFF"/>
            </a:effectRef>
            <a:fontRef idx="minor"/>
          </p:style>
        </p:sp>
        <p:sp>
          <p:nvSpPr>
            <p:cNvPr id="743" name="CustomShape 8"/>
            <p:cNvSpPr/>
            <p:nvPr/>
          </p:nvSpPr>
          <p:spPr>
            <a:xfrm>
              <a:off x="6772680" y="4115520"/>
              <a:ext cx="1701360" cy="1071720"/>
            </a:xfrm>
            <a:custGeom>
              <a:avLst/>
              <a:gdLst/>
              <a:ahLst/>
              <a:cxnLst/>
              <a:rect l="l" t="t" r="r" b="b"/>
              <a:pathLst>
                <a:path w="21600" h="21600">
                  <a:moveTo>
                    <a:pt x="21600" y="18581"/>
                  </a:moveTo>
                  <a:lnTo>
                    <a:pt x="21600" y="11889"/>
                  </a:lnTo>
                  <a:lnTo>
                    <a:pt x="20459" y="11600"/>
                  </a:lnTo>
                  <a:lnTo>
                    <a:pt x="19070" y="11154"/>
                  </a:lnTo>
                  <a:lnTo>
                    <a:pt x="17564" y="10681"/>
                  </a:lnTo>
                  <a:lnTo>
                    <a:pt x="15795" y="10104"/>
                  </a:lnTo>
                  <a:lnTo>
                    <a:pt x="14009" y="9527"/>
                  </a:lnTo>
                  <a:lnTo>
                    <a:pt x="12140" y="8766"/>
                  </a:lnTo>
                  <a:lnTo>
                    <a:pt x="8402" y="7270"/>
                  </a:lnTo>
                  <a:lnTo>
                    <a:pt x="6632" y="6404"/>
                  </a:lnTo>
                  <a:lnTo>
                    <a:pt x="5044" y="5485"/>
                  </a:lnTo>
                  <a:lnTo>
                    <a:pt x="3539" y="4593"/>
                  </a:lnTo>
                  <a:lnTo>
                    <a:pt x="2233" y="3543"/>
                  </a:lnTo>
                  <a:lnTo>
                    <a:pt x="1207" y="2677"/>
                  </a:lnTo>
                  <a:lnTo>
                    <a:pt x="463" y="1627"/>
                  </a:lnTo>
                  <a:lnTo>
                    <a:pt x="265" y="1050"/>
                  </a:lnTo>
                  <a:lnTo>
                    <a:pt x="83" y="577"/>
                  </a:lnTo>
                  <a:lnTo>
                    <a:pt x="0" y="0"/>
                  </a:lnTo>
                  <a:lnTo>
                    <a:pt x="0" y="6727"/>
                  </a:lnTo>
                  <a:lnTo>
                    <a:pt x="1108" y="7270"/>
                  </a:lnTo>
                  <a:lnTo>
                    <a:pt x="2994" y="8188"/>
                  </a:lnTo>
                  <a:lnTo>
                    <a:pt x="4962" y="8923"/>
                  </a:lnTo>
                  <a:lnTo>
                    <a:pt x="6913" y="9658"/>
                  </a:lnTo>
                  <a:lnTo>
                    <a:pt x="8881" y="10550"/>
                  </a:lnTo>
                  <a:lnTo>
                    <a:pt x="10651" y="11285"/>
                  </a:lnTo>
                  <a:lnTo>
                    <a:pt x="12239" y="12204"/>
                  </a:lnTo>
                  <a:lnTo>
                    <a:pt x="13744" y="13227"/>
                  </a:lnTo>
                  <a:lnTo>
                    <a:pt x="14852" y="14277"/>
                  </a:lnTo>
                  <a:lnTo>
                    <a:pt x="15232" y="14881"/>
                  </a:lnTo>
                  <a:lnTo>
                    <a:pt x="15894" y="16219"/>
                  </a:lnTo>
                  <a:lnTo>
                    <a:pt x="15977" y="16954"/>
                  </a:lnTo>
                  <a:lnTo>
                    <a:pt x="15977" y="21600"/>
                  </a:lnTo>
                  <a:lnTo>
                    <a:pt x="16820" y="21258"/>
                  </a:lnTo>
                  <a:lnTo>
                    <a:pt x="18127" y="20681"/>
                  </a:lnTo>
                  <a:lnTo>
                    <a:pt x="19334" y="20077"/>
                  </a:lnTo>
                  <a:lnTo>
                    <a:pt x="20293" y="19500"/>
                  </a:lnTo>
                  <a:lnTo>
                    <a:pt x="21021" y="19027"/>
                  </a:lnTo>
                  <a:lnTo>
                    <a:pt x="21600" y="18581"/>
                  </a:lnTo>
                  <a:close/>
                </a:path>
              </a:pathLst>
            </a:custGeom>
            <a:solidFill>
              <a:srgbClr val="003298"/>
            </a:solidFill>
            <a:ln w="12600">
              <a:noFill/>
            </a:ln>
          </p:spPr>
          <p:style>
            <a:lnRef idx="0">
              <a:srgbClr val="FFFFFF"/>
            </a:lnRef>
            <a:fillRef idx="0">
              <a:srgbClr val="FFFFFF"/>
            </a:fillRef>
            <a:effectRef idx="0">
              <a:srgbClr val="FFFFFF"/>
            </a:effectRef>
            <a:fontRef idx="minor"/>
          </p:style>
        </p:sp>
      </p:grpSp>
      <p:sp>
        <p:nvSpPr>
          <p:cNvPr id="744" name="CustomShape 9"/>
          <p:cNvSpPr/>
          <p:nvPr/>
        </p:nvSpPr>
        <p:spPr>
          <a:xfrm>
            <a:off x="6772680" y="3642480"/>
            <a:ext cx="1693440" cy="730440"/>
          </a:xfrm>
          <a:prstGeom prst="rect">
            <a:avLst/>
          </a:prstGeom>
          <a:blipFill rotWithShape="0">
            <a:blip r:embed="rId17"/>
            <a:stretch>
              <a:fillRect/>
            </a:stretch>
          </a:blipFill>
          <a:ln w="12600">
            <a:noFill/>
          </a:ln>
        </p:spPr>
        <p:style>
          <a:lnRef idx="0">
            <a:srgbClr val="FFFFFF"/>
          </a:lnRef>
          <a:fillRef idx="0">
            <a:srgbClr val="FFFFFF"/>
          </a:fillRef>
          <a:effectRef idx="0">
            <a:srgbClr val="FFFFFF"/>
          </a:effectRef>
          <a:fontRef idx="minor"/>
        </p:style>
      </p:sp>
      <p:sp>
        <p:nvSpPr>
          <p:cNvPr id="745" name="CustomShape 10"/>
          <p:cNvSpPr/>
          <p:nvPr/>
        </p:nvSpPr>
        <p:spPr>
          <a:xfrm>
            <a:off x="5171040" y="2317320"/>
            <a:ext cx="2476800" cy="2085840"/>
          </a:xfrm>
          <a:prstGeom prst="rect">
            <a:avLst/>
          </a:prstGeom>
          <a:blipFill rotWithShape="0">
            <a:blip r:embed="rId18"/>
            <a:stretch>
              <a:fillRect/>
            </a:stretch>
          </a:blipFill>
          <a:ln w="12600">
            <a:noFill/>
          </a:ln>
        </p:spPr>
        <p:style>
          <a:lnRef idx="0">
            <a:srgbClr val="FFFFFF"/>
          </a:lnRef>
          <a:fillRef idx="0">
            <a:srgbClr val="FFFFFF"/>
          </a:fillRef>
          <a:effectRef idx="0">
            <a:srgbClr val="FFFFFF"/>
          </a:effectRef>
          <a:fontRef idx="minor"/>
        </p:style>
      </p:sp>
      <p:sp>
        <p:nvSpPr>
          <p:cNvPr id="746" name="CustomShape 11"/>
          <p:cNvSpPr/>
          <p:nvPr/>
        </p:nvSpPr>
        <p:spPr>
          <a:xfrm>
            <a:off x="662040" y="496800"/>
            <a:ext cx="7815600" cy="2410200"/>
          </a:xfrm>
          <a:prstGeom prst="rect">
            <a:avLst/>
          </a:prstGeom>
          <a:blipFill rotWithShape="0">
            <a:blip r:embed="rId19"/>
            <a:stretch>
              <a:fillRect/>
            </a:stretch>
          </a:blipFill>
          <a:ln w="12600">
            <a:noFill/>
          </a:ln>
        </p:spPr>
        <p:style>
          <a:lnRef idx="0">
            <a:srgbClr val="FFFFFF"/>
          </a:lnRef>
          <a:fillRef idx="0">
            <a:srgbClr val="FFFFFF"/>
          </a:fillRef>
          <a:effectRef idx="0">
            <a:srgbClr val="FFFFFF"/>
          </a:effectRef>
          <a:fontRef idx="minor"/>
        </p:style>
      </p:sp>
      <p:sp>
        <p:nvSpPr>
          <p:cNvPr id="747" name="PlaceHolder 12"/>
          <p:cNvSpPr>
            <a:spLocks noGrp="1"/>
          </p:cNvSpPr>
          <p:nvPr>
            <p:ph type="title"/>
          </p:nvPr>
        </p:nvSpPr>
        <p:spPr>
          <a:xfrm>
            <a:off x="2337480" y="1441724"/>
            <a:ext cx="4468680" cy="2708434"/>
          </a:xfrm>
          <a:prstGeom prst="rect">
            <a:avLst/>
          </a:prstGeom>
        </p:spPr>
        <p:txBody>
          <a:bodyPr lIns="0" tIns="0" rIns="0" bIns="0" anchor="ctr">
            <a:spAutoFit/>
          </a:bodyPr>
          <a:lstStyle/>
          <a:p>
            <a:r>
              <a:rPr lang="it-IT" sz="4400" b="0" strike="noStrike" spc="-1">
                <a:solidFill>
                  <a:srgbClr val="000000"/>
                </a:solidFill>
                <a:latin typeface="Arial" panose="020B0604020202020204"/>
              </a:rPr>
              <a:t>Fai clic per modificare il formato del testo del titolo</a:t>
            </a:r>
          </a:p>
        </p:txBody>
      </p:sp>
      <p:sp>
        <p:nvSpPr>
          <p:cNvPr id="748" name="PlaceHolder 13"/>
          <p:cNvSpPr>
            <a:spLocks noGrp="1"/>
          </p:cNvSpPr>
          <p:nvPr>
            <p:ph type="body"/>
          </p:nvPr>
        </p:nvSpPr>
        <p:spPr>
          <a:xfrm>
            <a:off x="1371600" y="3816720"/>
            <a:ext cx="6400080" cy="1851480"/>
          </a:xfrm>
          <a:prstGeom prst="rect">
            <a:avLst/>
          </a:prstGeom>
        </p:spPr>
        <p:txBody>
          <a:bodyPr lIns="0" tIns="0" rIns="0" bIns="0">
            <a:normAutofit fontScale="35000"/>
          </a:bodyPr>
          <a:lstStyle/>
          <a:p>
            <a:pPr marL="431800" indent="-323850">
              <a:spcBef>
                <a:spcPts val="141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Fai clic per modificare il formato del testo della struttura</a:t>
            </a:r>
          </a:p>
          <a:p>
            <a:pPr marL="864235" lvl="1" indent="-323850">
              <a:spcBef>
                <a:spcPts val="1135"/>
              </a:spcBef>
              <a:buClr>
                <a:srgbClr val="000000"/>
              </a:buClr>
              <a:buSzPct val="75000"/>
              <a:buFont typeface="Symbol" panose="05050102010706020507" charset="2"/>
              <a:buChar char=""/>
            </a:pPr>
            <a:r>
              <a:rPr lang="it-IT" sz="2800" b="0" strike="noStrike" spc="-1">
                <a:solidFill>
                  <a:srgbClr val="000000"/>
                </a:solidFill>
                <a:latin typeface="Arial" panose="020B0604020202020204"/>
              </a:rPr>
              <a:t>Secondo livello struttura</a:t>
            </a:r>
          </a:p>
          <a:p>
            <a:pPr marL="1296035" lvl="2" indent="-288290">
              <a:spcBef>
                <a:spcPts val="850"/>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Terzo livello struttura</a:t>
            </a:r>
          </a:p>
          <a:p>
            <a:pPr marL="1727835" lvl="3" indent="-215900">
              <a:spcBef>
                <a:spcPts val="565"/>
              </a:spcBef>
              <a:buClr>
                <a:srgbClr val="000000"/>
              </a:buClr>
              <a:buSzPct val="75000"/>
              <a:buFont typeface="Symbol" panose="05050102010706020507" charset="2"/>
              <a:buChar char=""/>
            </a:pPr>
            <a:r>
              <a:rPr lang="it-IT" sz="2800" b="0" strike="noStrike" spc="-1">
                <a:solidFill>
                  <a:srgbClr val="000000"/>
                </a:solidFill>
                <a:latin typeface="Arial" panose="020B0604020202020204"/>
              </a:rPr>
              <a:t>Quarto livello struttura</a:t>
            </a:r>
          </a:p>
          <a:p>
            <a:pPr marL="2160270" lvl="4"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Quinto livello struttura</a:t>
            </a:r>
          </a:p>
          <a:p>
            <a:pPr marL="2592070" lvl="5"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Sesto livello struttura</a:t>
            </a:r>
          </a:p>
          <a:p>
            <a:pPr marL="3023870" lvl="6"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Settimo livello struttura</a:t>
            </a:r>
          </a:p>
        </p:txBody>
      </p:sp>
    </p:spTree>
    <p:extLst>
      <p:ext uri="{BB962C8B-B14F-4D97-AF65-F5344CB8AC3E}">
        <p14:creationId xmlns:p14="http://schemas.microsoft.com/office/powerpoint/2010/main" val="21970349"/>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Lst>
  <p:txStyles>
    <p:titleStyle/>
    <p:bodyStyle>
      <a:lvl1pPr marL="431800" indent="-323850">
        <a:spcBef>
          <a:spcPts val="1415"/>
        </a:spcBef>
        <a:buClr>
          <a:srgbClr val="000000"/>
        </a:buClr>
        <a:buSzPct val="45000"/>
        <a:buFont typeface="Wingdings" panose="05000000000000000000" pitchFamily="2" charset="2"/>
        <a:buChar char=""/>
        <a:defRPr/>
      </a:lvl1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333743A-3EF5-4C96-9EF2-3DC7065AA5D7}"/>
              </a:ext>
            </a:extLst>
          </p:cNvPr>
          <p:cNvSpPr>
            <a:spLocks noGrp="1"/>
          </p:cNvSpPr>
          <p:nvPr>
            <p:ph type="title"/>
          </p:nvPr>
        </p:nvSpPr>
        <p:spPr>
          <a:xfrm>
            <a:off x="628653"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C76E39E-A81D-4565-A4F8-6A57F2752263}"/>
              </a:ext>
            </a:extLst>
          </p:cNvPr>
          <p:cNvSpPr>
            <a:spLocks noGrp="1"/>
          </p:cNvSpPr>
          <p:nvPr>
            <p:ph type="body" idx="1"/>
          </p:nvPr>
        </p:nvSpPr>
        <p:spPr>
          <a:xfrm>
            <a:off x="628653"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0E82F76-85BA-432E-9D6B-4C61D34DFF35}"/>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2312CEF-902A-47C9-B4CA-F990B67BE6CC}" type="datetimeFigureOut">
              <a:rPr lang="it-IT" smtClean="0"/>
              <a:t>01/04/2025</a:t>
            </a:fld>
            <a:endParaRPr lang="it-IT"/>
          </a:p>
        </p:txBody>
      </p:sp>
      <p:sp>
        <p:nvSpPr>
          <p:cNvPr id="5" name="Segnaposto piè di pagina 4">
            <a:extLst>
              <a:ext uri="{FF2B5EF4-FFF2-40B4-BE49-F238E27FC236}">
                <a16:creationId xmlns:a16="http://schemas.microsoft.com/office/drawing/2014/main" id="{64AD4710-3F8A-4008-8FD4-71C31C3D252C}"/>
              </a:ext>
            </a:extLst>
          </p:cNvPr>
          <p:cNvSpPr>
            <a:spLocks noGrp="1"/>
          </p:cNvSpPr>
          <p:nvPr>
            <p:ph type="ftr" sz="quarter" idx="3"/>
          </p:nvPr>
        </p:nvSpPr>
        <p:spPr>
          <a:xfrm>
            <a:off x="3028953"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C6B7A10-597B-4BFB-B0F6-A44F877A6DF8}"/>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45C292-3472-4EF9-8144-645CE6A79D41}" type="slidenum">
              <a:rPr lang="it-IT" smtClean="0"/>
              <a:t>‹N›</a:t>
            </a:fld>
            <a:endParaRPr lang="it-IT"/>
          </a:p>
        </p:txBody>
      </p:sp>
    </p:spTree>
    <p:extLst>
      <p:ext uri="{BB962C8B-B14F-4D97-AF65-F5344CB8AC3E}">
        <p14:creationId xmlns:p14="http://schemas.microsoft.com/office/powerpoint/2010/main" val="3430081948"/>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5" indent="-171455" algn="l" defTabSz="685817"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64" indent="-171455"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2" indent="-171455"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90"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98"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06"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815"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723"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it-IT"/>
      </a:defPPr>
      <a:lvl1pPr marL="0" algn="l" defTabSz="685817" rtl="0" eaLnBrk="1" latinLnBrk="0" hangingPunct="1">
        <a:defRPr sz="1351" kern="1200">
          <a:solidFill>
            <a:schemeClr val="tx1"/>
          </a:solidFill>
          <a:latin typeface="+mn-lt"/>
          <a:ea typeface="+mn-ea"/>
          <a:cs typeface="+mn-cs"/>
        </a:defRPr>
      </a:lvl1pPr>
      <a:lvl2pPr marL="342908" algn="l" defTabSz="685817" rtl="0" eaLnBrk="1" latinLnBrk="0" hangingPunct="1">
        <a:defRPr sz="1351" kern="1200">
          <a:solidFill>
            <a:schemeClr val="tx1"/>
          </a:solidFill>
          <a:latin typeface="+mn-lt"/>
          <a:ea typeface="+mn-ea"/>
          <a:cs typeface="+mn-cs"/>
        </a:defRPr>
      </a:lvl2pPr>
      <a:lvl3pPr marL="685817" algn="l" defTabSz="685817" rtl="0" eaLnBrk="1" latinLnBrk="0" hangingPunct="1">
        <a:defRPr sz="1351" kern="1200">
          <a:solidFill>
            <a:schemeClr val="tx1"/>
          </a:solidFill>
          <a:latin typeface="+mn-lt"/>
          <a:ea typeface="+mn-ea"/>
          <a:cs typeface="+mn-cs"/>
        </a:defRPr>
      </a:lvl3pPr>
      <a:lvl4pPr marL="1028726" algn="l" defTabSz="685817" rtl="0" eaLnBrk="1" latinLnBrk="0" hangingPunct="1">
        <a:defRPr sz="1351" kern="1200">
          <a:solidFill>
            <a:schemeClr val="tx1"/>
          </a:solidFill>
          <a:latin typeface="+mn-lt"/>
          <a:ea typeface="+mn-ea"/>
          <a:cs typeface="+mn-cs"/>
        </a:defRPr>
      </a:lvl4pPr>
      <a:lvl5pPr marL="1371635" algn="l" defTabSz="685817" rtl="0" eaLnBrk="1" latinLnBrk="0" hangingPunct="1">
        <a:defRPr sz="1351" kern="1200">
          <a:solidFill>
            <a:schemeClr val="tx1"/>
          </a:solidFill>
          <a:latin typeface="+mn-lt"/>
          <a:ea typeface="+mn-ea"/>
          <a:cs typeface="+mn-cs"/>
        </a:defRPr>
      </a:lvl5pPr>
      <a:lvl6pPr marL="1714543" algn="l" defTabSz="685817" rtl="0" eaLnBrk="1" latinLnBrk="0" hangingPunct="1">
        <a:defRPr sz="1351" kern="1200">
          <a:solidFill>
            <a:schemeClr val="tx1"/>
          </a:solidFill>
          <a:latin typeface="+mn-lt"/>
          <a:ea typeface="+mn-ea"/>
          <a:cs typeface="+mn-cs"/>
        </a:defRPr>
      </a:lvl6pPr>
      <a:lvl7pPr marL="2057451" algn="l" defTabSz="685817" rtl="0" eaLnBrk="1" latinLnBrk="0" hangingPunct="1">
        <a:defRPr sz="1351" kern="1200">
          <a:solidFill>
            <a:schemeClr val="tx1"/>
          </a:solidFill>
          <a:latin typeface="+mn-lt"/>
          <a:ea typeface="+mn-ea"/>
          <a:cs typeface="+mn-cs"/>
        </a:defRPr>
      </a:lvl7pPr>
      <a:lvl8pPr marL="2400361" algn="l" defTabSz="685817" rtl="0" eaLnBrk="1" latinLnBrk="0" hangingPunct="1">
        <a:defRPr sz="1351" kern="1200">
          <a:solidFill>
            <a:schemeClr val="tx1"/>
          </a:solidFill>
          <a:latin typeface="+mn-lt"/>
          <a:ea typeface="+mn-ea"/>
          <a:cs typeface="+mn-cs"/>
        </a:defRPr>
      </a:lvl8pPr>
      <a:lvl9pPr marL="2743269" algn="l" defTabSz="685817"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jp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8.jpg"/><Relationship Id="rId4" Type="http://schemas.openxmlformats.org/officeDocument/2006/relationships/hyperlink" Target="https://journals.lww.com/jhypertension/Fulltext/9900/2023_ESH_Guidelines_for_the_management_of_arterial.271.aspx"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hyperlink" Target="https://journals.lww.com/jhypertension/Fulltext/9900/2023_ESH_Guidelines_for_the_management_of_arterial.271.aspx" TargetMode="External"/><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journals.lww.com/jhypertension/Fulltext/9900/2023_ESH_Guidelines_for_the_management_of_arterial.271.aspx" TargetMode="External"/><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1.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6.png"/><Relationship Id="rId4" Type="http://schemas.openxmlformats.org/officeDocument/2006/relationships/image" Target="../media/image15.jpeg"/></Relationships>
</file>

<file path=ppt/slides/_rels/slide4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4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98.pn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2.jpe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hyperlink" Target="http://www.fda.gov/" TargetMode="Externa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690F105-5A53-4C98-8AEC-5270701040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86" y="0"/>
            <a:ext cx="9138914" cy="6858000"/>
          </a:xfrm>
          <a:prstGeom prst="rect">
            <a:avLst/>
          </a:prstGeom>
        </p:spPr>
      </p:pic>
      <p:pic>
        <p:nvPicPr>
          <p:cNvPr id="4" name="Immagine 3">
            <a:extLst>
              <a:ext uri="{FF2B5EF4-FFF2-40B4-BE49-F238E27FC236}">
                <a16:creationId xmlns:a16="http://schemas.microsoft.com/office/drawing/2014/main" id="{1CD3F949-913F-40CF-89AE-5929B73344D2}"/>
              </a:ext>
            </a:extLst>
          </p:cNvPr>
          <p:cNvPicPr>
            <a:picLocks noChangeAspect="1"/>
          </p:cNvPicPr>
          <p:nvPr/>
        </p:nvPicPr>
        <p:blipFill>
          <a:blip r:embed="rId3"/>
          <a:stretch>
            <a:fillRect/>
          </a:stretch>
        </p:blipFill>
        <p:spPr>
          <a:xfrm>
            <a:off x="489681" y="1688901"/>
            <a:ext cx="2484072" cy="4210094"/>
          </a:xfrm>
          <a:prstGeom prst="rect">
            <a:avLst/>
          </a:prstGeom>
        </p:spPr>
      </p:pic>
      <p:sp>
        <p:nvSpPr>
          <p:cNvPr id="7" name="CasellaDiTesto 6">
            <a:extLst>
              <a:ext uri="{FF2B5EF4-FFF2-40B4-BE49-F238E27FC236}">
                <a16:creationId xmlns:a16="http://schemas.microsoft.com/office/drawing/2014/main" id="{4D8E8E4E-31A2-49CB-9A34-03EF0D53A9D1}"/>
              </a:ext>
            </a:extLst>
          </p:cNvPr>
          <p:cNvSpPr txBox="1"/>
          <p:nvPr/>
        </p:nvSpPr>
        <p:spPr>
          <a:xfrm>
            <a:off x="2973753" y="1688901"/>
            <a:ext cx="6069886" cy="2800767"/>
          </a:xfrm>
          <a:prstGeom prst="rect">
            <a:avLst/>
          </a:prstGeom>
          <a:noFill/>
        </p:spPr>
        <p:txBody>
          <a:bodyPr wrap="square" rtlCol="0">
            <a:spAutoFit/>
          </a:bodyPr>
          <a:lstStyle/>
          <a:p>
            <a:pPr algn="ctr"/>
            <a:r>
              <a:rPr lang="it-IT" sz="4400" dirty="0"/>
              <a:t>AI e </a:t>
            </a:r>
            <a:r>
              <a:rPr lang="it-IT" sz="4400" dirty="0" err="1"/>
              <a:t>novita’</a:t>
            </a:r>
            <a:r>
              <a:rPr lang="it-IT" sz="4400" dirty="0"/>
              <a:t> terapeutiche dalle linee guida dell’ipertensione arteriosa</a:t>
            </a:r>
          </a:p>
        </p:txBody>
      </p:sp>
      <p:sp>
        <p:nvSpPr>
          <p:cNvPr id="8" name="CasellaDiTesto 7">
            <a:extLst>
              <a:ext uri="{FF2B5EF4-FFF2-40B4-BE49-F238E27FC236}">
                <a16:creationId xmlns:a16="http://schemas.microsoft.com/office/drawing/2014/main" id="{99A8E603-3AED-4CAB-A742-83B569A5B234}"/>
              </a:ext>
            </a:extLst>
          </p:cNvPr>
          <p:cNvSpPr txBox="1"/>
          <p:nvPr/>
        </p:nvSpPr>
        <p:spPr>
          <a:xfrm>
            <a:off x="3134963" y="5258335"/>
            <a:ext cx="5195971" cy="830997"/>
          </a:xfrm>
          <a:prstGeom prst="rect">
            <a:avLst/>
          </a:prstGeom>
          <a:noFill/>
        </p:spPr>
        <p:txBody>
          <a:bodyPr wrap="square" rtlCol="0">
            <a:spAutoFit/>
          </a:bodyPr>
          <a:lstStyle/>
          <a:p>
            <a:pPr algn="ctr"/>
            <a:r>
              <a:rPr lang="it-IT" sz="2400" b="1" i="1" dirty="0"/>
              <a:t>Domenico Monizzi</a:t>
            </a:r>
          </a:p>
          <a:p>
            <a:pPr algn="ctr"/>
            <a:r>
              <a:rPr lang="it-IT" sz="2400" b="1" i="1" dirty="0"/>
              <a:t>Cardiologia ambulatoriale ASP Crotone</a:t>
            </a:r>
          </a:p>
        </p:txBody>
      </p:sp>
    </p:spTree>
    <p:extLst>
      <p:ext uri="{BB962C8B-B14F-4D97-AF65-F5344CB8AC3E}">
        <p14:creationId xmlns:p14="http://schemas.microsoft.com/office/powerpoint/2010/main" val="2616195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256965" y="-23320"/>
            <a:ext cx="4038600" cy="2560182"/>
          </a:xfrm>
          <a:effectLst>
            <a:softEdge rad="635000"/>
          </a:effectLst>
          <a:scene3d>
            <a:camera prst="perspectiveRelaxedModerately"/>
            <a:lightRig rig="threePt" dir="t"/>
          </a:scene3d>
        </p:spPr>
      </p:pic>
      <p:pic>
        <p:nvPicPr>
          <p:cNvPr id="6" name="Content Placeholder 5"/>
          <p:cNvPicPr>
            <a:picLocks noGrp="1" noChangeAspect="1"/>
          </p:cNvPicPr>
          <p:nvPr>
            <p:ph sz="half" idx="2"/>
          </p:nvPr>
        </p:nvPicPr>
        <p:blipFill>
          <a:blip r:embed="rId3"/>
          <a:stretch>
            <a:fillRect/>
          </a:stretch>
        </p:blipFill>
        <p:spPr>
          <a:xfrm>
            <a:off x="5026857" y="307895"/>
            <a:ext cx="4038600" cy="2147677"/>
          </a:xfrm>
          <a:effectLst>
            <a:softEdge rad="635000"/>
          </a:effectLst>
          <a:scene3d>
            <a:camera prst="perspectiveRelaxedModerately"/>
            <a:lightRig rig="threePt" dir="t"/>
          </a:scene3d>
        </p:spPr>
      </p:pic>
      <p:pic>
        <p:nvPicPr>
          <p:cNvPr id="101" name="Picture 100"/>
          <p:cNvPicPr/>
          <p:nvPr/>
        </p:nvPicPr>
        <p:blipFill>
          <a:blip r:embed="rId4"/>
          <a:stretch>
            <a:fillRect/>
          </a:stretch>
        </p:blipFill>
        <p:spPr>
          <a:xfrm>
            <a:off x="147854" y="2754351"/>
            <a:ext cx="4279180" cy="3236024"/>
          </a:xfrm>
          <a:prstGeom prst="rect">
            <a:avLst/>
          </a:prstGeom>
          <a:noFill/>
          <a:ln w="9525">
            <a:noFill/>
          </a:ln>
          <a:effectLst>
            <a:softEdge rad="317500"/>
          </a:effectLst>
          <a:scene3d>
            <a:camera prst="perspectiveHeroicExtremeRightFacing"/>
            <a:lightRig rig="threePt" dir="t"/>
          </a:scene3d>
        </p:spPr>
      </p:pic>
      <p:pic>
        <p:nvPicPr>
          <p:cNvPr id="3" name="Immagine 2">
            <a:extLst>
              <a:ext uri="{FF2B5EF4-FFF2-40B4-BE49-F238E27FC236}">
                <a16:creationId xmlns:a16="http://schemas.microsoft.com/office/drawing/2014/main" id="{AE7F2238-829C-439B-9CB9-17D149033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3649" y="2631687"/>
            <a:ext cx="4892497" cy="3523785"/>
          </a:xfrm>
          <a:prstGeom prst="rect">
            <a:avLst/>
          </a:prstGeom>
          <a:effectLst>
            <a:softEdge rad="317500"/>
          </a:effectLst>
          <a:scene3d>
            <a:camera prst="perspectiveContrastingLeftFacing"/>
            <a:lightRig rig="threePt" dir="t"/>
          </a:scene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1903" y="2624894"/>
            <a:ext cx="3023870" cy="299720"/>
          </a:xfrm>
          <a:prstGeom prst="rect">
            <a:avLst/>
          </a:prstGeom>
        </p:spPr>
        <p:txBody>
          <a:bodyPr vert="horz" wrap="square" lIns="0" tIns="12700" rIns="0" bIns="0" rtlCol="0">
            <a:spAutoFit/>
          </a:bodyPr>
          <a:lstStyle/>
          <a:p>
            <a:pPr marL="12700">
              <a:spcBef>
                <a:spcPts val="100"/>
              </a:spcBef>
            </a:pPr>
            <a:r>
              <a:rPr b="1" dirty="0">
                <a:latin typeface="Calibri" panose="020F0502020204030204"/>
                <a:cs typeface="Calibri" panose="020F0502020204030204"/>
              </a:rPr>
              <a:t>Stephen</a:t>
            </a:r>
            <a:r>
              <a:rPr b="1" spc="335" dirty="0">
                <a:latin typeface="Calibri" panose="020F0502020204030204"/>
                <a:cs typeface="Calibri" panose="020F0502020204030204"/>
              </a:rPr>
              <a:t> </a:t>
            </a:r>
            <a:r>
              <a:rPr b="1" dirty="0">
                <a:latin typeface="Calibri" panose="020F0502020204030204"/>
                <a:cs typeface="Calibri" panose="020F0502020204030204"/>
              </a:rPr>
              <a:t>Hawking</a:t>
            </a:r>
            <a:r>
              <a:rPr b="1" spc="-50" dirty="0">
                <a:latin typeface="Calibri" panose="020F0502020204030204"/>
                <a:cs typeface="Calibri" panose="020F0502020204030204"/>
              </a:rPr>
              <a:t> </a:t>
            </a:r>
            <a:r>
              <a:rPr dirty="0">
                <a:latin typeface="Calibri" panose="020F0502020204030204"/>
                <a:cs typeface="Calibri" panose="020F0502020204030204"/>
              </a:rPr>
              <a:t>(1942</a:t>
            </a:r>
            <a:r>
              <a:rPr spc="-10" dirty="0">
                <a:latin typeface="Calibri" panose="020F0502020204030204"/>
                <a:cs typeface="Calibri" panose="020F0502020204030204"/>
              </a:rPr>
              <a:t> </a:t>
            </a:r>
            <a:r>
              <a:rPr dirty="0">
                <a:latin typeface="Calibri" panose="020F0502020204030204"/>
                <a:cs typeface="Calibri" panose="020F0502020204030204"/>
              </a:rPr>
              <a:t>-</a:t>
            </a:r>
            <a:r>
              <a:rPr spc="-25" dirty="0">
                <a:latin typeface="Calibri" panose="020F0502020204030204"/>
                <a:cs typeface="Calibri" panose="020F0502020204030204"/>
              </a:rPr>
              <a:t> </a:t>
            </a:r>
            <a:r>
              <a:rPr spc="-10" dirty="0">
                <a:latin typeface="Calibri" panose="020F0502020204030204"/>
                <a:cs typeface="Calibri" panose="020F0502020204030204"/>
              </a:rPr>
              <a:t>2018)</a:t>
            </a:r>
            <a:endParaRPr dirty="0">
              <a:latin typeface="Calibri" panose="020F0502020204030204"/>
              <a:cs typeface="Calibri" panose="020F0502020204030204"/>
            </a:endParaRPr>
          </a:p>
        </p:txBody>
      </p:sp>
      <p:sp>
        <p:nvSpPr>
          <p:cNvPr id="4" name="object 4"/>
          <p:cNvSpPr txBox="1"/>
          <p:nvPr/>
        </p:nvSpPr>
        <p:spPr>
          <a:xfrm>
            <a:off x="4668506" y="1594563"/>
            <a:ext cx="4057015" cy="1489710"/>
          </a:xfrm>
          <a:prstGeom prst="rect">
            <a:avLst/>
          </a:prstGeom>
        </p:spPr>
        <p:txBody>
          <a:bodyPr vert="horz" wrap="square" lIns="0" tIns="12700" rIns="0" bIns="0" rtlCol="0">
            <a:spAutoFit/>
          </a:bodyPr>
          <a:lstStyle/>
          <a:p>
            <a:pPr marL="12700" marR="5080" algn="just">
              <a:spcBef>
                <a:spcPts val="100"/>
              </a:spcBef>
            </a:pPr>
            <a:r>
              <a:rPr lang="it-IT" sz="2400" dirty="0">
                <a:latin typeface="Calibri" panose="020F0502020204030204"/>
                <a:cs typeface="Calibri" panose="020F0502020204030204"/>
              </a:rPr>
              <a:t>Lo sviluppo della piena </a:t>
            </a:r>
            <a:r>
              <a:rPr sz="2400" dirty="0">
                <a:latin typeface="Calibri" panose="020F0502020204030204"/>
                <a:cs typeface="Calibri" panose="020F0502020204030204"/>
              </a:rPr>
              <a:t>Intelligenza</a:t>
            </a:r>
            <a:r>
              <a:rPr sz="2400" spc="465" dirty="0">
                <a:latin typeface="Calibri" panose="020F0502020204030204"/>
                <a:cs typeface="Calibri" panose="020F0502020204030204"/>
              </a:rPr>
              <a:t> </a:t>
            </a:r>
            <a:r>
              <a:rPr sz="2400" dirty="0">
                <a:latin typeface="Calibri" panose="020F0502020204030204"/>
                <a:cs typeface="Calibri" panose="020F0502020204030204"/>
              </a:rPr>
              <a:t>Artificiale</a:t>
            </a:r>
            <a:r>
              <a:rPr sz="2400" spc="480" dirty="0">
                <a:latin typeface="Calibri" panose="020F0502020204030204"/>
                <a:cs typeface="Calibri" panose="020F0502020204030204"/>
              </a:rPr>
              <a:t> </a:t>
            </a:r>
            <a:r>
              <a:rPr sz="2400" spc="-10" dirty="0">
                <a:latin typeface="Calibri" panose="020F0502020204030204"/>
                <a:cs typeface="Calibri" panose="020F0502020204030204"/>
              </a:rPr>
              <a:t>potrebbe </a:t>
            </a:r>
            <a:r>
              <a:rPr sz="2400" dirty="0">
                <a:latin typeface="Calibri" panose="020F0502020204030204"/>
                <a:cs typeface="Calibri" panose="020F0502020204030204"/>
              </a:rPr>
              <a:t>significare</a:t>
            </a:r>
            <a:r>
              <a:rPr sz="2400" spc="275" dirty="0">
                <a:latin typeface="Calibri" panose="020F0502020204030204"/>
                <a:cs typeface="Calibri" panose="020F0502020204030204"/>
              </a:rPr>
              <a:t>  </a:t>
            </a:r>
            <a:r>
              <a:rPr sz="2400" dirty="0">
                <a:latin typeface="Calibri" panose="020F0502020204030204"/>
                <a:cs typeface="Calibri" panose="020F0502020204030204"/>
              </a:rPr>
              <a:t>la</a:t>
            </a:r>
            <a:r>
              <a:rPr sz="2400" spc="280" dirty="0">
                <a:latin typeface="Calibri" panose="020F0502020204030204"/>
                <a:cs typeface="Calibri" panose="020F0502020204030204"/>
              </a:rPr>
              <a:t>  </a:t>
            </a:r>
            <a:r>
              <a:rPr sz="2400" dirty="0">
                <a:latin typeface="Calibri" panose="020F0502020204030204"/>
                <a:cs typeface="Calibri" panose="020F0502020204030204"/>
              </a:rPr>
              <a:t>fine</a:t>
            </a:r>
            <a:r>
              <a:rPr sz="2400" spc="275" dirty="0">
                <a:latin typeface="Calibri" panose="020F0502020204030204"/>
                <a:cs typeface="Calibri" panose="020F0502020204030204"/>
              </a:rPr>
              <a:t>  </a:t>
            </a:r>
            <a:r>
              <a:rPr sz="2400" dirty="0">
                <a:latin typeface="Calibri" panose="020F0502020204030204"/>
                <a:cs typeface="Calibri" panose="020F0502020204030204"/>
              </a:rPr>
              <a:t>della</a:t>
            </a:r>
            <a:r>
              <a:rPr sz="2400" spc="280" dirty="0">
                <a:latin typeface="Calibri" panose="020F0502020204030204"/>
                <a:cs typeface="Calibri" panose="020F0502020204030204"/>
              </a:rPr>
              <a:t>  </a:t>
            </a:r>
            <a:r>
              <a:rPr sz="2400" spc="-10" dirty="0">
                <a:latin typeface="Calibri" panose="020F0502020204030204"/>
                <a:cs typeface="Calibri" panose="020F0502020204030204"/>
              </a:rPr>
              <a:t>razza umana”</a:t>
            </a:r>
            <a:endParaRPr sz="2400" dirty="0">
              <a:latin typeface="Calibri" panose="020F0502020204030204"/>
              <a:cs typeface="Calibri" panose="020F0502020204030204"/>
            </a:endParaRPr>
          </a:p>
        </p:txBody>
      </p:sp>
      <p:pic>
        <p:nvPicPr>
          <p:cNvPr id="5" name="object 5"/>
          <p:cNvPicPr/>
          <p:nvPr/>
        </p:nvPicPr>
        <p:blipFill>
          <a:blip r:embed="rId2" cstate="print"/>
          <a:stretch>
            <a:fillRect/>
          </a:stretch>
        </p:blipFill>
        <p:spPr>
          <a:xfrm>
            <a:off x="2" y="4035973"/>
            <a:ext cx="2417379" cy="1767363"/>
          </a:xfrm>
          <a:prstGeom prst="rect">
            <a:avLst/>
          </a:prstGeom>
          <a:effectLst>
            <a:softEdge rad="317500"/>
          </a:effectLst>
          <a:scene3d>
            <a:camera prst="isometricOffAxis1Right"/>
            <a:lightRig rig="threePt" dir="t"/>
          </a:scene3d>
        </p:spPr>
      </p:pic>
      <p:sp>
        <p:nvSpPr>
          <p:cNvPr id="6" name="object 6"/>
          <p:cNvSpPr txBox="1"/>
          <p:nvPr/>
        </p:nvSpPr>
        <p:spPr>
          <a:xfrm>
            <a:off x="4447412" y="3429002"/>
            <a:ext cx="3991610" cy="1489075"/>
          </a:xfrm>
          <a:prstGeom prst="rect">
            <a:avLst/>
          </a:prstGeom>
        </p:spPr>
        <p:txBody>
          <a:bodyPr vert="horz" wrap="square" lIns="0" tIns="12700" rIns="0" bIns="0" rtlCol="0">
            <a:spAutoFit/>
          </a:bodyPr>
          <a:lstStyle/>
          <a:p>
            <a:pPr marL="180340" marR="5080" indent="-168275">
              <a:spcBef>
                <a:spcPts val="100"/>
              </a:spcBef>
            </a:pPr>
            <a:r>
              <a:rPr sz="2400" dirty="0">
                <a:latin typeface="Calibri" panose="020F0502020204030204"/>
                <a:cs typeface="Calibri" panose="020F0502020204030204"/>
              </a:rPr>
              <a:t>«Dobbiamo</a:t>
            </a:r>
            <a:r>
              <a:rPr sz="2400" spc="-80" dirty="0">
                <a:latin typeface="Calibri" panose="020F0502020204030204"/>
                <a:cs typeface="Calibri" panose="020F0502020204030204"/>
              </a:rPr>
              <a:t> </a:t>
            </a:r>
            <a:r>
              <a:rPr sz="2400" dirty="0">
                <a:latin typeface="Calibri" panose="020F0502020204030204"/>
                <a:cs typeface="Calibri" panose="020F0502020204030204"/>
              </a:rPr>
              <a:t>essere</a:t>
            </a:r>
            <a:r>
              <a:rPr sz="2400" spc="-55" dirty="0">
                <a:latin typeface="Calibri" panose="020F0502020204030204"/>
                <a:cs typeface="Calibri" panose="020F0502020204030204"/>
              </a:rPr>
              <a:t> </a:t>
            </a:r>
            <a:r>
              <a:rPr sz="2400" dirty="0">
                <a:latin typeface="Calibri" panose="020F0502020204030204"/>
                <a:cs typeface="Calibri" panose="020F0502020204030204"/>
              </a:rPr>
              <a:t>super</a:t>
            </a:r>
            <a:r>
              <a:rPr sz="2400" spc="-65" dirty="0">
                <a:latin typeface="Calibri" panose="020F0502020204030204"/>
                <a:cs typeface="Calibri" panose="020F0502020204030204"/>
              </a:rPr>
              <a:t> </a:t>
            </a:r>
            <a:r>
              <a:rPr sz="2400" spc="-10" dirty="0">
                <a:latin typeface="Calibri" panose="020F0502020204030204"/>
                <a:cs typeface="Calibri" panose="020F0502020204030204"/>
              </a:rPr>
              <a:t>attenti all‘Intelligenza</a:t>
            </a:r>
            <a:r>
              <a:rPr sz="2400" spc="-55" dirty="0">
                <a:latin typeface="Calibri" panose="020F0502020204030204"/>
                <a:cs typeface="Calibri" panose="020F0502020204030204"/>
              </a:rPr>
              <a:t> </a:t>
            </a:r>
            <a:r>
              <a:rPr sz="2400" dirty="0">
                <a:latin typeface="Calibri" panose="020F0502020204030204"/>
                <a:cs typeface="Calibri" panose="020F0502020204030204"/>
              </a:rPr>
              <a:t>Artificiale,</a:t>
            </a:r>
            <a:r>
              <a:rPr sz="2400" spc="-60" dirty="0">
                <a:latin typeface="Calibri" panose="020F0502020204030204"/>
                <a:cs typeface="Calibri" panose="020F0502020204030204"/>
              </a:rPr>
              <a:t> </a:t>
            </a:r>
            <a:r>
              <a:rPr sz="2400" spc="-50" dirty="0">
                <a:latin typeface="Calibri" panose="020F0502020204030204"/>
                <a:cs typeface="Calibri" panose="020F0502020204030204"/>
              </a:rPr>
              <a:t>è </a:t>
            </a:r>
            <a:r>
              <a:rPr sz="2400" spc="-10" dirty="0">
                <a:latin typeface="Calibri" panose="020F0502020204030204"/>
                <a:cs typeface="Calibri" panose="020F0502020204030204"/>
              </a:rPr>
              <a:t>potenzialmente</a:t>
            </a:r>
            <a:r>
              <a:rPr sz="2400" spc="-75" dirty="0">
                <a:latin typeface="Calibri" panose="020F0502020204030204"/>
                <a:cs typeface="Calibri" panose="020F0502020204030204"/>
              </a:rPr>
              <a:t> </a:t>
            </a:r>
            <a:r>
              <a:rPr sz="2400" dirty="0">
                <a:latin typeface="Calibri" panose="020F0502020204030204"/>
                <a:cs typeface="Calibri" panose="020F0502020204030204"/>
              </a:rPr>
              <a:t>più</a:t>
            </a:r>
            <a:r>
              <a:rPr sz="2400" spc="-60" dirty="0">
                <a:latin typeface="Calibri" panose="020F0502020204030204"/>
                <a:cs typeface="Calibri" panose="020F0502020204030204"/>
              </a:rPr>
              <a:t> </a:t>
            </a:r>
            <a:r>
              <a:rPr sz="2400" spc="-10" dirty="0">
                <a:latin typeface="Calibri" panose="020F0502020204030204"/>
                <a:cs typeface="Calibri" panose="020F0502020204030204"/>
              </a:rPr>
              <a:t>pericolosa </a:t>
            </a:r>
            <a:r>
              <a:rPr sz="2400" dirty="0">
                <a:latin typeface="Calibri" panose="020F0502020204030204"/>
                <a:cs typeface="Calibri" panose="020F0502020204030204"/>
              </a:rPr>
              <a:t>del</a:t>
            </a:r>
            <a:r>
              <a:rPr sz="2400" spc="-35" dirty="0">
                <a:latin typeface="Calibri" panose="020F0502020204030204"/>
                <a:cs typeface="Calibri" panose="020F0502020204030204"/>
              </a:rPr>
              <a:t> </a:t>
            </a:r>
            <a:r>
              <a:rPr sz="2400" spc="-10" dirty="0">
                <a:latin typeface="Calibri" panose="020F0502020204030204"/>
                <a:cs typeface="Calibri" panose="020F0502020204030204"/>
              </a:rPr>
              <a:t>nucleare»</a:t>
            </a:r>
            <a:endParaRPr sz="2400" dirty="0">
              <a:latin typeface="Calibri" panose="020F0502020204030204"/>
              <a:cs typeface="Calibri" panose="020F0502020204030204"/>
            </a:endParaRPr>
          </a:p>
        </p:txBody>
      </p:sp>
      <p:sp>
        <p:nvSpPr>
          <p:cNvPr id="7" name="object 7"/>
          <p:cNvSpPr txBox="1"/>
          <p:nvPr/>
        </p:nvSpPr>
        <p:spPr>
          <a:xfrm>
            <a:off x="1590804" y="5810199"/>
            <a:ext cx="1012825" cy="299720"/>
          </a:xfrm>
          <a:prstGeom prst="rect">
            <a:avLst/>
          </a:prstGeom>
        </p:spPr>
        <p:txBody>
          <a:bodyPr vert="horz" wrap="square" lIns="0" tIns="12700" rIns="0" bIns="0" rtlCol="0">
            <a:spAutoFit/>
          </a:bodyPr>
          <a:lstStyle/>
          <a:p>
            <a:pPr marL="12700">
              <a:spcBef>
                <a:spcPts val="100"/>
              </a:spcBef>
            </a:pPr>
            <a:r>
              <a:rPr b="1" dirty="0">
                <a:latin typeface="Calibri" panose="020F0502020204030204"/>
                <a:cs typeface="Calibri" panose="020F0502020204030204"/>
              </a:rPr>
              <a:t>Elon</a:t>
            </a:r>
            <a:r>
              <a:rPr b="1" spc="-15" dirty="0">
                <a:latin typeface="Calibri" panose="020F0502020204030204"/>
                <a:cs typeface="Calibri" panose="020F0502020204030204"/>
              </a:rPr>
              <a:t> </a:t>
            </a:r>
            <a:r>
              <a:rPr b="1" spc="-20" dirty="0">
                <a:latin typeface="Calibri" panose="020F0502020204030204"/>
                <a:cs typeface="Calibri" panose="020F0502020204030204"/>
              </a:rPr>
              <a:t>Musk</a:t>
            </a:r>
            <a:endParaRPr>
              <a:latin typeface="Calibri" panose="020F0502020204030204"/>
              <a:cs typeface="Calibri" panose="020F0502020204030204"/>
            </a:endParaRPr>
          </a:p>
        </p:txBody>
      </p:sp>
      <p:pic>
        <p:nvPicPr>
          <p:cNvPr id="102" name="Content Placeholder 101"/>
          <p:cNvPicPr>
            <a:picLocks noGrp="1" noChangeAspect="1"/>
          </p:cNvPicPr>
          <p:nvPr>
            <p:ph idx="1"/>
          </p:nvPr>
        </p:nvPicPr>
        <p:blipFill>
          <a:blip r:embed="rId3"/>
          <a:stretch>
            <a:fillRect/>
          </a:stretch>
        </p:blipFill>
        <p:spPr>
          <a:xfrm>
            <a:off x="365659" y="898843"/>
            <a:ext cx="1526204" cy="1526204"/>
          </a:xfrm>
          <a:noFill/>
          <a:ln w="9525">
            <a:noFill/>
          </a:ln>
          <a:effectLst>
            <a:softEdge rad="317500"/>
          </a:effectLst>
          <a:scene3d>
            <a:camera prst="isometricOffAxis1Right"/>
            <a:lightRig rig="threePt" dir="t"/>
          </a:scene3d>
        </p:spPr>
      </p:pic>
      <p:sp>
        <p:nvSpPr>
          <p:cNvPr id="3" name="CasellaDiTesto 2">
            <a:extLst>
              <a:ext uri="{FF2B5EF4-FFF2-40B4-BE49-F238E27FC236}">
                <a16:creationId xmlns:a16="http://schemas.microsoft.com/office/drawing/2014/main" id="{09C0506F-DB2A-ED17-2FCF-700A45AC57D9}"/>
              </a:ext>
            </a:extLst>
          </p:cNvPr>
          <p:cNvSpPr txBox="1"/>
          <p:nvPr/>
        </p:nvSpPr>
        <p:spPr>
          <a:xfrm>
            <a:off x="6341318" y="-41746"/>
            <a:ext cx="2995449" cy="369332"/>
          </a:xfrm>
          <a:prstGeom prst="rect">
            <a:avLst/>
          </a:prstGeom>
          <a:noFill/>
        </p:spPr>
        <p:txBody>
          <a:bodyPr wrap="square" rtlCol="0">
            <a:spAutoFit/>
          </a:bodyPr>
          <a:lstStyle/>
          <a:p>
            <a:r>
              <a:rPr lang="en-US" dirty="0"/>
              <a:t>Pappagallo </a:t>
            </a:r>
            <a:r>
              <a:rPr lang="en-US" dirty="0" err="1"/>
              <a:t>Stocastico</a:t>
            </a:r>
            <a:endParaRPr lang="en-US" dirty="0"/>
          </a:p>
        </p:txBody>
      </p:sp>
      <p:pic>
        <p:nvPicPr>
          <p:cNvPr id="1026" name="Picture 2" descr="Intelligenza artificiale e pappagalli stocastici: il rischio di pregiudizi amplificati a briglia sciolta">
            <a:extLst>
              <a:ext uri="{FF2B5EF4-FFF2-40B4-BE49-F238E27FC236}">
                <a16:creationId xmlns:a16="http://schemas.microsoft.com/office/drawing/2014/main" id="{69C41B9C-79C6-78F9-E063-160F70709B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3450" y="142920"/>
            <a:ext cx="2251125" cy="1285425"/>
          </a:xfrm>
          <a:prstGeom prst="rect">
            <a:avLst/>
          </a:prstGeom>
          <a:noFill/>
          <a:effectLst>
            <a:softEdge rad="317500"/>
          </a:effectLst>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 name="Picture 2"/>
          <p:cNvPicPr/>
          <p:nvPr/>
        </p:nvPicPr>
        <p:blipFill>
          <a:blip r:embed="rId3"/>
          <a:stretch>
            <a:fillRect/>
          </a:stretch>
        </p:blipFill>
        <p:spPr>
          <a:xfrm>
            <a:off x="1270" y="1278182"/>
            <a:ext cx="9142730" cy="5432425"/>
          </a:xfrm>
          <a:prstGeom prst="rect">
            <a:avLst/>
          </a:prstGeom>
          <a:ln>
            <a:noFill/>
          </a:ln>
        </p:spPr>
      </p:pic>
      <p:sp>
        <p:nvSpPr>
          <p:cNvPr id="2" name="Text Box 1"/>
          <p:cNvSpPr txBox="1"/>
          <p:nvPr/>
        </p:nvSpPr>
        <p:spPr>
          <a:xfrm>
            <a:off x="-1097920" y="-92545"/>
            <a:ext cx="11295448" cy="1785104"/>
          </a:xfrm>
          <a:prstGeom prst="rect">
            <a:avLst/>
          </a:prstGeom>
          <a:noFill/>
        </p:spPr>
        <p:txBody>
          <a:bodyPr wrap="square" rtlCol="0" anchor="t">
            <a:spAutoFit/>
          </a:bodyPr>
          <a:lstStyle/>
          <a:p>
            <a:pPr algn="ctr"/>
            <a:r>
              <a:rPr lang="it-IT" altLang="en-US" sz="4000" b="1" i="1" u="sng" dirty="0">
                <a:noFill/>
                <a:sym typeface="+mn-ea"/>
                <a:hlinkClick r:id="rId4" action="ppaction://hlinkfile"/>
              </a:rPr>
              <a:t>2</a:t>
            </a:r>
            <a:r>
              <a:rPr lang="en-US" sz="4000" b="1" i="1" u="sng" dirty="0">
                <a:sym typeface="+mn-ea"/>
                <a:hlinkClick r:id="rId4" action="ppaction://hlinkfile"/>
              </a:rPr>
              <a:t>023 ESH </a:t>
            </a:r>
            <a:r>
              <a:rPr lang="en-US" sz="3600" b="1" i="1" u="sng" dirty="0">
                <a:sym typeface="+mn-ea"/>
                <a:hlinkClick r:id="rId4" action="ppaction://hlinkfile"/>
              </a:rPr>
              <a:t>Guidelines</a:t>
            </a:r>
            <a:endParaRPr lang="en-US" sz="3600" b="1" i="1" u="sng" dirty="0">
              <a:sym typeface="+mn-ea"/>
            </a:endParaRPr>
          </a:p>
          <a:p>
            <a:pPr algn="ctr"/>
            <a:r>
              <a:rPr lang="en-US" sz="1400" b="1" i="1" u="sng" dirty="0">
                <a:sym typeface="+mn-ea"/>
                <a:hlinkClick r:id="rId4" action="ppaction://hlinkfile"/>
              </a:rPr>
              <a:t> for the management of arterial hypertension The Task Force </a:t>
            </a:r>
            <a:endParaRPr lang="en-US" sz="1400" b="1" i="1" u="sng" dirty="0">
              <a:sym typeface="+mn-ea"/>
            </a:endParaRPr>
          </a:p>
          <a:p>
            <a:pPr algn="ctr"/>
            <a:r>
              <a:rPr lang="en-US" sz="1400" b="1" i="1" u="sng" dirty="0">
                <a:sym typeface="+mn-ea"/>
                <a:hlinkClick r:id="rId4" action="ppaction://hlinkfile"/>
              </a:rPr>
              <a:t>for the management of arterial hypertension of the European Society of Hypertension</a:t>
            </a:r>
            <a:endParaRPr lang="en-US" sz="1400" b="1" i="1" u="sng" dirty="0">
              <a:sym typeface="+mn-ea"/>
            </a:endParaRPr>
          </a:p>
          <a:p>
            <a:pPr algn="ctr"/>
            <a:r>
              <a:rPr lang="en-US" sz="1400" b="1" i="1" u="sng" dirty="0">
                <a:sym typeface="+mn-ea"/>
                <a:hlinkClick r:id="rId4" action="ppaction://hlinkfile"/>
              </a:rPr>
              <a:t> Endorsed by the European Renal Association (ERA) and the International Society of Hypertension(ISH)</a:t>
            </a:r>
            <a:endParaRPr lang="en-US" sz="1400" b="1" i="1" u="sng" dirty="0">
              <a:sym typeface="+mn-ea"/>
            </a:endParaRPr>
          </a:p>
          <a:p>
            <a:pPr algn="ctr"/>
            <a:r>
              <a:rPr lang="en-US" sz="1400" b="1" i="1" u="sng" dirty="0">
                <a:noFill/>
                <a:sym typeface="+mn-ea"/>
              </a:rPr>
              <a:t>
</a:t>
            </a:r>
          </a:p>
        </p:txBody>
      </p:sp>
      <p:sp>
        <p:nvSpPr>
          <p:cNvPr id="3" name="AutoShape 2">
            <a:extLst>
              <a:ext uri="{FF2B5EF4-FFF2-40B4-BE49-F238E27FC236}">
                <a16:creationId xmlns:a16="http://schemas.microsoft.com/office/drawing/2014/main" id="{13A86D87-8E44-4DB5-8E80-0E29BD50617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6F7DD560-9146-4ED2-A8D5-74734B575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296" y="4357329"/>
            <a:ext cx="3137704" cy="2353278"/>
          </a:xfrm>
          <a:prstGeom prst="rect">
            <a:avLst/>
          </a:prstGeom>
          <a:effectLst>
            <a:softEdge rad="317500"/>
          </a:effectLst>
        </p:spPr>
      </p:pic>
      <p:pic>
        <p:nvPicPr>
          <p:cNvPr id="7" name="Immagine 6">
            <a:extLst>
              <a:ext uri="{FF2B5EF4-FFF2-40B4-BE49-F238E27FC236}">
                <a16:creationId xmlns:a16="http://schemas.microsoft.com/office/drawing/2014/main" id="{5EB8FC7A-87CD-4E8B-8DC1-543E41F56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696" y="4509729"/>
            <a:ext cx="3137704" cy="2353278"/>
          </a:xfrm>
          <a:prstGeom prst="rect">
            <a:avLst/>
          </a:prstGeom>
          <a:effectLst>
            <a:softEdge rad="317500"/>
          </a:effectLst>
        </p:spPr>
      </p:pic>
    </p:spTree>
    <p:extLst>
      <p:ext uri="{BB962C8B-B14F-4D97-AF65-F5344CB8AC3E}">
        <p14:creationId xmlns:p14="http://schemas.microsoft.com/office/powerpoint/2010/main" val="60954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30FF96D-DB75-4884-B6A6-F96648E88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19" y="0"/>
            <a:ext cx="8750461" cy="6736466"/>
          </a:xfrm>
          <a:prstGeom prst="rect">
            <a:avLst/>
          </a:prstGeom>
          <a:effectLst>
            <a:softEdge rad="317500"/>
          </a:effectLst>
        </p:spPr>
      </p:pic>
    </p:spTree>
    <p:extLst>
      <p:ext uri="{BB962C8B-B14F-4D97-AF65-F5344CB8AC3E}">
        <p14:creationId xmlns:p14="http://schemas.microsoft.com/office/powerpoint/2010/main" val="366300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CustomShape 1"/>
          <p:cNvSpPr/>
          <p:nvPr/>
        </p:nvSpPr>
        <p:spPr>
          <a:xfrm>
            <a:off x="1953455" y="145"/>
            <a:ext cx="5309235" cy="1179830"/>
          </a:xfrm>
          <a:prstGeom prst="rect">
            <a:avLst/>
          </a:prstGeom>
          <a:noFill/>
          <a:ln w="12600">
            <a:noFill/>
          </a:ln>
        </p:spPr>
        <p:style>
          <a:lnRef idx="0">
            <a:srgbClr val="FFFFFF"/>
          </a:lnRef>
          <a:fillRef idx="0">
            <a:srgbClr val="FFFFFF"/>
          </a:fillRef>
          <a:effectRef idx="0">
            <a:srgbClr val="FFFFFF"/>
          </a:effectRef>
          <a:fontRef idx="minor"/>
        </p:style>
        <p:txBody>
          <a:bodyPr wrap="none" lIns="46800" tIns="46800" rIns="46800" bIns="46800">
            <a:spAutoFit/>
          </a:bodyPr>
          <a:lstStyle/>
          <a:p>
            <a:pPr algn="ctr">
              <a:lnSpc>
                <a:spcPct val="93000"/>
              </a:lnSpc>
            </a:pPr>
            <a:r>
              <a:rPr lang="it-IT" sz="3200" b="1" spc="-1">
                <a:solidFill>
                  <a:srgbClr val="800000"/>
                </a:solidFill>
                <a:latin typeface="Calibri" panose="020F0502020204030204"/>
                <a:ea typeface="Calibri" panose="020F0502020204030204"/>
              </a:rPr>
              <a:t> </a:t>
            </a:r>
            <a:r>
              <a:rPr lang="it-IT" sz="3200" b="1" spc="-1">
                <a:latin typeface="Calibri" panose="020F0502020204030204"/>
                <a:ea typeface="Calibri" panose="020F0502020204030204"/>
              </a:rPr>
              <a:t>The change of disease concept</a:t>
            </a:r>
            <a:endParaRPr lang="it-IT" sz="3200" spc="-1">
              <a:latin typeface="Arial" panose="020B0604020202020204"/>
            </a:endParaRPr>
          </a:p>
          <a:p>
            <a:pPr algn="ctr">
              <a:lnSpc>
                <a:spcPct val="93000"/>
              </a:lnSpc>
            </a:pPr>
            <a:r>
              <a:rPr lang="it-IT" sz="4400" b="1" spc="-1">
                <a:latin typeface="Calibri" panose="020F0502020204030204"/>
                <a:ea typeface="Calibri" panose="020F0502020204030204"/>
              </a:rPr>
              <a:t>ENTANGLEMENT</a:t>
            </a:r>
          </a:p>
        </p:txBody>
      </p:sp>
      <p:sp>
        <p:nvSpPr>
          <p:cNvPr id="936" name="CustomShape 2"/>
          <p:cNvSpPr/>
          <p:nvPr/>
        </p:nvSpPr>
        <p:spPr>
          <a:xfrm>
            <a:off x="684305" y="1476125"/>
            <a:ext cx="5917320" cy="438006"/>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nSpc>
                <a:spcPct val="93000"/>
              </a:lnSpc>
            </a:pPr>
            <a:r>
              <a:rPr lang="it-IT" sz="2400" b="1" spc="-1">
                <a:latin typeface="Calibri" panose="020F0502020204030204"/>
                <a:ea typeface="Calibri" panose="020F0502020204030204"/>
              </a:rPr>
              <a:t>Traditional: reductionist, one single factor</a:t>
            </a:r>
          </a:p>
        </p:txBody>
      </p:sp>
      <p:sp>
        <p:nvSpPr>
          <p:cNvPr id="967" name="CustomShape 25"/>
          <p:cNvSpPr/>
          <p:nvPr/>
        </p:nvSpPr>
        <p:spPr>
          <a:xfrm>
            <a:off x="552915" y="3838495"/>
            <a:ext cx="8590680" cy="438006"/>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nSpc>
                <a:spcPct val="93000"/>
              </a:lnSpc>
            </a:pPr>
            <a:r>
              <a:rPr lang="it-IT" sz="2400" b="1" spc="-1">
                <a:latin typeface="Calibri" panose="020F0502020204030204"/>
                <a:ea typeface="Calibri" panose="020F0502020204030204"/>
              </a:rPr>
              <a:t>New conception: multifactorial</a:t>
            </a:r>
          </a:p>
        </p:txBody>
      </p:sp>
      <p:sp>
        <p:nvSpPr>
          <p:cNvPr id="968" name="Line 26"/>
          <p:cNvSpPr/>
          <p:nvPr/>
        </p:nvSpPr>
        <p:spPr>
          <a:xfrm>
            <a:off x="179280" y="1341360"/>
            <a:ext cx="8856720" cy="1440"/>
          </a:xfrm>
          <a:prstGeom prst="line">
            <a:avLst/>
          </a:prstGeom>
          <a:ln w="63360">
            <a:solidFill>
              <a:srgbClr val="000066"/>
            </a:solidFill>
            <a:miter/>
          </a:ln>
        </p:spPr>
        <p:style>
          <a:lnRef idx="0">
            <a:srgbClr val="FFFFFF"/>
          </a:lnRef>
          <a:fillRef idx="0">
            <a:srgbClr val="FFFFFF"/>
          </a:fillRef>
          <a:effectRef idx="0">
            <a:srgbClr val="FFFFFF"/>
          </a:effectRef>
          <a:fontRef idx="minor"/>
        </p:style>
      </p:sp>
      <p:pic>
        <p:nvPicPr>
          <p:cNvPr id="105" name="Content Placeholder 104"/>
          <p:cNvPicPr>
            <a:picLocks noChangeAspect="1"/>
          </p:cNvPicPr>
          <p:nvPr/>
        </p:nvPicPr>
        <p:blipFill>
          <a:blip r:embed="rId2"/>
          <a:stretch>
            <a:fillRect/>
          </a:stretch>
        </p:blipFill>
        <p:spPr>
          <a:xfrm>
            <a:off x="684530" y="4272282"/>
            <a:ext cx="3850640" cy="2442845"/>
          </a:xfrm>
          <a:prstGeom prst="rect">
            <a:avLst/>
          </a:prstGeom>
          <a:noFill/>
          <a:ln w="9525">
            <a:noFill/>
          </a:ln>
          <a:scene3d>
            <a:camera prst="perspectiveRight"/>
            <a:lightRig rig="threePt" dir="t"/>
          </a:scene3d>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4127" y="2133602"/>
            <a:ext cx="1946275" cy="1605915"/>
          </a:xfrm>
          <a:prstGeom prst="rect">
            <a:avLst/>
          </a:prstGeom>
          <a:noFill/>
          <a:ln>
            <a:noFill/>
          </a:ln>
          <a:effectLst/>
          <a:scene3d>
            <a:camera prst="perspectiveLeft"/>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Content Placeholder 3"/>
          <p:cNvPicPr>
            <a:picLocks noGrp="1" noChangeAspect="1"/>
          </p:cNvPicPr>
          <p:nvPr/>
        </p:nvPicPr>
        <p:blipFill>
          <a:blip r:embed="rId4"/>
          <a:stretch>
            <a:fillRect/>
          </a:stretch>
        </p:blipFill>
        <p:spPr>
          <a:xfrm>
            <a:off x="6160770" y="1827532"/>
            <a:ext cx="2875280" cy="2534285"/>
          </a:xfrm>
          <a:prstGeom prst="rect">
            <a:avLst/>
          </a:prstGeom>
          <a:noFill/>
          <a:ln w="9525">
            <a:noFill/>
          </a:ln>
          <a:effectLst>
            <a:reflection blurRad="6350" stA="50000" endA="300" endPos="90000" dist="50800" dir="5400000" sy="-100000" algn="bl" rotWithShape="0"/>
          </a:effectLst>
          <a:scene3d>
            <a:camera prst="perspectiveLeft"/>
            <a:lightRig rig="threePt" dir="t"/>
          </a:scene3d>
        </p:spPr>
      </p:pic>
    </p:spTree>
    <p:extLst>
      <p:ext uri="{BB962C8B-B14F-4D97-AF65-F5344CB8AC3E}">
        <p14:creationId xmlns:p14="http://schemas.microsoft.com/office/powerpoint/2010/main" val="22882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 descr="FIGURE 3"/>
          <p:cNvPicPr>
            <a:picLocks noGrp="1" noChangeAspect="1"/>
          </p:cNvPicPr>
          <p:nvPr>
            <p:ph type="pic" idx="4294967295"/>
          </p:nvPr>
        </p:nvPicPr>
        <p:blipFill>
          <a:blip r:embed="rId2" cstate="print"/>
          <a:stretch>
            <a:fillRect/>
          </a:stretch>
        </p:blipFill>
        <p:spPr>
          <a:xfrm>
            <a:off x="2" y="4959350"/>
            <a:ext cx="1744663" cy="1746250"/>
          </a:xfrm>
          <a:scene3d>
            <a:camera prst="isometricOffAxis1Right"/>
            <a:lightRig rig="threePt" dir="t"/>
          </a:scene3d>
        </p:spPr>
      </p:pic>
      <p:sp>
        <p:nvSpPr>
          <p:cNvPr id="4" name="Rectangle 2"/>
          <p:cNvSpPr>
            <a:spLocks noGrp="1"/>
          </p:cNvSpPr>
          <p:nvPr>
            <p:ph type="body" sz="half" idx="4294967295"/>
          </p:nvPr>
        </p:nvSpPr>
        <p:spPr>
          <a:xfrm>
            <a:off x="6470650" y="5848350"/>
            <a:ext cx="2673350" cy="742950"/>
          </a:xfrm>
        </p:spPr>
        <p:txBody>
          <a:bodyPr anchor="b"/>
          <a:lstStyle/>
          <a:p>
            <a:r>
              <a:rPr lang="en-US" sz="1100" dirty="0"/>
              <a:t>Mechanisms involved in BP reguation and the pathophysiology of hypertension.</a:t>
            </a:r>
            <a:br>
              <a:rPr lang="en-US" sz="1100" dirty="0"/>
            </a:br>
            <a:endParaRPr lang="en-US" sz="1100" dirty="0"/>
          </a:p>
        </p:txBody>
      </p:sp>
      <p:sp>
        <p:nvSpPr>
          <p:cNvPr id="74754" name="Rectangle 2"/>
          <p:cNvSpPr>
            <a:spLocks noChangeArrowheads="1"/>
          </p:cNvSpPr>
          <p:nvPr/>
        </p:nvSpPr>
        <p:spPr bwMode="auto">
          <a:xfrm>
            <a:off x="0" y="-184666"/>
            <a:ext cx="184731" cy="369332"/>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endParaRPr lang="it-IT">
              <a:latin typeface="Arial" panose="020B0604020202020204" pitchFamily="34" charset="0"/>
              <a:cs typeface="Arial" panose="020B0604020202020204" pitchFamily="34" charset="0"/>
            </a:endParaRPr>
          </a:p>
        </p:txBody>
      </p:sp>
      <p:sp>
        <p:nvSpPr>
          <p:cNvPr id="74755" name="Rectangle 3"/>
          <p:cNvSpPr>
            <a:spLocks noChangeArrowheads="1"/>
          </p:cNvSpPr>
          <p:nvPr/>
        </p:nvSpPr>
        <p:spPr bwMode="auto">
          <a:xfrm>
            <a:off x="0" y="-184666"/>
            <a:ext cx="184731" cy="369332"/>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endParaRPr lang="it-IT">
              <a:latin typeface="Arial" panose="020B0604020202020204" pitchFamily="34" charset="0"/>
              <a:cs typeface="Arial" panose="020B0604020202020204" pitchFamily="34" charset="0"/>
            </a:endParaRPr>
          </a:p>
        </p:txBody>
      </p:sp>
      <p:sp>
        <p:nvSpPr>
          <p:cNvPr id="74756" name="Rectangle 4"/>
          <p:cNvSpPr>
            <a:spLocks noChangeArrowheads="1"/>
          </p:cNvSpPr>
          <p:nvPr/>
        </p:nvSpPr>
        <p:spPr bwMode="auto">
          <a:xfrm>
            <a:off x="0" y="-230832"/>
            <a:ext cx="184731" cy="461665"/>
          </a:xfrm>
          <a:prstGeom prst="rect">
            <a:avLst/>
          </a:prstGeom>
          <a:solidFill>
            <a:srgbClr val="FFFFFF"/>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br>
              <a:rPr lang="it-IT" sz="600">
                <a:latin typeface="Roboto"/>
                <a:cs typeface="Arial" panose="020B0604020202020204" pitchFamily="34" charset="0"/>
              </a:rPr>
            </a:br>
            <a:endParaRPr lang="it-IT">
              <a:latin typeface="Arial" panose="020B0604020202020204" pitchFamily="34" charset="0"/>
              <a:cs typeface="Arial" panose="020B0604020202020204" pitchFamily="34" charset="0"/>
            </a:endParaRPr>
          </a:p>
        </p:txBody>
      </p:sp>
      <p:sp>
        <p:nvSpPr>
          <p:cNvPr id="74758" name="Rectangle 6"/>
          <p:cNvSpPr>
            <a:spLocks noChangeArrowheads="1"/>
          </p:cNvSpPr>
          <p:nvPr/>
        </p:nvSpPr>
        <p:spPr bwMode="auto">
          <a:xfrm>
            <a:off x="0" y="-184666"/>
            <a:ext cx="184731" cy="369332"/>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endParaRPr lang="it-IT">
              <a:latin typeface="Arial" panose="020B0604020202020204" pitchFamily="34" charset="0"/>
              <a:cs typeface="Arial" panose="020B0604020202020204" pitchFamily="34" charset="0"/>
            </a:endParaRPr>
          </a:p>
        </p:txBody>
      </p:sp>
      <p:sp>
        <p:nvSpPr>
          <p:cNvPr id="74759" name="Rectangle 7"/>
          <p:cNvSpPr>
            <a:spLocks noChangeArrowheads="1"/>
          </p:cNvSpPr>
          <p:nvPr/>
        </p:nvSpPr>
        <p:spPr bwMode="auto">
          <a:xfrm>
            <a:off x="0" y="-184666"/>
            <a:ext cx="184731" cy="369332"/>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endParaRPr lang="it-IT">
              <a:latin typeface="Arial" panose="020B0604020202020204" pitchFamily="34" charset="0"/>
              <a:cs typeface="Arial" panose="020B0604020202020204" pitchFamily="34" charset="0"/>
            </a:endParaRPr>
          </a:p>
        </p:txBody>
      </p:sp>
      <p:sp>
        <p:nvSpPr>
          <p:cNvPr id="74760" name="Rectangle 8"/>
          <p:cNvSpPr>
            <a:spLocks noChangeArrowheads="1"/>
          </p:cNvSpPr>
          <p:nvPr/>
        </p:nvSpPr>
        <p:spPr bwMode="auto">
          <a:xfrm>
            <a:off x="0" y="-230832"/>
            <a:ext cx="184731" cy="461665"/>
          </a:xfrm>
          <a:prstGeom prst="rect">
            <a:avLst/>
          </a:prstGeom>
          <a:solidFill>
            <a:srgbClr val="FFFFFF"/>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br>
              <a:rPr lang="it-IT" sz="600">
                <a:latin typeface="Roboto"/>
                <a:cs typeface="Arial" panose="020B0604020202020204" pitchFamily="34" charset="0"/>
              </a:rPr>
            </a:br>
            <a:endParaRPr lang="it-IT">
              <a:latin typeface="Arial" panose="020B0604020202020204" pitchFamily="34" charset="0"/>
              <a:cs typeface="Arial" panose="020B0604020202020204" pitchFamily="34" charset="0"/>
            </a:endParaRPr>
          </a:p>
        </p:txBody>
      </p:sp>
      <p:sp>
        <p:nvSpPr>
          <p:cNvPr id="74762" name="Rectangle 10"/>
          <p:cNvSpPr>
            <a:spLocks noChangeArrowheads="1"/>
          </p:cNvSpPr>
          <p:nvPr/>
        </p:nvSpPr>
        <p:spPr bwMode="auto">
          <a:xfrm>
            <a:off x="0" y="-184666"/>
            <a:ext cx="184731" cy="369332"/>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endParaRPr lang="it-IT">
              <a:latin typeface="Arial" panose="020B0604020202020204" pitchFamily="34" charset="0"/>
              <a:cs typeface="Arial" panose="020B0604020202020204" pitchFamily="34" charset="0"/>
            </a:endParaRPr>
          </a:p>
        </p:txBody>
      </p:sp>
      <p:sp>
        <p:nvSpPr>
          <p:cNvPr id="74763" name="Rectangle 11"/>
          <p:cNvSpPr>
            <a:spLocks noChangeArrowheads="1"/>
          </p:cNvSpPr>
          <p:nvPr/>
        </p:nvSpPr>
        <p:spPr bwMode="auto">
          <a:xfrm>
            <a:off x="0" y="-184666"/>
            <a:ext cx="184731" cy="369332"/>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endParaRPr lang="it-IT">
              <a:latin typeface="Arial" panose="020B0604020202020204" pitchFamily="34" charset="0"/>
              <a:cs typeface="Arial" panose="020B0604020202020204" pitchFamily="34" charset="0"/>
            </a:endParaRPr>
          </a:p>
        </p:txBody>
      </p:sp>
      <p:sp>
        <p:nvSpPr>
          <p:cNvPr id="74764" name="Rectangle 12"/>
          <p:cNvSpPr>
            <a:spLocks noChangeArrowheads="1"/>
          </p:cNvSpPr>
          <p:nvPr/>
        </p:nvSpPr>
        <p:spPr bwMode="auto">
          <a:xfrm>
            <a:off x="0" y="-230832"/>
            <a:ext cx="184731" cy="461665"/>
          </a:xfrm>
          <a:prstGeom prst="rect">
            <a:avLst/>
          </a:prstGeom>
          <a:solidFill>
            <a:srgbClr val="FFFFFF"/>
          </a:solidFill>
          <a:ln w="9525">
            <a:noFill/>
            <a:miter lim="800000"/>
          </a:ln>
          <a:effectLst/>
        </p:spPr>
        <p:txBody>
          <a:bodyPr vert="horz" wrap="none" lIns="91440" tIns="45720" rIns="91440" bIns="45720" numCol="1" anchor="ctr" anchorCtr="0" compatLnSpc="1">
            <a:spAutoFit/>
          </a:bodyPr>
          <a:lstStyle/>
          <a:p>
            <a:pPr fontAlgn="base">
              <a:spcBef>
                <a:spcPct val="0"/>
              </a:spcBef>
              <a:spcAft>
                <a:spcPct val="0"/>
              </a:spcAft>
            </a:pPr>
            <a:br>
              <a:rPr lang="it-IT" sz="600">
                <a:latin typeface="Roboto"/>
                <a:cs typeface="Arial" panose="020B0604020202020204" pitchFamily="34" charset="0"/>
              </a:rPr>
            </a:br>
            <a:endParaRPr lang="it-IT">
              <a:latin typeface="Arial" panose="020B0604020202020204" pitchFamily="34" charset="0"/>
              <a:cs typeface="Arial" panose="020B0604020202020204" pitchFamily="34" charset="0"/>
            </a:endParaRPr>
          </a:p>
        </p:txBody>
      </p:sp>
      <p:sp>
        <p:nvSpPr>
          <p:cNvPr id="16" name="Text Box 1"/>
          <p:cNvSpPr txBox="1"/>
          <p:nvPr/>
        </p:nvSpPr>
        <p:spPr>
          <a:xfrm>
            <a:off x="757564" y="102735"/>
            <a:ext cx="9051925" cy="369332"/>
          </a:xfrm>
          <a:prstGeom prst="rect">
            <a:avLst/>
          </a:prstGeom>
          <a:noFill/>
        </p:spPr>
        <p:txBody>
          <a:bodyPr wrap="square" rtlCol="0" anchor="t">
            <a:spAutoFit/>
          </a:bodyPr>
          <a:lstStyle/>
          <a:p>
            <a:pPr algn="l"/>
            <a:r>
              <a:rPr lang="en-US" b="1" u="sng" dirty="0">
                <a:solidFill>
                  <a:srgbClr val="FFFF00"/>
                </a:solidFill>
                <a:sym typeface="+mn-ea"/>
              </a:rPr>
              <a:t>2023 ESH Guidelines for the manag</a:t>
            </a:r>
            <a:r>
              <a:rPr lang="en-US" b="1" u="sng" dirty="0">
                <a:solidFill>
                  <a:srgbClr val="FFFF00"/>
                </a:solidFill>
                <a:sym typeface="+mn-ea"/>
                <a:hlinkClick r:id="rId3" action="ppaction://hlinkfile"/>
              </a:rPr>
              <a:t>e</a:t>
            </a:r>
            <a:r>
              <a:rPr lang="en-US" b="1" u="sng" dirty="0">
                <a:solidFill>
                  <a:schemeClr val="tx2"/>
                </a:solidFill>
                <a:sym typeface="+mn-ea"/>
                <a:hlinkClick r:id="rId3" action="ppaction://hlinkfile"/>
              </a:rPr>
              <a:t>ment of arterial hypertension</a:t>
            </a:r>
          </a:p>
        </p:txBody>
      </p:sp>
      <p:sp>
        <p:nvSpPr>
          <p:cNvPr id="2" name="Text Box 1"/>
          <p:cNvSpPr txBox="1"/>
          <p:nvPr/>
        </p:nvSpPr>
        <p:spPr>
          <a:xfrm>
            <a:off x="458469" y="774065"/>
            <a:ext cx="8585169" cy="4462760"/>
          </a:xfrm>
          <a:prstGeom prst="rect">
            <a:avLst/>
          </a:prstGeom>
          <a:noFill/>
        </p:spPr>
        <p:txBody>
          <a:bodyPr wrap="square" rtlCol="0">
            <a:spAutoFit/>
          </a:bodyPr>
          <a:lstStyle/>
          <a:p>
            <a:pPr fontAlgn="base">
              <a:spcBef>
                <a:spcPct val="0"/>
              </a:spcBef>
              <a:spcAft>
                <a:spcPct val="0"/>
              </a:spcAft>
            </a:pPr>
            <a:r>
              <a:rPr lang="it-IT" b="1" dirty="0">
                <a:latin typeface="Arial" panose="020B0604020202020204" pitchFamily="34" charset="0"/>
                <a:cs typeface="Arial" panose="020B0604020202020204" pitchFamily="34" charset="0"/>
                <a:sym typeface="+mn-ea"/>
              </a:rPr>
              <a:t>A livello pratico </a:t>
            </a:r>
            <a:r>
              <a:rPr lang="it-IT" b="1" dirty="0" err="1">
                <a:latin typeface="Arial" panose="020B0604020202020204" pitchFamily="34" charset="0"/>
                <a:cs typeface="Arial" panose="020B0604020202020204" pitchFamily="34" charset="0"/>
                <a:sym typeface="+mn-ea"/>
              </a:rPr>
              <a:t>poiche</a:t>
            </a:r>
            <a:r>
              <a:rPr lang="it-IT" b="1" dirty="0">
                <a:latin typeface="Arial" panose="020B0604020202020204" pitchFamily="34" charset="0"/>
                <a:cs typeface="Arial" panose="020B0604020202020204" pitchFamily="34" charset="0"/>
                <a:sym typeface="+mn-ea"/>
              </a:rPr>
              <a:t>’ il meccanismo e’</a:t>
            </a:r>
            <a:r>
              <a:rPr lang="it-IT" sz="3600" b="1" dirty="0">
                <a:latin typeface="Arial" panose="020B0604020202020204" pitchFamily="34" charset="0"/>
                <a:cs typeface="Arial" panose="020B0604020202020204" pitchFamily="34" charset="0"/>
                <a:sym typeface="+mn-ea"/>
              </a:rPr>
              <a:t> </a:t>
            </a:r>
            <a:r>
              <a:rPr lang="it-IT" sz="5400" b="1" dirty="0">
                <a:latin typeface="Arial" panose="020B0604020202020204" pitchFamily="34" charset="0"/>
                <a:cs typeface="Arial" panose="020B0604020202020204" pitchFamily="34" charset="0"/>
                <a:sym typeface="+mn-ea"/>
              </a:rPr>
              <a:t>multifattoriale,complesso</a:t>
            </a:r>
            <a:r>
              <a:rPr lang="it-IT" b="1" dirty="0">
                <a:latin typeface="Arial" panose="020B0604020202020204" pitchFamily="34" charset="0"/>
                <a:cs typeface="Arial" panose="020B0604020202020204" pitchFamily="34" charset="0"/>
                <a:sym typeface="+mn-ea"/>
              </a:rPr>
              <a:t>, </a:t>
            </a:r>
          </a:p>
          <a:p>
            <a:pPr fontAlgn="base">
              <a:spcBef>
                <a:spcPct val="0"/>
              </a:spcBef>
              <a:spcAft>
                <a:spcPct val="0"/>
              </a:spcAft>
            </a:pPr>
            <a:endParaRPr lang="it-IT" b="1" dirty="0">
              <a:latin typeface="Arial" panose="020B0604020202020204" pitchFamily="34" charset="0"/>
              <a:cs typeface="Arial" panose="020B0604020202020204" pitchFamily="34" charset="0"/>
              <a:sym typeface="+mn-ea"/>
            </a:endParaRPr>
          </a:p>
          <a:p>
            <a:pPr fontAlgn="base">
              <a:spcBef>
                <a:spcPct val="0"/>
              </a:spcBef>
              <a:spcAft>
                <a:spcPct val="0"/>
              </a:spcAft>
            </a:pPr>
            <a:r>
              <a:rPr lang="it-IT" b="1" dirty="0">
                <a:latin typeface="Arial" panose="020B0604020202020204" pitchFamily="34" charset="0"/>
                <a:cs typeface="Arial" panose="020B0604020202020204" pitchFamily="34" charset="0"/>
                <a:sym typeface="+mn-ea"/>
              </a:rPr>
              <a:t>la fisiopatologia tradizionale implica che la diagnostica tende ad identificare un singolo meccanismo responsabile dell'ipertensione primaria ,spesso può essere non solo difficile ma anche futile. </a:t>
            </a:r>
            <a:endParaRPr lang="it-IT" b="1" dirty="0">
              <a:latin typeface="Arial" panose="020B0604020202020204" pitchFamily="34" charset="0"/>
              <a:cs typeface="Arial" panose="020B0604020202020204" pitchFamily="34" charset="0"/>
            </a:endParaRPr>
          </a:p>
          <a:p>
            <a:pPr fontAlgn="base">
              <a:spcBef>
                <a:spcPct val="0"/>
              </a:spcBef>
              <a:spcAft>
                <a:spcPct val="0"/>
              </a:spcAft>
            </a:pPr>
            <a:r>
              <a:rPr lang="it-IT" b="1" dirty="0">
                <a:latin typeface="Arial" panose="020B0604020202020204" pitchFamily="34" charset="0"/>
                <a:cs typeface="Arial" panose="020B0604020202020204" pitchFamily="34" charset="0"/>
                <a:sym typeface="+mn-ea"/>
              </a:rPr>
              <a:t>Spiega anche perché una </a:t>
            </a:r>
            <a:r>
              <a:rPr lang="it-IT" sz="2800" b="1" dirty="0">
                <a:latin typeface="Arial" panose="020B0604020202020204" pitchFamily="34" charset="0"/>
                <a:cs typeface="Arial" panose="020B0604020202020204" pitchFamily="34" charset="0"/>
                <a:sym typeface="+mn-ea"/>
              </a:rPr>
              <a:t>pressione </a:t>
            </a:r>
            <a:r>
              <a:rPr lang="it-IT" b="1" dirty="0">
                <a:latin typeface="Arial" panose="020B0604020202020204" pitchFamily="34" charset="0"/>
                <a:cs typeface="Arial" panose="020B0604020202020204" pitchFamily="34" charset="0"/>
                <a:sym typeface="+mn-ea"/>
              </a:rPr>
              <a:t>arteriosa elevata può essere </a:t>
            </a:r>
            <a:r>
              <a:rPr lang="it-IT" sz="2800" b="1" dirty="0">
                <a:latin typeface="Arial" panose="020B0604020202020204" pitchFamily="34" charset="0"/>
                <a:cs typeface="Arial" panose="020B0604020202020204" pitchFamily="34" charset="0"/>
                <a:sym typeface="+mn-ea"/>
              </a:rPr>
              <a:t>abbassata</a:t>
            </a:r>
            <a:r>
              <a:rPr lang="it-IT" b="1" dirty="0">
                <a:latin typeface="Arial" panose="020B0604020202020204" pitchFamily="34" charset="0"/>
                <a:cs typeface="Arial" panose="020B0604020202020204" pitchFamily="34" charset="0"/>
                <a:sym typeface="+mn-ea"/>
              </a:rPr>
              <a:t> dai farmaci con </a:t>
            </a:r>
            <a:r>
              <a:rPr lang="it-IT" sz="2400" b="1" dirty="0">
                <a:latin typeface="Arial" panose="020B0604020202020204" pitchFamily="34" charset="0"/>
                <a:cs typeface="Arial" panose="020B0604020202020204" pitchFamily="34" charset="0"/>
                <a:sym typeface="+mn-ea"/>
              </a:rPr>
              <a:t>diversi meccanismi d'azione</a:t>
            </a:r>
            <a:r>
              <a:rPr lang="it-IT" b="1" dirty="0">
                <a:latin typeface="Arial" panose="020B0604020202020204" pitchFamily="34" charset="0"/>
                <a:cs typeface="Arial" panose="020B0604020202020204" pitchFamily="34" charset="0"/>
                <a:sym typeface="+mn-ea"/>
              </a:rPr>
              <a:t> e perché una </a:t>
            </a:r>
            <a:r>
              <a:rPr lang="it-IT" sz="2400" b="1" dirty="0">
                <a:latin typeface="Arial" panose="020B0604020202020204" pitchFamily="34" charset="0"/>
                <a:cs typeface="Arial" panose="020B0604020202020204" pitchFamily="34" charset="0"/>
                <a:sym typeface="+mn-ea"/>
              </a:rPr>
              <a:t>combinazione di farmaci meccanicamente diversi </a:t>
            </a:r>
            <a:r>
              <a:rPr lang="it-IT" b="1" dirty="0">
                <a:latin typeface="Arial" panose="020B0604020202020204" pitchFamily="34" charset="0"/>
                <a:cs typeface="Arial" panose="020B0604020202020204" pitchFamily="34" charset="0"/>
                <a:sym typeface="+mn-ea"/>
              </a:rPr>
              <a:t>abbassa la pressione sanguigna molto di più</a:t>
            </a:r>
            <a:endParaRPr lang="it-IT" b="1" dirty="0">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02724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A8F4CA-B699-4227-A1F2-910A12DC1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Immagine 3">
            <a:extLst>
              <a:ext uri="{FF2B5EF4-FFF2-40B4-BE49-F238E27FC236}">
                <a16:creationId xmlns:a16="http://schemas.microsoft.com/office/drawing/2014/main" id="{BAE54B12-50E3-471E-A34A-5535F2FAD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941" y="0"/>
            <a:ext cx="1684117" cy="1263088"/>
          </a:xfrm>
          <a:prstGeom prst="rect">
            <a:avLst/>
          </a:prstGeom>
          <a:effectLst>
            <a:softEdge rad="127000"/>
          </a:effectLst>
        </p:spPr>
      </p:pic>
      <p:pic>
        <p:nvPicPr>
          <p:cNvPr id="5" name="Immagine 4">
            <a:extLst>
              <a:ext uri="{FF2B5EF4-FFF2-40B4-BE49-F238E27FC236}">
                <a16:creationId xmlns:a16="http://schemas.microsoft.com/office/drawing/2014/main" id="{9BC9F507-D276-4D9C-9AB9-75E653F4D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341" y="152400"/>
            <a:ext cx="1684117" cy="1263088"/>
          </a:xfrm>
          <a:prstGeom prst="rect">
            <a:avLst/>
          </a:prstGeom>
          <a:effectLst>
            <a:softEdge rad="127000"/>
          </a:effectLst>
        </p:spPr>
      </p:pic>
    </p:spTree>
    <p:extLst>
      <p:ext uri="{BB962C8B-B14F-4D97-AF65-F5344CB8AC3E}">
        <p14:creationId xmlns:p14="http://schemas.microsoft.com/office/powerpoint/2010/main" val="275129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490477-C604-427D-9450-491E4B1FE820}"/>
              </a:ext>
            </a:extLst>
          </p:cNvPr>
          <p:cNvSpPr>
            <a:spLocks noGrp="1"/>
          </p:cNvSpPr>
          <p:nvPr>
            <p:ph type="title"/>
          </p:nvPr>
        </p:nvSpPr>
        <p:spPr/>
        <p:txBody>
          <a:bodyPr/>
          <a:lstStyle/>
          <a:p>
            <a:endParaRPr lang="it-IT"/>
          </a:p>
        </p:txBody>
      </p:sp>
      <p:pic>
        <p:nvPicPr>
          <p:cNvPr id="6" name="Picture Placeholder 1" descr="FIGURE 3"/>
          <p:cNvPicPr>
            <a:picLocks noGrp="1" noChangeAspect="1"/>
          </p:cNvPicPr>
          <p:nvPr>
            <p:ph type="pic" idx="4294967295"/>
          </p:nvPr>
        </p:nvPicPr>
        <p:blipFill>
          <a:blip r:embed="rId2" cstate="print"/>
          <a:stretch>
            <a:fillRect/>
          </a:stretch>
        </p:blipFill>
        <p:spPr>
          <a:xfrm>
            <a:off x="0" y="414338"/>
            <a:ext cx="9144000" cy="6443662"/>
          </a:xfrm>
          <a:prstGeom prst="rect">
            <a:avLst/>
          </a:prstGeom>
          <a:ln>
            <a:solidFill>
              <a:schemeClr val="tx1">
                <a:lumMod val="50000"/>
                <a:lumOff val="50000"/>
              </a:schemeClr>
            </a:solidFill>
          </a:ln>
        </p:spPr>
      </p:pic>
      <p:sp>
        <p:nvSpPr>
          <p:cNvPr id="9" name="Text Box 8"/>
          <p:cNvSpPr txBox="1"/>
          <p:nvPr/>
        </p:nvSpPr>
        <p:spPr>
          <a:xfrm>
            <a:off x="147957" y="2"/>
            <a:ext cx="9144635" cy="706755"/>
          </a:xfrm>
          <a:prstGeom prst="rect">
            <a:avLst/>
          </a:prstGeom>
          <a:noFill/>
        </p:spPr>
        <p:txBody>
          <a:bodyPr wrap="square" rtlCol="0" anchor="t">
            <a:spAutoFit/>
          </a:bodyPr>
          <a:lstStyle/>
          <a:p>
            <a:pPr algn="ctr"/>
            <a:r>
              <a:rPr lang="en-US" sz="2000" b="1" u="sng" dirty="0">
                <a:highlight>
                  <a:srgbClr val="FFFF00"/>
                </a:highlight>
                <a:sym typeface="+mn-ea"/>
                <a:hlinkClick r:id="rId3" action="ppaction://hlinkfile"/>
              </a:rPr>
              <a:t>2</a:t>
            </a:r>
            <a:r>
              <a:rPr lang="it-IT" altLang="en-US" sz="2000" b="1" u="sng" dirty="0">
                <a:highlight>
                  <a:srgbClr val="FFFF00"/>
                </a:highlight>
                <a:sym typeface="+mn-ea"/>
                <a:hlinkClick r:id="rId3" action="ppaction://hlinkfile"/>
              </a:rPr>
              <a:t>02</a:t>
            </a:r>
            <a:r>
              <a:rPr lang="en-US" sz="2000" b="1" u="sng" dirty="0">
                <a:highlight>
                  <a:srgbClr val="FFFF00"/>
                </a:highlight>
                <a:sym typeface="+mn-ea"/>
                <a:hlinkClick r:id="rId3" action="ppaction://hlinkfile"/>
              </a:rPr>
              <a:t>3 ESH</a:t>
            </a:r>
            <a:r>
              <a:rPr lang="it-IT" altLang="en-US" sz="2000" b="1" u="sng" dirty="0">
                <a:highlight>
                  <a:srgbClr val="FFFF00"/>
                </a:highlight>
                <a:sym typeface="+mn-ea"/>
                <a:hlinkClick r:id="rId3" action="ppaction://hlinkfile"/>
              </a:rPr>
              <a:t>/ERA/ISH </a:t>
            </a:r>
            <a:r>
              <a:rPr lang="en-US" sz="2000" b="1" u="sng" dirty="0">
                <a:highlight>
                  <a:srgbClr val="FFFF00"/>
                </a:highlight>
                <a:sym typeface="+mn-ea"/>
                <a:hlinkClick r:id="rId3" action="ppaction://hlinkfile"/>
              </a:rPr>
              <a:t> Guidelines for the management</a:t>
            </a:r>
            <a:r>
              <a:rPr lang="it-IT" altLang="en-US" sz="2000" b="1" u="sng" dirty="0">
                <a:highlight>
                  <a:srgbClr val="FFFF00"/>
                </a:highlight>
                <a:sym typeface="+mn-ea"/>
                <a:hlinkClick r:id="rId3" action="ppaction://hlinkfile"/>
              </a:rPr>
              <a:t> of Hypertension</a:t>
            </a:r>
            <a:r>
              <a:rPr lang="en-US" sz="2000" b="1" u="sng" dirty="0">
                <a:highlight>
                  <a:srgbClr val="FFFF00"/>
                </a:highlight>
                <a:sym typeface="+mn-ea"/>
              </a:rPr>
              <a:t>
</a:t>
            </a:r>
          </a:p>
        </p:txBody>
      </p:sp>
    </p:spTree>
    <p:extLst>
      <p:ext uri="{BB962C8B-B14F-4D97-AF65-F5344CB8AC3E}">
        <p14:creationId xmlns:p14="http://schemas.microsoft.com/office/powerpoint/2010/main" val="261503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CustomShape 1"/>
          <p:cNvSpPr/>
          <p:nvPr/>
        </p:nvSpPr>
        <p:spPr>
          <a:xfrm>
            <a:off x="100800" y="22680"/>
            <a:ext cx="9143280" cy="6857280"/>
          </a:xfrm>
          <a:prstGeom prst="rect">
            <a:avLst/>
          </a:prstGeom>
          <a:solidFill>
            <a:srgbClr val="053CE8"/>
          </a:solidFill>
          <a:ln w="12600">
            <a:noFill/>
          </a:ln>
        </p:spPr>
        <p:style>
          <a:lnRef idx="0">
            <a:srgbClr val="FFFFFF"/>
          </a:lnRef>
          <a:fillRef idx="0">
            <a:srgbClr val="FFFFFF"/>
          </a:fillRef>
          <a:effectRef idx="0">
            <a:srgbClr val="FFFFFF"/>
          </a:effectRef>
          <a:fontRef idx="minor"/>
        </p:style>
      </p:sp>
      <p:grpSp>
        <p:nvGrpSpPr>
          <p:cNvPr id="843" name="Group 2"/>
          <p:cNvGrpSpPr/>
          <p:nvPr/>
        </p:nvGrpSpPr>
        <p:grpSpPr>
          <a:xfrm>
            <a:off x="2887560" y="4572000"/>
            <a:ext cx="712080" cy="758160"/>
            <a:chOff x="2887560" y="4572000"/>
            <a:chExt cx="712080" cy="758160"/>
          </a:xfrm>
        </p:grpSpPr>
        <p:sp>
          <p:nvSpPr>
            <p:cNvPr id="844" name="CustomShape 3"/>
            <p:cNvSpPr/>
            <p:nvPr/>
          </p:nvSpPr>
          <p:spPr>
            <a:xfrm>
              <a:off x="3030480" y="4780080"/>
              <a:ext cx="569160" cy="550080"/>
            </a:xfrm>
            <a:custGeom>
              <a:avLst/>
              <a:gdLst/>
              <a:ahLst/>
              <a:cxnLst/>
              <a:rect l="l" t="t" r="r" b="b"/>
              <a:pathLst>
                <a:path w="21600" h="21600">
                  <a:moveTo>
                    <a:pt x="3856" y="0"/>
                  </a:moveTo>
                  <a:lnTo>
                    <a:pt x="0" y="0"/>
                  </a:lnTo>
                  <a:lnTo>
                    <a:pt x="19615" y="21600"/>
                  </a:lnTo>
                  <a:lnTo>
                    <a:pt x="21600" y="19485"/>
                  </a:lnTo>
                  <a:lnTo>
                    <a:pt x="3856"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45" name="CustomShape 4"/>
            <p:cNvSpPr/>
            <p:nvPr/>
          </p:nvSpPr>
          <p:spPr>
            <a:xfrm>
              <a:off x="2887560" y="4572000"/>
              <a:ext cx="244080" cy="235800"/>
            </a:xfrm>
            <a:custGeom>
              <a:avLst/>
              <a:gdLst/>
              <a:ahLst/>
              <a:cxnLst/>
              <a:rect l="l" t="t" r="r" b="b"/>
              <a:pathLst>
                <a:path w="21600" h="21600">
                  <a:moveTo>
                    <a:pt x="0" y="0"/>
                  </a:moveTo>
                  <a:lnTo>
                    <a:pt x="10234" y="21600"/>
                  </a:lnTo>
                  <a:lnTo>
                    <a:pt x="12619" y="18993"/>
                  </a:lnTo>
                  <a:lnTo>
                    <a:pt x="21600" y="18993"/>
                  </a:lnTo>
                  <a:lnTo>
                    <a:pt x="17378" y="14357"/>
                  </a:lnTo>
                  <a:lnTo>
                    <a:pt x="19898" y="12028"/>
                  </a:lnTo>
                  <a:lnTo>
                    <a:pt x="0"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sp>
        <p:nvSpPr>
          <p:cNvPr id="846" name="CustomShape 5"/>
          <p:cNvSpPr/>
          <p:nvPr/>
        </p:nvSpPr>
        <p:spPr>
          <a:xfrm>
            <a:off x="2505240" y="2268360"/>
            <a:ext cx="347040" cy="756360"/>
          </a:xfrm>
          <a:custGeom>
            <a:avLst/>
            <a:gdLst/>
            <a:ahLst/>
            <a:cxnLst/>
            <a:rect l="l" t="t" r="r" b="b"/>
            <a:pathLst>
              <a:path w="21600" h="21600">
                <a:moveTo>
                  <a:pt x="21600" y="0"/>
                </a:moveTo>
                <a:lnTo>
                  <a:pt x="12369" y="4447"/>
                </a:lnTo>
                <a:lnTo>
                  <a:pt x="14631" y="4856"/>
                </a:lnTo>
                <a:lnTo>
                  <a:pt x="0" y="20737"/>
                </a:lnTo>
                <a:lnTo>
                  <a:pt x="4320" y="21600"/>
                </a:lnTo>
                <a:lnTo>
                  <a:pt x="19046" y="5719"/>
                </a:lnTo>
                <a:lnTo>
                  <a:pt x="21328" y="5719"/>
                </a:lnTo>
                <a:lnTo>
                  <a:pt x="21600"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47" name="CustomShape 6"/>
          <p:cNvSpPr/>
          <p:nvPr/>
        </p:nvSpPr>
        <p:spPr>
          <a:xfrm>
            <a:off x="3017880" y="1341360"/>
            <a:ext cx="928080" cy="648720"/>
          </a:xfrm>
          <a:custGeom>
            <a:avLst/>
            <a:gdLst/>
            <a:ahLst/>
            <a:cxnLst/>
            <a:rect l="l" t="t" r="r" b="b"/>
            <a:pathLst>
              <a:path w="21600" h="21600">
                <a:moveTo>
                  <a:pt x="21600" y="0"/>
                </a:moveTo>
                <a:lnTo>
                  <a:pt x="15453" y="3257"/>
                </a:lnTo>
                <a:lnTo>
                  <a:pt x="15896" y="4206"/>
                </a:lnTo>
                <a:lnTo>
                  <a:pt x="0" y="19710"/>
                </a:lnTo>
                <a:lnTo>
                  <a:pt x="921" y="21600"/>
                </a:lnTo>
                <a:lnTo>
                  <a:pt x="16778" y="6096"/>
                </a:lnTo>
                <a:lnTo>
                  <a:pt x="17781" y="6096"/>
                </a:lnTo>
                <a:lnTo>
                  <a:pt x="21600"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48" name="CustomShape 7"/>
          <p:cNvSpPr/>
          <p:nvPr/>
        </p:nvSpPr>
        <p:spPr>
          <a:xfrm>
            <a:off x="5794200" y="1266840"/>
            <a:ext cx="689760" cy="491400"/>
          </a:xfrm>
          <a:custGeom>
            <a:avLst/>
            <a:gdLst/>
            <a:ahLst/>
            <a:cxnLst/>
            <a:rect l="l" t="t" r="r" b="b"/>
            <a:pathLst>
              <a:path w="21600" h="21600">
                <a:moveTo>
                  <a:pt x="1588" y="0"/>
                </a:moveTo>
                <a:lnTo>
                  <a:pt x="0" y="3474"/>
                </a:lnTo>
                <a:lnTo>
                  <a:pt x="15592" y="18405"/>
                </a:lnTo>
                <a:lnTo>
                  <a:pt x="14747" y="20141"/>
                </a:lnTo>
                <a:lnTo>
                  <a:pt x="21600" y="21600"/>
                </a:lnTo>
                <a:lnTo>
                  <a:pt x="18756" y="14931"/>
                </a:lnTo>
                <a:lnTo>
                  <a:pt x="17181" y="14931"/>
                </a:lnTo>
                <a:lnTo>
                  <a:pt x="1588"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49" name="CustomShape 8"/>
          <p:cNvSpPr/>
          <p:nvPr/>
        </p:nvSpPr>
        <p:spPr>
          <a:xfrm>
            <a:off x="6751800" y="2054160"/>
            <a:ext cx="367560" cy="483480"/>
          </a:xfrm>
          <a:custGeom>
            <a:avLst/>
            <a:gdLst/>
            <a:ahLst/>
            <a:cxnLst/>
            <a:rect l="l" t="t" r="r" b="b"/>
            <a:pathLst>
              <a:path w="21600" h="21600">
                <a:moveTo>
                  <a:pt x="3799" y="0"/>
                </a:moveTo>
                <a:lnTo>
                  <a:pt x="0" y="1979"/>
                </a:lnTo>
                <a:lnTo>
                  <a:pt x="14829" y="17433"/>
                </a:lnTo>
                <a:lnTo>
                  <a:pt x="13072" y="18422"/>
                </a:lnTo>
                <a:lnTo>
                  <a:pt x="21600" y="21600"/>
                </a:lnTo>
                <a:lnTo>
                  <a:pt x="20481" y="15386"/>
                </a:lnTo>
                <a:lnTo>
                  <a:pt x="18539" y="15386"/>
                </a:lnTo>
                <a:lnTo>
                  <a:pt x="3799"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nvGrpSpPr>
          <p:cNvPr id="850" name="Group 9"/>
          <p:cNvGrpSpPr/>
          <p:nvPr/>
        </p:nvGrpSpPr>
        <p:grpSpPr>
          <a:xfrm>
            <a:off x="7259760" y="3106800"/>
            <a:ext cx="177120" cy="474120"/>
            <a:chOff x="7259760" y="3106800"/>
            <a:chExt cx="177120" cy="474120"/>
          </a:xfrm>
        </p:grpSpPr>
        <p:sp>
          <p:nvSpPr>
            <p:cNvPr id="851" name="CustomShape 10"/>
            <p:cNvSpPr/>
            <p:nvPr/>
          </p:nvSpPr>
          <p:spPr>
            <a:xfrm>
              <a:off x="7259760" y="3106800"/>
              <a:ext cx="175320" cy="474120"/>
            </a:xfrm>
            <a:custGeom>
              <a:avLst/>
              <a:gdLst/>
              <a:ahLst/>
              <a:cxnLst/>
              <a:rect l="l" t="t" r="r" b="b"/>
              <a:pathLst>
                <a:path w="21600" h="21600">
                  <a:moveTo>
                    <a:pt x="9359" y="0"/>
                  </a:moveTo>
                  <a:lnTo>
                    <a:pt x="0" y="653"/>
                  </a:lnTo>
                  <a:lnTo>
                    <a:pt x="7987" y="16541"/>
                  </a:lnTo>
                  <a:lnTo>
                    <a:pt x="3510" y="16830"/>
                  </a:lnTo>
                  <a:lnTo>
                    <a:pt x="15396" y="21600"/>
                  </a:lnTo>
                  <a:lnTo>
                    <a:pt x="21600" y="15894"/>
                  </a:lnTo>
                  <a:lnTo>
                    <a:pt x="17159" y="15894"/>
                  </a:lnTo>
                  <a:lnTo>
                    <a:pt x="9359"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52" name="CustomShape 11"/>
            <p:cNvSpPr/>
            <p:nvPr/>
          </p:nvSpPr>
          <p:spPr>
            <a:xfrm>
              <a:off x="7399440" y="3451320"/>
              <a:ext cx="37440" cy="3960"/>
            </a:xfrm>
            <a:custGeom>
              <a:avLst/>
              <a:gdLst/>
              <a:ahLst/>
              <a:cxnLst/>
              <a:rect l="l" t="t" r="r" b="b"/>
              <a:pathLst>
                <a:path w="21600" h="21600">
                  <a:moveTo>
                    <a:pt x="21600" y="0"/>
                  </a:moveTo>
                  <a:lnTo>
                    <a:pt x="0" y="21600"/>
                  </a:lnTo>
                  <a:lnTo>
                    <a:pt x="20498" y="21600"/>
                  </a:lnTo>
                  <a:lnTo>
                    <a:pt x="21600"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grpSp>
        <p:nvGrpSpPr>
          <p:cNvPr id="853" name="Group 12"/>
          <p:cNvGrpSpPr/>
          <p:nvPr/>
        </p:nvGrpSpPr>
        <p:grpSpPr>
          <a:xfrm>
            <a:off x="7056360" y="4178160"/>
            <a:ext cx="177120" cy="474120"/>
            <a:chOff x="7056360" y="4178160"/>
            <a:chExt cx="177120" cy="474120"/>
          </a:xfrm>
        </p:grpSpPr>
        <p:sp>
          <p:nvSpPr>
            <p:cNvPr id="854" name="CustomShape 13"/>
            <p:cNvSpPr/>
            <p:nvPr/>
          </p:nvSpPr>
          <p:spPr>
            <a:xfrm>
              <a:off x="7056360" y="4522680"/>
              <a:ext cx="150120" cy="129600"/>
            </a:xfrm>
            <a:custGeom>
              <a:avLst/>
              <a:gdLst/>
              <a:ahLst/>
              <a:cxnLst/>
              <a:rect l="l" t="t" r="r" b="b"/>
              <a:pathLst>
                <a:path w="21600" h="21600">
                  <a:moveTo>
                    <a:pt x="0" y="0"/>
                  </a:moveTo>
                  <a:lnTo>
                    <a:pt x="7734" y="21600"/>
                  </a:lnTo>
                  <a:lnTo>
                    <a:pt x="21600" y="4737"/>
                  </a:lnTo>
                  <a:lnTo>
                    <a:pt x="16377" y="3432"/>
                  </a:lnTo>
                  <a:lnTo>
                    <a:pt x="16749" y="1053"/>
                  </a:lnTo>
                  <a:lnTo>
                    <a:pt x="5459" y="1053"/>
                  </a:lnTo>
                  <a:lnTo>
                    <a:pt x="0"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55" name="CustomShape 14"/>
            <p:cNvSpPr/>
            <p:nvPr/>
          </p:nvSpPr>
          <p:spPr>
            <a:xfrm>
              <a:off x="7094520" y="4178160"/>
              <a:ext cx="138960" cy="349920"/>
            </a:xfrm>
            <a:custGeom>
              <a:avLst/>
              <a:gdLst/>
              <a:ahLst/>
              <a:cxnLst/>
              <a:rect l="l" t="t" r="r" b="b"/>
              <a:pathLst>
                <a:path w="21600" h="21600">
                  <a:moveTo>
                    <a:pt x="9818" y="0"/>
                  </a:moveTo>
                  <a:lnTo>
                    <a:pt x="0" y="21600"/>
                  </a:lnTo>
                  <a:lnTo>
                    <a:pt x="12183" y="21600"/>
                  </a:lnTo>
                  <a:lnTo>
                    <a:pt x="21600" y="883"/>
                  </a:lnTo>
                  <a:lnTo>
                    <a:pt x="9818"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grpSp>
        <p:nvGrpSpPr>
          <p:cNvPr id="856" name="Group 15"/>
          <p:cNvGrpSpPr/>
          <p:nvPr/>
        </p:nvGrpSpPr>
        <p:grpSpPr>
          <a:xfrm>
            <a:off x="6621480" y="4965840"/>
            <a:ext cx="397800" cy="506880"/>
            <a:chOff x="6621480" y="4965840"/>
            <a:chExt cx="397800" cy="506880"/>
          </a:xfrm>
        </p:grpSpPr>
        <p:sp>
          <p:nvSpPr>
            <p:cNvPr id="857" name="CustomShape 16"/>
            <p:cNvSpPr/>
            <p:nvPr/>
          </p:nvSpPr>
          <p:spPr>
            <a:xfrm>
              <a:off x="6621480" y="5305320"/>
              <a:ext cx="153360" cy="167400"/>
            </a:xfrm>
            <a:custGeom>
              <a:avLst/>
              <a:gdLst/>
              <a:ahLst/>
              <a:cxnLst/>
              <a:rect l="l" t="t" r="r" b="b"/>
              <a:pathLst>
                <a:path w="21600" h="21600">
                  <a:moveTo>
                    <a:pt x="4213" y="0"/>
                  </a:moveTo>
                  <a:lnTo>
                    <a:pt x="0" y="21600"/>
                  </a:lnTo>
                  <a:lnTo>
                    <a:pt x="21261" y="11819"/>
                  </a:lnTo>
                  <a:lnTo>
                    <a:pt x="16834" y="8966"/>
                  </a:lnTo>
                  <a:lnTo>
                    <a:pt x="21600" y="3260"/>
                  </a:lnTo>
                  <a:lnTo>
                    <a:pt x="8639" y="3260"/>
                  </a:lnTo>
                  <a:lnTo>
                    <a:pt x="4213"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58" name="CustomShape 17"/>
            <p:cNvSpPr/>
            <p:nvPr/>
          </p:nvSpPr>
          <p:spPr>
            <a:xfrm>
              <a:off x="6683040" y="4965840"/>
              <a:ext cx="336240" cy="364320"/>
            </a:xfrm>
            <a:custGeom>
              <a:avLst/>
              <a:gdLst/>
              <a:ahLst/>
              <a:cxnLst/>
              <a:rect l="l" t="t" r="r" b="b"/>
              <a:pathLst>
                <a:path w="21600" h="21600">
                  <a:moveTo>
                    <a:pt x="17645" y="0"/>
                  </a:moveTo>
                  <a:lnTo>
                    <a:pt x="0" y="21600"/>
                  </a:lnTo>
                  <a:lnTo>
                    <a:pt x="5934" y="21600"/>
                  </a:lnTo>
                  <a:lnTo>
                    <a:pt x="21600" y="2720"/>
                  </a:lnTo>
                  <a:lnTo>
                    <a:pt x="17645"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sp>
        <p:nvSpPr>
          <p:cNvPr id="859" name="CustomShape 18"/>
          <p:cNvSpPr/>
          <p:nvPr/>
        </p:nvSpPr>
        <p:spPr>
          <a:xfrm>
            <a:off x="482760" y="4912920"/>
            <a:ext cx="2275920" cy="83587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gn="ctr">
              <a:lnSpc>
                <a:spcPct val="97000"/>
              </a:lnSpc>
            </a:pPr>
            <a:r>
              <a:rPr lang="it-IT" sz="2800" spc="-1">
                <a:solidFill>
                  <a:srgbClr val="EDEDED"/>
                </a:solidFill>
                <a:latin typeface="Times New Roman Bold"/>
                <a:ea typeface="Times New Roman Bold"/>
              </a:rPr>
              <a:t>Hypertension</a:t>
            </a:r>
            <a:endParaRPr lang="it-IT" sz="2800" spc="-1">
              <a:latin typeface="Arial" panose="020B0604020202020204"/>
            </a:endParaRPr>
          </a:p>
          <a:p>
            <a:pPr algn="ctr">
              <a:lnSpc>
                <a:spcPct val="97000"/>
              </a:lnSpc>
            </a:pPr>
            <a:r>
              <a:rPr lang="it-IT" spc="-1">
                <a:solidFill>
                  <a:srgbClr val="EDEDED"/>
                </a:solidFill>
                <a:latin typeface="Times New Roman Bold"/>
                <a:ea typeface="Times New Roman Bold"/>
              </a:rPr>
              <a:t>Butterfly effect</a:t>
            </a:r>
            <a:r>
              <a:rPr lang="it-IT" sz="2800" spc="-1">
                <a:solidFill>
                  <a:srgbClr val="000099"/>
                </a:solidFill>
                <a:latin typeface="Times New Roman Bold"/>
                <a:ea typeface="Times New Roman Bold"/>
              </a:rPr>
              <a:t>  </a:t>
            </a:r>
            <a:endParaRPr lang="it-IT" sz="2800" spc="-1">
              <a:latin typeface="Arial" panose="020B0604020202020204"/>
            </a:endParaRPr>
          </a:p>
        </p:txBody>
      </p:sp>
      <p:sp>
        <p:nvSpPr>
          <p:cNvPr id="860" name="CustomShape 19"/>
          <p:cNvSpPr/>
          <p:nvPr/>
        </p:nvSpPr>
        <p:spPr>
          <a:xfrm>
            <a:off x="3152880" y="5486400"/>
            <a:ext cx="1393200" cy="286232"/>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2000" spc="-1">
                <a:solidFill>
                  <a:srgbClr val="FFFFFF"/>
                </a:solidFill>
                <a:latin typeface="Times New Roman Bold"/>
                <a:ea typeface="Times New Roman Bold"/>
              </a:rPr>
              <a:t>Risk Factors</a:t>
            </a:r>
            <a:endParaRPr lang="it-IT" sz="2000" spc="-1">
              <a:latin typeface="Arial" panose="020B0604020202020204"/>
            </a:endParaRPr>
          </a:p>
        </p:txBody>
      </p:sp>
      <p:sp>
        <p:nvSpPr>
          <p:cNvPr id="861" name="CustomShape 20"/>
          <p:cNvSpPr/>
          <p:nvPr/>
        </p:nvSpPr>
        <p:spPr>
          <a:xfrm>
            <a:off x="1344600" y="4259162"/>
            <a:ext cx="1674000" cy="228973"/>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600" spc="-1">
                <a:solidFill>
                  <a:srgbClr val="FFFFFF"/>
                </a:solidFill>
                <a:latin typeface="Times New Roman Bold"/>
                <a:ea typeface="Times New Roman Bold"/>
              </a:rPr>
              <a:t>Atherosclerosis</a:t>
            </a:r>
            <a:endParaRPr lang="it-IT" sz="1600" spc="-1">
              <a:latin typeface="Arial" panose="020B0604020202020204"/>
            </a:endParaRPr>
          </a:p>
        </p:txBody>
      </p:sp>
      <p:sp>
        <p:nvSpPr>
          <p:cNvPr id="862" name="CustomShape 21"/>
          <p:cNvSpPr/>
          <p:nvPr/>
        </p:nvSpPr>
        <p:spPr>
          <a:xfrm>
            <a:off x="1555920" y="3084480"/>
            <a:ext cx="1804320" cy="76032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119000"/>
              </a:lnSpc>
            </a:pPr>
            <a:r>
              <a:rPr lang="it-IT" sz="1200" b="1" spc="-1">
                <a:solidFill>
                  <a:srgbClr val="FFFFFF"/>
                </a:solidFill>
                <a:latin typeface="Franklin Gothic Medium" panose="020B0603020102020204"/>
                <a:ea typeface="Franklin Gothic Medium" panose="020B0603020102020204"/>
              </a:rPr>
              <a:t>Vasoconstriction</a:t>
            </a:r>
            <a:r>
              <a:rPr lang="it-IT" sz="1400" b="1" spc="-1">
                <a:solidFill>
                  <a:srgbClr val="FFFFFF"/>
                </a:solidFill>
                <a:latin typeface="Franklin Gothic Medium" panose="020B0603020102020204"/>
                <a:ea typeface="Franklin Gothic Medium" panose="020B0603020102020204"/>
              </a:rPr>
              <a:t>  Vascular hypertrophy  Endothelial dysfunction</a:t>
            </a:r>
            <a:endParaRPr lang="it-IT" sz="1400" spc="-1">
              <a:latin typeface="Arial" panose="020B0604020202020204"/>
            </a:endParaRPr>
          </a:p>
        </p:txBody>
      </p:sp>
      <p:sp>
        <p:nvSpPr>
          <p:cNvPr id="863" name="CustomShape 22"/>
          <p:cNvSpPr/>
          <p:nvPr/>
        </p:nvSpPr>
        <p:spPr>
          <a:xfrm>
            <a:off x="2449440" y="1957320"/>
            <a:ext cx="994680" cy="286232"/>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2000" spc="-1">
                <a:solidFill>
                  <a:srgbClr val="FFFFFF"/>
                </a:solidFill>
                <a:latin typeface="Times New Roman Bold"/>
                <a:ea typeface="Times New Roman Bold"/>
              </a:rPr>
              <a:t>Ischemia</a:t>
            </a:r>
            <a:endParaRPr lang="it-IT" sz="2000" spc="-1">
              <a:latin typeface="Arial" panose="020B0604020202020204"/>
            </a:endParaRPr>
          </a:p>
        </p:txBody>
      </p:sp>
      <p:sp>
        <p:nvSpPr>
          <p:cNvPr id="864" name="CustomShape 23"/>
          <p:cNvSpPr/>
          <p:nvPr/>
        </p:nvSpPr>
        <p:spPr>
          <a:xfrm>
            <a:off x="4073400" y="1136522"/>
            <a:ext cx="1550160" cy="515269"/>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pc="-1">
                <a:solidFill>
                  <a:srgbClr val="FFFFFF"/>
                </a:solidFill>
                <a:latin typeface="Times New Roman Bold"/>
                <a:ea typeface="Times New Roman Bold"/>
              </a:rPr>
              <a:t>Plaque rupture  and thrombosis</a:t>
            </a:r>
            <a:endParaRPr lang="it-IT" spc="-1">
              <a:latin typeface="Arial" panose="020B0604020202020204"/>
            </a:endParaRPr>
          </a:p>
        </p:txBody>
      </p:sp>
      <p:sp>
        <p:nvSpPr>
          <p:cNvPr id="865" name="CustomShape 24"/>
          <p:cNvSpPr/>
          <p:nvPr/>
        </p:nvSpPr>
        <p:spPr>
          <a:xfrm>
            <a:off x="6040440" y="1781280"/>
            <a:ext cx="2451960" cy="1275734"/>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500" spc="-1">
                <a:solidFill>
                  <a:srgbClr val="FFFFFF"/>
                </a:solidFill>
                <a:latin typeface="Times New Roman Bold"/>
                <a:ea typeface="Times New Roman Bold"/>
              </a:rPr>
              <a:t>Myocardial   IInfarction</a:t>
            </a:r>
            <a:endParaRPr lang="it-IT" sz="1500" spc="-1">
              <a:latin typeface="Arial" panose="020B0604020202020204"/>
            </a:endParaRPr>
          </a:p>
          <a:p>
            <a:pPr>
              <a:lnSpc>
                <a:spcPts val="2300"/>
              </a:lnSpc>
            </a:pPr>
            <a:r>
              <a:rPr lang="it-IT" sz="1500" spc="-1">
                <a:solidFill>
                  <a:srgbClr val="FFFFFF"/>
                </a:solidFill>
                <a:latin typeface="Times New Roman Bold"/>
                <a:ea typeface="Times New Roman Bold"/>
              </a:rPr>
              <a:t>Stroke</a:t>
            </a:r>
            <a:endParaRPr lang="it-IT" sz="1500" spc="-1">
              <a:latin typeface="Arial" panose="020B0604020202020204"/>
            </a:endParaRPr>
          </a:p>
          <a:p>
            <a:pPr>
              <a:lnSpc>
                <a:spcPts val="2100"/>
              </a:lnSpc>
              <a:spcBef>
                <a:spcPts val="1100"/>
              </a:spcBef>
            </a:pPr>
            <a:r>
              <a:rPr lang="it-IT" sz="1500" spc="-1">
                <a:solidFill>
                  <a:srgbClr val="FFFFFF"/>
                </a:solidFill>
                <a:latin typeface="Times New Roman Bold"/>
                <a:ea typeface="Times New Roman Bold"/>
              </a:rPr>
              <a:t>Reduction of</a:t>
            </a:r>
            <a:endParaRPr lang="it-IT" sz="1500" spc="-1">
              <a:latin typeface="Arial" panose="020B0604020202020204"/>
            </a:endParaRPr>
          </a:p>
          <a:p>
            <a:pPr>
              <a:lnSpc>
                <a:spcPct val="93000"/>
              </a:lnSpc>
              <a:spcBef>
                <a:spcPts val="1100"/>
              </a:spcBef>
            </a:pPr>
            <a:r>
              <a:rPr lang="it-IT" sz="1500" spc="-1">
                <a:solidFill>
                  <a:srgbClr val="FFFFFF"/>
                </a:solidFill>
                <a:latin typeface="Times New Roman Bold"/>
                <a:ea typeface="Times New Roman Bold"/>
              </a:rPr>
              <a:t>Contractility</a:t>
            </a:r>
            <a:endParaRPr lang="it-IT" sz="1500" spc="-1">
              <a:latin typeface="Arial" panose="020B0604020202020204"/>
            </a:endParaRPr>
          </a:p>
        </p:txBody>
      </p:sp>
      <p:sp>
        <p:nvSpPr>
          <p:cNvPr id="866" name="CustomShape 25"/>
          <p:cNvSpPr/>
          <p:nvPr/>
        </p:nvSpPr>
        <p:spPr>
          <a:xfrm>
            <a:off x="2473200" y="5595840"/>
            <a:ext cx="554760" cy="169200"/>
          </a:xfrm>
          <a:custGeom>
            <a:avLst/>
            <a:gdLst/>
            <a:ahLst/>
            <a:cxnLst/>
            <a:rect l="l" t="t" r="r" b="b"/>
            <a:pathLst>
              <a:path w="21600" h="21600">
                <a:moveTo>
                  <a:pt x="16156" y="0"/>
                </a:moveTo>
                <a:lnTo>
                  <a:pt x="16156" y="5450"/>
                </a:lnTo>
                <a:lnTo>
                  <a:pt x="0" y="5450"/>
                </a:lnTo>
                <a:lnTo>
                  <a:pt x="0" y="16150"/>
                </a:lnTo>
                <a:lnTo>
                  <a:pt x="16156" y="16150"/>
                </a:lnTo>
                <a:lnTo>
                  <a:pt x="16156" y="21600"/>
                </a:lnTo>
                <a:lnTo>
                  <a:pt x="21600" y="10698"/>
                </a:lnTo>
                <a:lnTo>
                  <a:pt x="16156"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67" name="CustomShape 26"/>
          <p:cNvSpPr/>
          <p:nvPr/>
        </p:nvSpPr>
        <p:spPr>
          <a:xfrm>
            <a:off x="6008760" y="6351482"/>
            <a:ext cx="2607480" cy="186077"/>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300" spc="-1">
                <a:solidFill>
                  <a:srgbClr val="FFFFFF"/>
                </a:solidFill>
                <a:latin typeface="Times New Roman Bold"/>
                <a:ea typeface="Times New Roman Bold"/>
              </a:rPr>
              <a:t>Modified from Dzau and Braunwald</a:t>
            </a:r>
            <a:endParaRPr lang="it-IT" sz="1300" spc="-1">
              <a:latin typeface="Arial" panose="020B0604020202020204"/>
            </a:endParaRPr>
          </a:p>
        </p:txBody>
      </p:sp>
      <p:sp>
        <p:nvSpPr>
          <p:cNvPr id="868" name="CustomShape 27"/>
          <p:cNvSpPr/>
          <p:nvPr/>
        </p:nvSpPr>
        <p:spPr>
          <a:xfrm>
            <a:off x="7524720" y="979560"/>
            <a:ext cx="1261440" cy="457946"/>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600" spc="-1">
                <a:solidFill>
                  <a:srgbClr val="FFFFFF"/>
                </a:solidFill>
                <a:latin typeface="Times New Roman Bold"/>
                <a:ea typeface="Times New Roman Bold"/>
              </a:rPr>
              <a:t>Sudden</a:t>
            </a:r>
            <a:endParaRPr lang="it-IT" sz="1600" spc="-1">
              <a:latin typeface="Arial" panose="020B0604020202020204"/>
            </a:endParaRPr>
          </a:p>
          <a:p>
            <a:pPr>
              <a:lnSpc>
                <a:spcPct val="93000"/>
              </a:lnSpc>
            </a:pPr>
            <a:r>
              <a:rPr lang="it-IT" sz="1600" spc="-1">
                <a:solidFill>
                  <a:srgbClr val="FFFFFF"/>
                </a:solidFill>
                <a:latin typeface="Times New Roman Bold"/>
                <a:ea typeface="Times New Roman Bold"/>
              </a:rPr>
              <a:t>Cardiac death</a:t>
            </a:r>
            <a:endParaRPr lang="it-IT" sz="1600" spc="-1">
              <a:latin typeface="Arial" panose="020B0604020202020204"/>
            </a:endParaRPr>
          </a:p>
        </p:txBody>
      </p:sp>
      <p:sp>
        <p:nvSpPr>
          <p:cNvPr id="869" name="CustomShape 28"/>
          <p:cNvSpPr/>
          <p:nvPr/>
        </p:nvSpPr>
        <p:spPr>
          <a:xfrm>
            <a:off x="6883560" y="1409760"/>
            <a:ext cx="504000" cy="316800"/>
          </a:xfrm>
          <a:custGeom>
            <a:avLst/>
            <a:gdLst/>
            <a:ahLst/>
            <a:cxnLst/>
            <a:rect l="l" t="t" r="r" b="b"/>
            <a:pathLst>
              <a:path w="21600" h="21600">
                <a:moveTo>
                  <a:pt x="14604" y="0"/>
                </a:moveTo>
                <a:lnTo>
                  <a:pt x="15489" y="2592"/>
                </a:lnTo>
                <a:lnTo>
                  <a:pt x="0" y="16520"/>
                </a:lnTo>
                <a:lnTo>
                  <a:pt x="1834" y="21600"/>
                </a:lnTo>
                <a:lnTo>
                  <a:pt x="17389" y="7776"/>
                </a:lnTo>
                <a:lnTo>
                  <a:pt x="19079" y="7776"/>
                </a:lnTo>
                <a:lnTo>
                  <a:pt x="21600" y="648"/>
                </a:lnTo>
                <a:lnTo>
                  <a:pt x="14604"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nvGrpSpPr>
          <p:cNvPr id="870" name="Group 29"/>
          <p:cNvGrpSpPr/>
          <p:nvPr/>
        </p:nvGrpSpPr>
        <p:grpSpPr>
          <a:xfrm>
            <a:off x="6307200" y="3811680"/>
            <a:ext cx="200880" cy="687960"/>
            <a:chOff x="6307200" y="3811680"/>
            <a:chExt cx="200880" cy="687960"/>
          </a:xfrm>
        </p:grpSpPr>
        <p:sp>
          <p:nvSpPr>
            <p:cNvPr id="871" name="CustomShape 30"/>
            <p:cNvSpPr/>
            <p:nvPr/>
          </p:nvSpPr>
          <p:spPr>
            <a:xfrm>
              <a:off x="6307200" y="3918960"/>
              <a:ext cx="163800" cy="580680"/>
            </a:xfrm>
            <a:custGeom>
              <a:avLst/>
              <a:gdLst/>
              <a:ahLst/>
              <a:cxnLst/>
              <a:rect l="l" t="t" r="r" b="b"/>
              <a:pathLst>
                <a:path w="21600" h="21600">
                  <a:moveTo>
                    <a:pt x="16723" y="0"/>
                  </a:moveTo>
                  <a:lnTo>
                    <a:pt x="0" y="21289"/>
                  </a:lnTo>
                  <a:lnTo>
                    <a:pt x="4861" y="21600"/>
                  </a:lnTo>
                  <a:lnTo>
                    <a:pt x="21600" y="306"/>
                  </a:lnTo>
                  <a:lnTo>
                    <a:pt x="16723"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72" name="CustomShape 31"/>
            <p:cNvSpPr/>
            <p:nvPr/>
          </p:nvSpPr>
          <p:spPr>
            <a:xfrm>
              <a:off x="6438600" y="3900240"/>
              <a:ext cx="69480" cy="34200"/>
            </a:xfrm>
            <a:custGeom>
              <a:avLst/>
              <a:gdLst/>
              <a:ahLst/>
              <a:cxnLst/>
              <a:rect l="l" t="t" r="r" b="b"/>
              <a:pathLst>
                <a:path w="21600" h="21600">
                  <a:moveTo>
                    <a:pt x="18905" y="0"/>
                  </a:moveTo>
                  <a:lnTo>
                    <a:pt x="0" y="0"/>
                  </a:lnTo>
                  <a:lnTo>
                    <a:pt x="11445" y="5087"/>
                  </a:lnTo>
                  <a:lnTo>
                    <a:pt x="10175" y="16522"/>
                  </a:lnTo>
                  <a:lnTo>
                    <a:pt x="21600" y="21600"/>
                  </a:lnTo>
                  <a:lnTo>
                    <a:pt x="18905"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73" name="CustomShape 32"/>
            <p:cNvSpPr/>
            <p:nvPr/>
          </p:nvSpPr>
          <p:spPr>
            <a:xfrm>
              <a:off x="6434640" y="3900240"/>
              <a:ext cx="40680" cy="25920"/>
            </a:xfrm>
            <a:custGeom>
              <a:avLst/>
              <a:gdLst/>
              <a:ahLst/>
              <a:cxnLst/>
              <a:rect l="l" t="t" r="r" b="b"/>
              <a:pathLst>
                <a:path w="21600" h="21600">
                  <a:moveTo>
                    <a:pt x="2155" y="0"/>
                  </a:moveTo>
                  <a:lnTo>
                    <a:pt x="0" y="14950"/>
                  </a:lnTo>
                  <a:lnTo>
                    <a:pt x="19443" y="21600"/>
                  </a:lnTo>
                  <a:lnTo>
                    <a:pt x="21600" y="6650"/>
                  </a:lnTo>
                  <a:lnTo>
                    <a:pt x="2155"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74" name="CustomShape 33"/>
            <p:cNvSpPr/>
            <p:nvPr/>
          </p:nvSpPr>
          <p:spPr>
            <a:xfrm>
              <a:off x="6397200" y="3811680"/>
              <a:ext cx="101880" cy="106560"/>
            </a:xfrm>
            <a:custGeom>
              <a:avLst/>
              <a:gdLst/>
              <a:ahLst/>
              <a:cxnLst/>
              <a:rect l="l" t="t" r="r" b="b"/>
              <a:pathLst>
                <a:path w="21600" h="21600">
                  <a:moveTo>
                    <a:pt x="16933" y="0"/>
                  </a:moveTo>
                  <a:lnTo>
                    <a:pt x="0" y="19937"/>
                  </a:lnTo>
                  <a:lnTo>
                    <a:pt x="7827" y="21600"/>
                  </a:lnTo>
                  <a:lnTo>
                    <a:pt x="8693" y="17870"/>
                  </a:lnTo>
                  <a:lnTo>
                    <a:pt x="21600" y="17870"/>
                  </a:lnTo>
                  <a:lnTo>
                    <a:pt x="16933" y="0"/>
                  </a:lnTo>
                  <a:close/>
                </a:path>
              </a:pathLst>
            </a:custGeom>
            <a:solidFill>
              <a:srgbClr val="FF6600"/>
            </a:solidFill>
            <a:ln w="12600">
              <a:noFill/>
            </a:ln>
          </p:spPr>
          <p:style>
            <a:lnRef idx="0">
              <a:srgbClr val="FFFFFF"/>
            </a:lnRef>
            <a:fillRef idx="0">
              <a:srgbClr val="FFFFFF"/>
            </a:fillRef>
            <a:effectRef idx="0">
              <a:srgbClr val="FFFFFF"/>
            </a:effectRef>
            <a:fontRef idx="minor"/>
          </p:style>
        </p:sp>
      </p:grpSp>
      <p:grpSp>
        <p:nvGrpSpPr>
          <p:cNvPr id="875" name="Group 34"/>
          <p:cNvGrpSpPr/>
          <p:nvPr/>
        </p:nvGrpSpPr>
        <p:grpSpPr>
          <a:xfrm>
            <a:off x="5827680" y="2478240"/>
            <a:ext cx="473760" cy="542160"/>
            <a:chOff x="5827680" y="2478240"/>
            <a:chExt cx="473760" cy="542160"/>
          </a:xfrm>
        </p:grpSpPr>
        <p:sp>
          <p:nvSpPr>
            <p:cNvPr id="876" name="CustomShape 35"/>
            <p:cNvSpPr/>
            <p:nvPr/>
          </p:nvSpPr>
          <p:spPr>
            <a:xfrm>
              <a:off x="5888160" y="2552040"/>
              <a:ext cx="413280" cy="468360"/>
            </a:xfrm>
            <a:custGeom>
              <a:avLst/>
              <a:gdLst/>
              <a:ahLst/>
              <a:cxnLst/>
              <a:rect l="l" t="t" r="r" b="b"/>
              <a:pathLst>
                <a:path w="21600" h="21600">
                  <a:moveTo>
                    <a:pt x="1501" y="0"/>
                  </a:moveTo>
                  <a:lnTo>
                    <a:pt x="0" y="1153"/>
                  </a:lnTo>
                  <a:lnTo>
                    <a:pt x="20099" y="21600"/>
                  </a:lnTo>
                  <a:lnTo>
                    <a:pt x="21600" y="20448"/>
                  </a:lnTo>
                  <a:lnTo>
                    <a:pt x="1501"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77" name="CustomShape 36"/>
            <p:cNvSpPr/>
            <p:nvPr/>
          </p:nvSpPr>
          <p:spPr>
            <a:xfrm>
              <a:off x="5827680" y="2478240"/>
              <a:ext cx="117360" cy="123120"/>
            </a:xfrm>
            <a:custGeom>
              <a:avLst/>
              <a:gdLst/>
              <a:ahLst/>
              <a:cxnLst/>
              <a:rect l="l" t="t" r="r" b="b"/>
              <a:pathLst>
                <a:path w="21600" h="21600">
                  <a:moveTo>
                    <a:pt x="0" y="0"/>
                  </a:moveTo>
                  <a:lnTo>
                    <a:pt x="5806" y="21600"/>
                  </a:lnTo>
                  <a:lnTo>
                    <a:pt x="11065" y="17240"/>
                  </a:lnTo>
                  <a:lnTo>
                    <a:pt x="8779" y="14732"/>
                  </a:lnTo>
                  <a:lnTo>
                    <a:pt x="14052" y="10368"/>
                  </a:lnTo>
                  <a:lnTo>
                    <a:pt x="19355" y="10368"/>
                  </a:lnTo>
                  <a:lnTo>
                    <a:pt x="21600" y="8507"/>
                  </a:lnTo>
                  <a:lnTo>
                    <a:pt x="0" y="0"/>
                  </a:lnTo>
                  <a:close/>
                </a:path>
              </a:pathLst>
            </a:custGeom>
            <a:solidFill>
              <a:srgbClr val="FF6600"/>
            </a:solidFill>
            <a:ln w="12600">
              <a:noFill/>
            </a:ln>
          </p:spPr>
          <p:style>
            <a:lnRef idx="0">
              <a:srgbClr val="FFFFFF"/>
            </a:lnRef>
            <a:fillRef idx="0">
              <a:srgbClr val="FFFFFF"/>
            </a:fillRef>
            <a:effectRef idx="0">
              <a:srgbClr val="FFFFFF"/>
            </a:effectRef>
            <a:fontRef idx="minor"/>
          </p:style>
        </p:sp>
      </p:grpSp>
      <p:grpSp>
        <p:nvGrpSpPr>
          <p:cNvPr id="878" name="Group 37"/>
          <p:cNvGrpSpPr/>
          <p:nvPr/>
        </p:nvGrpSpPr>
        <p:grpSpPr>
          <a:xfrm>
            <a:off x="4268880" y="2001960"/>
            <a:ext cx="989640" cy="113760"/>
            <a:chOff x="4268880" y="2001960"/>
            <a:chExt cx="989640" cy="113760"/>
          </a:xfrm>
        </p:grpSpPr>
        <p:sp>
          <p:nvSpPr>
            <p:cNvPr id="879" name="CustomShape 38"/>
            <p:cNvSpPr/>
            <p:nvPr/>
          </p:nvSpPr>
          <p:spPr>
            <a:xfrm>
              <a:off x="4268880" y="2001960"/>
              <a:ext cx="113760" cy="113760"/>
            </a:xfrm>
            <a:custGeom>
              <a:avLst/>
              <a:gdLst/>
              <a:ahLst/>
              <a:cxnLst/>
              <a:rect l="l" t="t" r="r" b="b"/>
              <a:pathLst>
                <a:path w="21600" h="21600">
                  <a:moveTo>
                    <a:pt x="21600" y="0"/>
                  </a:moveTo>
                  <a:lnTo>
                    <a:pt x="0" y="10800"/>
                  </a:lnTo>
                  <a:lnTo>
                    <a:pt x="21600" y="21600"/>
                  </a:lnTo>
                  <a:lnTo>
                    <a:pt x="21600" y="14400"/>
                  </a:lnTo>
                  <a:lnTo>
                    <a:pt x="18000" y="14400"/>
                  </a:lnTo>
                  <a:lnTo>
                    <a:pt x="18000" y="7200"/>
                  </a:lnTo>
                  <a:lnTo>
                    <a:pt x="21600" y="7200"/>
                  </a:lnTo>
                  <a:lnTo>
                    <a:pt x="21600"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0" name="CustomShape 39"/>
            <p:cNvSpPr/>
            <p:nvPr/>
          </p:nvSpPr>
          <p:spPr>
            <a:xfrm>
              <a:off x="4383000" y="2039760"/>
              <a:ext cx="875520" cy="37440"/>
            </a:xfrm>
            <a:prstGeom prst="rect">
              <a:avLst/>
            </a:prstGeom>
            <a:solidFill>
              <a:srgbClr val="FF6600"/>
            </a:solidFill>
            <a:ln w="12600">
              <a:noFill/>
            </a:ln>
          </p:spPr>
          <p:style>
            <a:lnRef idx="0">
              <a:srgbClr val="FFFFFF"/>
            </a:lnRef>
            <a:fillRef idx="0">
              <a:srgbClr val="FFFFFF"/>
            </a:fillRef>
            <a:effectRef idx="0">
              <a:srgbClr val="FFFFFF"/>
            </a:effectRef>
            <a:fontRef idx="minor"/>
          </p:style>
        </p:sp>
      </p:grpSp>
      <p:grpSp>
        <p:nvGrpSpPr>
          <p:cNvPr id="881" name="Group 40"/>
          <p:cNvGrpSpPr/>
          <p:nvPr/>
        </p:nvGrpSpPr>
        <p:grpSpPr>
          <a:xfrm>
            <a:off x="3238560" y="2398680"/>
            <a:ext cx="290880" cy="603720"/>
            <a:chOff x="3238560" y="2398680"/>
            <a:chExt cx="290880" cy="603720"/>
          </a:xfrm>
        </p:grpSpPr>
        <p:sp>
          <p:nvSpPr>
            <p:cNvPr id="882" name="CustomShape 41"/>
            <p:cNvSpPr/>
            <p:nvPr/>
          </p:nvSpPr>
          <p:spPr>
            <a:xfrm>
              <a:off x="3238560" y="2875680"/>
              <a:ext cx="101160" cy="126720"/>
            </a:xfrm>
            <a:custGeom>
              <a:avLst/>
              <a:gdLst/>
              <a:ahLst/>
              <a:cxnLst/>
              <a:rect l="l" t="t" r="r" b="b"/>
              <a:pathLst>
                <a:path w="21600" h="21600">
                  <a:moveTo>
                    <a:pt x="0" y="0"/>
                  </a:moveTo>
                  <a:lnTo>
                    <a:pt x="1075" y="21600"/>
                  </a:lnTo>
                  <a:lnTo>
                    <a:pt x="21600" y="8232"/>
                  </a:lnTo>
                  <a:lnTo>
                    <a:pt x="13029" y="8232"/>
                  </a:lnTo>
                  <a:lnTo>
                    <a:pt x="5695" y="5588"/>
                  </a:lnTo>
                  <a:lnTo>
                    <a:pt x="7351" y="2654"/>
                  </a:lnTo>
                  <a:lnTo>
                    <a:pt x="0"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3" name="CustomShape 42"/>
            <p:cNvSpPr/>
            <p:nvPr/>
          </p:nvSpPr>
          <p:spPr>
            <a:xfrm>
              <a:off x="3300120" y="2907000"/>
              <a:ext cx="41760" cy="16560"/>
            </a:xfrm>
            <a:custGeom>
              <a:avLst/>
              <a:gdLst/>
              <a:ahLst/>
              <a:cxnLst/>
              <a:rect l="l" t="t" r="r" b="b"/>
              <a:pathLst>
                <a:path w="21600" h="21600">
                  <a:moveTo>
                    <a:pt x="3972" y="0"/>
                  </a:moveTo>
                  <a:lnTo>
                    <a:pt x="0" y="21600"/>
                  </a:lnTo>
                  <a:lnTo>
                    <a:pt x="20570" y="21600"/>
                  </a:lnTo>
                  <a:lnTo>
                    <a:pt x="21600" y="19541"/>
                  </a:lnTo>
                  <a:lnTo>
                    <a:pt x="3972"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4" name="CustomShape 43"/>
            <p:cNvSpPr/>
            <p:nvPr/>
          </p:nvSpPr>
          <p:spPr>
            <a:xfrm>
              <a:off x="3273120" y="2398680"/>
              <a:ext cx="256320" cy="507600"/>
            </a:xfrm>
            <a:custGeom>
              <a:avLst/>
              <a:gdLst/>
              <a:ahLst/>
              <a:cxnLst/>
              <a:rect l="l" t="t" r="r" b="b"/>
              <a:pathLst>
                <a:path w="21600" h="21600">
                  <a:moveTo>
                    <a:pt x="18681" y="0"/>
                  </a:moveTo>
                  <a:lnTo>
                    <a:pt x="0" y="20936"/>
                  </a:lnTo>
                  <a:lnTo>
                    <a:pt x="2908" y="21600"/>
                  </a:lnTo>
                  <a:lnTo>
                    <a:pt x="21600" y="668"/>
                  </a:lnTo>
                  <a:lnTo>
                    <a:pt x="18681" y="0"/>
                  </a:lnTo>
                  <a:close/>
                </a:path>
              </a:pathLst>
            </a:custGeom>
            <a:solidFill>
              <a:srgbClr val="FF6600"/>
            </a:solidFill>
            <a:ln w="12600">
              <a:noFill/>
            </a:ln>
          </p:spPr>
          <p:style>
            <a:lnRef idx="0">
              <a:srgbClr val="FFFFFF"/>
            </a:lnRef>
            <a:fillRef idx="0">
              <a:srgbClr val="FFFFFF"/>
            </a:fillRef>
            <a:effectRef idx="0">
              <a:srgbClr val="FFFFFF"/>
            </a:effectRef>
            <a:fontRef idx="minor"/>
          </p:style>
        </p:sp>
      </p:grpSp>
      <p:grpSp>
        <p:nvGrpSpPr>
          <p:cNvPr id="885" name="Group 44"/>
          <p:cNvGrpSpPr/>
          <p:nvPr/>
        </p:nvGrpSpPr>
        <p:grpSpPr>
          <a:xfrm>
            <a:off x="3184560" y="3827520"/>
            <a:ext cx="321120" cy="641880"/>
            <a:chOff x="3184560" y="3827520"/>
            <a:chExt cx="321120" cy="641880"/>
          </a:xfrm>
        </p:grpSpPr>
        <p:sp>
          <p:nvSpPr>
            <p:cNvPr id="886" name="CustomShape 45"/>
            <p:cNvSpPr/>
            <p:nvPr/>
          </p:nvSpPr>
          <p:spPr>
            <a:xfrm>
              <a:off x="3403440" y="4375080"/>
              <a:ext cx="101520" cy="94320"/>
            </a:xfrm>
            <a:custGeom>
              <a:avLst/>
              <a:gdLst/>
              <a:ahLst/>
              <a:cxnLst/>
              <a:rect l="l" t="t" r="r" b="b"/>
              <a:pathLst>
                <a:path w="21600" h="21600">
                  <a:moveTo>
                    <a:pt x="7257" y="0"/>
                  </a:moveTo>
                  <a:lnTo>
                    <a:pt x="0" y="3736"/>
                  </a:lnTo>
                  <a:lnTo>
                    <a:pt x="21306" y="21600"/>
                  </a:lnTo>
                  <a:lnTo>
                    <a:pt x="21600" y="3909"/>
                  </a:lnTo>
                  <a:lnTo>
                    <a:pt x="8989" y="3909"/>
                  </a:lnTo>
                  <a:lnTo>
                    <a:pt x="7257"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7" name="CustomShape 46"/>
            <p:cNvSpPr/>
            <p:nvPr/>
          </p:nvSpPr>
          <p:spPr>
            <a:xfrm>
              <a:off x="3437640" y="4358520"/>
              <a:ext cx="41760" cy="32760"/>
            </a:xfrm>
            <a:custGeom>
              <a:avLst/>
              <a:gdLst/>
              <a:ahLst/>
              <a:cxnLst/>
              <a:rect l="l" t="t" r="r" b="b"/>
              <a:pathLst>
                <a:path w="21600" h="21600">
                  <a:moveTo>
                    <a:pt x="17433" y="0"/>
                  </a:moveTo>
                  <a:lnTo>
                    <a:pt x="0" y="10563"/>
                  </a:lnTo>
                  <a:lnTo>
                    <a:pt x="4155" y="21600"/>
                  </a:lnTo>
                  <a:lnTo>
                    <a:pt x="21600" y="11071"/>
                  </a:lnTo>
                  <a:lnTo>
                    <a:pt x="17433"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8" name="CustomShape 47"/>
            <p:cNvSpPr/>
            <p:nvPr/>
          </p:nvSpPr>
          <p:spPr>
            <a:xfrm>
              <a:off x="3445920" y="4342320"/>
              <a:ext cx="59760" cy="49320"/>
            </a:xfrm>
            <a:custGeom>
              <a:avLst/>
              <a:gdLst/>
              <a:ahLst/>
              <a:cxnLst/>
              <a:rect l="l" t="t" r="r" b="b"/>
              <a:pathLst>
                <a:path w="21600" h="21600">
                  <a:moveTo>
                    <a:pt x="21600" y="0"/>
                  </a:moveTo>
                  <a:lnTo>
                    <a:pt x="9340" y="7092"/>
                  </a:lnTo>
                  <a:lnTo>
                    <a:pt x="12272" y="14528"/>
                  </a:lnTo>
                  <a:lnTo>
                    <a:pt x="0" y="21600"/>
                  </a:lnTo>
                  <a:lnTo>
                    <a:pt x="21281" y="21600"/>
                  </a:lnTo>
                  <a:lnTo>
                    <a:pt x="21600"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9" name="CustomShape 48"/>
            <p:cNvSpPr/>
            <p:nvPr/>
          </p:nvSpPr>
          <p:spPr>
            <a:xfrm>
              <a:off x="3184560" y="3827520"/>
              <a:ext cx="286920" cy="546840"/>
            </a:xfrm>
            <a:custGeom>
              <a:avLst/>
              <a:gdLst/>
              <a:ahLst/>
              <a:cxnLst/>
              <a:rect l="l" t="t" r="r" b="b"/>
              <a:pathLst>
                <a:path w="21600" h="21600">
                  <a:moveTo>
                    <a:pt x="2583" y="0"/>
                  </a:moveTo>
                  <a:lnTo>
                    <a:pt x="0" y="652"/>
                  </a:lnTo>
                  <a:lnTo>
                    <a:pt x="19019" y="21600"/>
                  </a:lnTo>
                  <a:lnTo>
                    <a:pt x="21600" y="20951"/>
                  </a:lnTo>
                  <a:lnTo>
                    <a:pt x="2583" y="0"/>
                  </a:lnTo>
                  <a:close/>
                </a:path>
              </a:pathLst>
            </a:custGeom>
            <a:solidFill>
              <a:srgbClr val="FF6600"/>
            </a:solidFill>
            <a:ln w="12600">
              <a:noFill/>
            </a:ln>
          </p:spPr>
          <p:style>
            <a:lnRef idx="0">
              <a:srgbClr val="FFFFFF"/>
            </a:lnRef>
            <a:fillRef idx="0">
              <a:srgbClr val="FFFFFF"/>
            </a:fillRef>
            <a:effectRef idx="0">
              <a:srgbClr val="FFFFFF"/>
            </a:effectRef>
            <a:fontRef idx="minor"/>
          </p:style>
        </p:sp>
      </p:grpSp>
      <p:sp>
        <p:nvSpPr>
          <p:cNvPr id="890" name="CustomShape 49"/>
          <p:cNvSpPr/>
          <p:nvPr/>
        </p:nvSpPr>
        <p:spPr>
          <a:xfrm>
            <a:off x="4071960" y="2286000"/>
            <a:ext cx="1612080" cy="3569400"/>
          </a:xfrm>
          <a:prstGeom prst="rect">
            <a:avLst/>
          </a:prstGeom>
          <a:blipFill rotWithShape="0">
            <a:blip r:embed="rId2"/>
            <a:stretch>
              <a:fillRect/>
            </a:stretch>
          </a:blipFill>
          <a:ln w="12600">
            <a:noFill/>
          </a:ln>
        </p:spPr>
        <p:style>
          <a:lnRef idx="0">
            <a:srgbClr val="FFFFFF"/>
          </a:lnRef>
          <a:fillRef idx="0">
            <a:srgbClr val="FFFFFF"/>
          </a:fillRef>
          <a:effectRef idx="0">
            <a:srgbClr val="FFFFFF"/>
          </a:effectRef>
          <a:fontRef idx="minor"/>
        </p:style>
      </p:sp>
      <p:grpSp>
        <p:nvGrpSpPr>
          <p:cNvPr id="891" name="Group 50"/>
          <p:cNvGrpSpPr/>
          <p:nvPr/>
        </p:nvGrpSpPr>
        <p:grpSpPr>
          <a:xfrm>
            <a:off x="2309400" y="3862800"/>
            <a:ext cx="642240" cy="641880"/>
            <a:chOff x="2309400" y="3862800"/>
            <a:chExt cx="642240" cy="641880"/>
          </a:xfrm>
        </p:grpSpPr>
        <p:sp>
          <p:nvSpPr>
            <p:cNvPr id="892" name="CustomShape 51"/>
            <p:cNvSpPr/>
            <p:nvPr/>
          </p:nvSpPr>
          <p:spPr>
            <a:xfrm>
              <a:off x="2438280" y="4038840"/>
              <a:ext cx="513360" cy="465840"/>
            </a:xfrm>
            <a:custGeom>
              <a:avLst/>
              <a:gdLst/>
              <a:ahLst/>
              <a:cxnLst/>
              <a:rect l="l" t="t" r="r" b="b"/>
              <a:pathLst>
                <a:path w="21600" h="21600">
                  <a:moveTo>
                    <a:pt x="3860" y="0"/>
                  </a:moveTo>
                  <a:lnTo>
                    <a:pt x="0" y="0"/>
                  </a:lnTo>
                  <a:lnTo>
                    <a:pt x="19614" y="21600"/>
                  </a:lnTo>
                  <a:lnTo>
                    <a:pt x="21600" y="19483"/>
                  </a:lnTo>
                  <a:lnTo>
                    <a:pt x="3860"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93" name="CustomShape 52"/>
            <p:cNvSpPr/>
            <p:nvPr/>
          </p:nvSpPr>
          <p:spPr>
            <a:xfrm>
              <a:off x="2309400" y="3862800"/>
              <a:ext cx="219960" cy="199800"/>
            </a:xfrm>
            <a:custGeom>
              <a:avLst/>
              <a:gdLst/>
              <a:ahLst/>
              <a:cxnLst/>
              <a:rect l="l" t="t" r="r" b="b"/>
              <a:pathLst>
                <a:path w="21600" h="21600">
                  <a:moveTo>
                    <a:pt x="0" y="0"/>
                  </a:moveTo>
                  <a:lnTo>
                    <a:pt x="10234" y="21600"/>
                  </a:lnTo>
                  <a:lnTo>
                    <a:pt x="12609" y="18998"/>
                  </a:lnTo>
                  <a:lnTo>
                    <a:pt x="21600" y="18998"/>
                  </a:lnTo>
                  <a:lnTo>
                    <a:pt x="17372" y="14354"/>
                  </a:lnTo>
                  <a:lnTo>
                    <a:pt x="19896" y="12040"/>
                  </a:lnTo>
                  <a:lnTo>
                    <a:pt x="0"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sp>
        <p:nvSpPr>
          <p:cNvPr id="894" name="CustomShape 53"/>
          <p:cNvSpPr/>
          <p:nvPr/>
        </p:nvSpPr>
        <p:spPr>
          <a:xfrm>
            <a:off x="5497560" y="3597120"/>
            <a:ext cx="3545640" cy="1468992"/>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ts val="2000"/>
              </a:lnSpc>
            </a:pPr>
            <a:r>
              <a:rPr lang="it-IT" sz="1300" spc="-1">
                <a:solidFill>
                  <a:srgbClr val="FFFFFF"/>
                </a:solidFill>
                <a:latin typeface="Times New Roman Bold"/>
                <a:ea typeface="Times New Roman Bold"/>
              </a:rPr>
              <a:t>Dilatation and  Remodelling</a:t>
            </a:r>
            <a:endParaRPr lang="it-IT" sz="1300" spc="-1">
              <a:latin typeface="Arial" panose="020B0604020202020204"/>
            </a:endParaRPr>
          </a:p>
          <a:p>
            <a:pPr>
              <a:lnSpc>
                <a:spcPct val="93000"/>
              </a:lnSpc>
            </a:pPr>
            <a:r>
              <a:rPr lang="it-IT" sz="1300" b="1" spc="-1">
                <a:solidFill>
                  <a:srgbClr val="FFFFFF"/>
                </a:solidFill>
                <a:latin typeface="Franklin Gothic Medium" panose="020B0603020102020204"/>
                <a:ea typeface="Franklin Gothic Medium" panose="020B0603020102020204"/>
              </a:rPr>
              <a:t>GFR,	S.Creatinine</a:t>
            </a:r>
            <a:endParaRPr lang="it-IT" sz="1300" spc="-1">
              <a:latin typeface="Arial" panose="020B0604020202020204"/>
            </a:endParaRPr>
          </a:p>
          <a:p>
            <a:pPr>
              <a:lnSpc>
                <a:spcPct val="93000"/>
              </a:lnSpc>
            </a:pPr>
            <a:r>
              <a:rPr lang="it-IT" sz="1300" b="1" spc="-1">
                <a:solidFill>
                  <a:srgbClr val="FFFFFF"/>
                </a:solidFill>
                <a:latin typeface="Franklin Gothic Medium" panose="020B0603020102020204"/>
                <a:ea typeface="Franklin Gothic Medium" panose="020B0603020102020204"/>
              </a:rPr>
              <a:t>Microalbuminuria,  Proteinuria  Aldosterone release  Glomerular sclerosis</a:t>
            </a:r>
            <a:endParaRPr lang="it-IT" sz="1300" spc="-1">
              <a:latin typeface="Arial" panose="020B0604020202020204"/>
            </a:endParaRPr>
          </a:p>
          <a:p>
            <a:pPr>
              <a:lnSpc>
                <a:spcPct val="93000"/>
              </a:lnSpc>
              <a:spcBef>
                <a:spcPts val="1100"/>
              </a:spcBef>
            </a:pPr>
            <a:r>
              <a:rPr lang="it-IT" sz="1300" spc="-1">
                <a:solidFill>
                  <a:srgbClr val="FFFFFF"/>
                </a:solidFill>
                <a:latin typeface="Times New Roman Bold"/>
                <a:ea typeface="Times New Roman Bold"/>
              </a:rPr>
              <a:t>Terminal  Heart Failure</a:t>
            </a:r>
            <a:endParaRPr lang="it-IT" sz="1300" spc="-1">
              <a:latin typeface="Arial" panose="020B0604020202020204"/>
            </a:endParaRPr>
          </a:p>
          <a:p>
            <a:pPr>
              <a:lnSpc>
                <a:spcPct val="93000"/>
              </a:lnSpc>
              <a:spcBef>
                <a:spcPts val="1100"/>
              </a:spcBef>
            </a:pPr>
            <a:r>
              <a:rPr lang="it-IT" sz="1300" spc="-1">
                <a:solidFill>
                  <a:srgbClr val="FFFFFF"/>
                </a:solidFill>
                <a:latin typeface="Times New Roman Bold"/>
                <a:ea typeface="Times New Roman Bold"/>
              </a:rPr>
              <a:t>Esrd</a:t>
            </a:r>
            <a:endParaRPr lang="it-IT" sz="1300" spc="-1">
              <a:latin typeface="Arial" panose="020B0604020202020204"/>
            </a:endParaRPr>
          </a:p>
        </p:txBody>
      </p:sp>
      <p:sp>
        <p:nvSpPr>
          <p:cNvPr id="895" name="CustomShape 54"/>
          <p:cNvSpPr/>
          <p:nvPr/>
        </p:nvSpPr>
        <p:spPr>
          <a:xfrm>
            <a:off x="500040" y="-46080"/>
            <a:ext cx="8141400" cy="121860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nchor="ctr">
            <a:noAutofit/>
          </a:bodyPr>
          <a:lstStyle/>
          <a:p>
            <a:pPr>
              <a:lnSpc>
                <a:spcPct val="90000"/>
              </a:lnSpc>
            </a:pPr>
            <a:r>
              <a:rPr lang="it-IT" sz="4000" spc="-1">
                <a:solidFill>
                  <a:srgbClr val="FFFF00"/>
                </a:solidFill>
                <a:latin typeface="Times New Roman" panose="02020603050405020304"/>
                <a:ea typeface="Times New Roman" panose="02020603050405020304"/>
              </a:rPr>
              <a:t>Continuum sistemico</a:t>
            </a:r>
            <a:endParaRPr lang="it-IT" sz="4000" spc="-1">
              <a:latin typeface="Arial" panose="020B0604020202020204"/>
            </a:endParaRPr>
          </a:p>
        </p:txBody>
      </p:sp>
      <p:pic>
        <p:nvPicPr>
          <p:cNvPr id="896" name="Immagine 1"/>
          <p:cNvPicPr/>
          <p:nvPr/>
        </p:nvPicPr>
        <p:blipFill>
          <a:blip r:embed="rId3" cstate="print"/>
          <a:stretch>
            <a:fillRect/>
          </a:stretch>
        </p:blipFill>
        <p:spPr>
          <a:xfrm>
            <a:off x="823320" y="5711760"/>
            <a:ext cx="1653840" cy="941040"/>
          </a:xfrm>
          <a:prstGeom prst="rect">
            <a:avLst/>
          </a:prstGeom>
          <a:ln>
            <a:noFill/>
          </a:ln>
        </p:spPr>
      </p:pic>
      <p:pic>
        <p:nvPicPr>
          <p:cNvPr id="897" name="Immagine 2"/>
          <p:cNvPicPr/>
          <p:nvPr/>
        </p:nvPicPr>
        <p:blipFill>
          <a:blip r:embed="rId4" cstate="print"/>
          <a:stretch>
            <a:fillRect/>
          </a:stretch>
        </p:blipFill>
        <p:spPr>
          <a:xfrm flipH="1">
            <a:off x="4326480" y="5747760"/>
            <a:ext cx="1399320" cy="898920"/>
          </a:xfrm>
          <a:prstGeom prst="rect">
            <a:avLst/>
          </a:prstGeom>
          <a:ln>
            <a:noFill/>
          </a:ln>
        </p:spPr>
      </p:pic>
      <p:pic>
        <p:nvPicPr>
          <p:cNvPr id="2" name="Immagine 1">
            <a:extLst>
              <a:ext uri="{FF2B5EF4-FFF2-40B4-BE49-F238E27FC236}">
                <a16:creationId xmlns:a16="http://schemas.microsoft.com/office/drawing/2014/main" id="{0B92315E-DAF4-4607-8AD0-9A099B596E2D}"/>
              </a:ext>
            </a:extLst>
          </p:cNvPr>
          <p:cNvPicPr>
            <a:picLocks noChangeAspect="1"/>
          </p:cNvPicPr>
          <p:nvPr/>
        </p:nvPicPr>
        <p:blipFill>
          <a:blip r:embed="rId5"/>
          <a:stretch>
            <a:fillRect/>
          </a:stretch>
        </p:blipFill>
        <p:spPr>
          <a:xfrm>
            <a:off x="-756688" y="-1392018"/>
            <a:ext cx="703909" cy="465757"/>
          </a:xfrm>
          <a:prstGeom prst="rect">
            <a:avLst/>
          </a:prstGeom>
          <a:effectLst>
            <a:softEdge rad="317500"/>
          </a:effectLst>
        </p:spPr>
      </p:pic>
      <p:pic>
        <p:nvPicPr>
          <p:cNvPr id="1026" name="Picture 2" descr="Illustrazione Di Vettore Di Entropia Diagramma Con La Misura Potenziale ...">
            <a:extLst>
              <a:ext uri="{FF2B5EF4-FFF2-40B4-BE49-F238E27FC236}">
                <a16:creationId xmlns:a16="http://schemas.microsoft.com/office/drawing/2014/main" id="{AF45CD53-7FF9-4DA2-A2EA-90C52D9CF9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079" y="786910"/>
            <a:ext cx="2133642" cy="22894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26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CustomShape 1"/>
          <p:cNvSpPr/>
          <p:nvPr/>
        </p:nvSpPr>
        <p:spPr>
          <a:xfrm>
            <a:off x="0" y="509760"/>
            <a:ext cx="9143280" cy="58510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spAutoFit/>
          </a:bodyPr>
          <a:lstStyle/>
          <a:p>
            <a:pPr algn="ctr">
              <a:lnSpc>
                <a:spcPct val="100000"/>
              </a:lnSpc>
            </a:pPr>
            <a:endParaRPr lang="it-IT" spc="-1" dirty="0">
              <a:latin typeface="Arial" panose="020B0604020202020204"/>
            </a:endParaRPr>
          </a:p>
          <a:p>
            <a:pPr algn="ctr">
              <a:lnSpc>
                <a:spcPct val="100000"/>
              </a:lnSpc>
            </a:pPr>
            <a:r>
              <a:rPr lang="it-IT" sz="7200" b="1" spc="-1" dirty="0">
                <a:solidFill>
                  <a:srgbClr val="FFFF00"/>
                </a:solidFill>
                <a:latin typeface="Verdana" panose="020B0604030504040204"/>
                <a:ea typeface="MS PGothic" panose="020B0600070205080204" charset="-128"/>
              </a:rPr>
              <a:t>DEFINIRE IL FENOTIPO PA</a:t>
            </a:r>
            <a:endParaRPr lang="it-IT" sz="7200" spc="-1" dirty="0">
              <a:solidFill>
                <a:srgbClr val="FFFF00"/>
              </a:solidFill>
              <a:latin typeface="Arial" panose="020B0604020202020204"/>
            </a:endParaRPr>
          </a:p>
          <a:p>
            <a:pPr algn="ctr">
              <a:lnSpc>
                <a:spcPct val="100000"/>
              </a:lnSpc>
            </a:pPr>
            <a:r>
              <a:rPr lang="it-IT" sz="7200" b="1" spc="-1" dirty="0">
                <a:solidFill>
                  <a:srgbClr val="FFFF00"/>
                </a:solidFill>
                <a:latin typeface="Verdana" panose="020B0604030504040204"/>
                <a:ea typeface="MS PGothic" panose="020B0600070205080204" charset="-128"/>
              </a:rPr>
              <a:t>CON IL LIVELLO DI RISCHIO</a:t>
            </a:r>
            <a:endParaRPr lang="it-IT" sz="7200" spc="-1" dirty="0">
              <a:solidFill>
                <a:srgbClr val="FFFF00"/>
              </a:solidFill>
              <a:latin typeface="Arial" panose="020B0604020202020204"/>
            </a:endParaRPr>
          </a:p>
          <a:p>
            <a:pPr algn="ctr">
              <a:lnSpc>
                <a:spcPct val="100000"/>
              </a:lnSpc>
            </a:pPr>
            <a:endParaRPr lang="it-IT" sz="7200" spc="-1" dirty="0">
              <a:solidFill>
                <a:srgbClr val="FFFF00"/>
              </a:solidFill>
              <a:latin typeface="Arial" panose="020B0604020202020204"/>
            </a:endParaRPr>
          </a:p>
        </p:txBody>
      </p:sp>
    </p:spTree>
    <p:extLst>
      <p:ext uri="{BB962C8B-B14F-4D97-AF65-F5344CB8AC3E}">
        <p14:creationId xmlns:p14="http://schemas.microsoft.com/office/powerpoint/2010/main" val="256190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6D1B01E-1224-4505-A065-00DCBEF4C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411"/>
            <a:ext cx="4237463" cy="6263177"/>
          </a:xfrm>
          <a:prstGeom prst="rect">
            <a:avLst/>
          </a:prstGeom>
          <a:scene3d>
            <a:camera prst="isometricOffAxis1Right"/>
            <a:lightRig rig="threePt" dir="t"/>
          </a:scene3d>
          <a:sp3d>
            <a:bevelT w="139700" h="139700" prst="divot"/>
          </a:sp3d>
        </p:spPr>
      </p:pic>
      <p:sp>
        <p:nvSpPr>
          <p:cNvPr id="4" name="CasellaDiTesto 3">
            <a:extLst>
              <a:ext uri="{FF2B5EF4-FFF2-40B4-BE49-F238E27FC236}">
                <a16:creationId xmlns:a16="http://schemas.microsoft.com/office/drawing/2014/main" id="{7FE36205-DB52-4CDB-8161-42C3B88ACECB}"/>
              </a:ext>
            </a:extLst>
          </p:cNvPr>
          <p:cNvSpPr txBox="1"/>
          <p:nvPr/>
        </p:nvSpPr>
        <p:spPr>
          <a:xfrm>
            <a:off x="4192858" y="2330604"/>
            <a:ext cx="4772722" cy="1384995"/>
          </a:xfrm>
          <a:prstGeom prst="rect">
            <a:avLst/>
          </a:prstGeom>
          <a:noFill/>
        </p:spPr>
        <p:txBody>
          <a:bodyPr wrap="square" rtlCol="0">
            <a:spAutoFit/>
          </a:bodyPr>
          <a:lstStyle/>
          <a:p>
            <a:pPr algn="ctr"/>
            <a:r>
              <a:rPr lang="it-IT" sz="2800" b="1" dirty="0"/>
              <a:t>AI e </a:t>
            </a:r>
            <a:r>
              <a:rPr lang="it-IT" sz="2800" b="1" dirty="0" err="1"/>
              <a:t>novita’</a:t>
            </a:r>
            <a:r>
              <a:rPr lang="it-IT" sz="2800" b="1" dirty="0"/>
              <a:t> terapeutiche dalle linee guida dell’ipertensione arteriosa</a:t>
            </a:r>
          </a:p>
        </p:txBody>
      </p:sp>
      <p:sp>
        <p:nvSpPr>
          <p:cNvPr id="6" name="CasellaDiTesto 5">
            <a:extLst>
              <a:ext uri="{FF2B5EF4-FFF2-40B4-BE49-F238E27FC236}">
                <a16:creationId xmlns:a16="http://schemas.microsoft.com/office/drawing/2014/main" id="{B472DF6C-36AC-45E7-B82E-2D09E35071C6}"/>
              </a:ext>
            </a:extLst>
          </p:cNvPr>
          <p:cNvSpPr txBox="1"/>
          <p:nvPr/>
        </p:nvSpPr>
        <p:spPr>
          <a:xfrm>
            <a:off x="4371278" y="5347230"/>
            <a:ext cx="4594302" cy="646331"/>
          </a:xfrm>
          <a:prstGeom prst="rect">
            <a:avLst/>
          </a:prstGeom>
          <a:noFill/>
        </p:spPr>
        <p:txBody>
          <a:bodyPr wrap="square">
            <a:spAutoFit/>
          </a:bodyPr>
          <a:lstStyle/>
          <a:p>
            <a:pPr algn="ctr"/>
            <a:r>
              <a:rPr lang="it-IT" dirty="0"/>
              <a:t>Domenico Monizzi</a:t>
            </a:r>
          </a:p>
          <a:p>
            <a:pPr algn="ctr"/>
            <a:r>
              <a:rPr lang="it-IT" dirty="0"/>
              <a:t>Cardiologia ambulatoriale ASP Crotone </a:t>
            </a:r>
          </a:p>
        </p:txBody>
      </p:sp>
      <p:pic>
        <p:nvPicPr>
          <p:cNvPr id="2" name="Immagine 1">
            <a:extLst>
              <a:ext uri="{FF2B5EF4-FFF2-40B4-BE49-F238E27FC236}">
                <a16:creationId xmlns:a16="http://schemas.microsoft.com/office/drawing/2014/main" id="{C2C296B9-6ABC-417C-A836-D695365B84B7}"/>
              </a:ext>
            </a:extLst>
          </p:cNvPr>
          <p:cNvPicPr>
            <a:picLocks noChangeAspect="1"/>
          </p:cNvPicPr>
          <p:nvPr/>
        </p:nvPicPr>
        <p:blipFill>
          <a:blip r:embed="rId3"/>
          <a:stretch>
            <a:fillRect/>
          </a:stretch>
        </p:blipFill>
        <p:spPr>
          <a:xfrm>
            <a:off x="5711791" y="3600651"/>
            <a:ext cx="1734855" cy="1861527"/>
          </a:xfrm>
          <a:prstGeom prst="rect">
            <a:avLst/>
          </a:prstGeom>
          <a:effectLst>
            <a:softEdge rad="127000"/>
          </a:effectLst>
        </p:spPr>
      </p:pic>
    </p:spTree>
    <p:extLst>
      <p:ext uri="{BB962C8B-B14F-4D97-AF65-F5344CB8AC3E}">
        <p14:creationId xmlns:p14="http://schemas.microsoft.com/office/powerpoint/2010/main" val="3631119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Shape 1245"/>
          <p:cNvSpPr/>
          <p:nvPr/>
        </p:nvSpPr>
        <p:spPr>
          <a:xfrm>
            <a:off x="0" y="-4"/>
            <a:ext cx="9144000" cy="3339501"/>
          </a:xfrm>
          <a:prstGeom prst="rect">
            <a:avLst/>
          </a:prstGeom>
          <a:solidFill>
            <a:srgbClr val="0000FF"/>
          </a:solidFill>
          <a:ln w="9360" cap="sq">
            <a:solidFill>
              <a:srgbClr val="0000FF"/>
            </a:solidFill>
            <a:miter/>
          </a:ln>
          <a:effectLst>
            <a:outerShdw blurRad="12700" dist="17819" dir="2700000" rotWithShape="0">
              <a:srgbClr val="000098">
                <a:alpha val="50027"/>
              </a:srgbClr>
            </a:outerShdw>
          </a:effectLst>
        </p:spPr>
        <p:txBody>
          <a:bodyPr lIns="46798" tIns="46798" rIns="46798" bIns="46798">
            <a:spAutoFit/>
          </a:bodyPr>
          <a:lstStyle/>
          <a:p>
            <a:pPr defTabSz="448945">
              <a:lnSpc>
                <a:spcPct val="90000"/>
              </a:lnSpc>
              <a:spcBef>
                <a:spcPts val="600"/>
              </a:spcBef>
              <a:buClr>
                <a:srgbClr val="FFFF00"/>
              </a:buClr>
              <a:buSzPct val="100000"/>
              <a:buFont typeface="Arial" panose="020B0604020202020204"/>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sz="1600" b="1" kern="0">
                <a:solidFill>
                  <a:srgbClr val="FFFF00"/>
                </a:solidFill>
                <a:latin typeface="Calibri" panose="020F0502020204030204"/>
                <a:ea typeface="Calibri" panose="020F0502020204030204"/>
                <a:cs typeface="Calibri" panose="020F0502020204030204"/>
                <a:sym typeface="Calibri" panose="020F0502020204030204"/>
              </a:rPr>
              <a:t>La gestione di questa fase di transizione è complessa e </a:t>
            </a:r>
            <a:endParaRPr sz="1200" kern="0">
              <a:solidFill>
                <a:sysClr val="windowText" lastClr="000000"/>
              </a:solidFill>
              <a:latin typeface="Calibri" panose="020F0502020204030204"/>
              <a:ea typeface="Calibri" panose="020F0502020204030204"/>
              <a:cs typeface="Calibri" panose="020F0502020204030204"/>
              <a:sym typeface="Calibri" panose="020F0502020204030204"/>
            </a:endParaRPr>
          </a:p>
          <a:p>
            <a:pPr defTabSz="448945">
              <a:lnSpc>
                <a:spcPct val="90000"/>
              </a:lnSpc>
              <a:spcBef>
                <a:spcPts val="6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sz="1600" b="1" kern="0">
                <a:solidFill>
                  <a:srgbClr val="FFFF00"/>
                </a:solidFill>
                <a:latin typeface="Calibri" panose="020F0502020204030204"/>
                <a:ea typeface="Calibri" panose="020F0502020204030204"/>
                <a:cs typeface="Calibri" panose="020F0502020204030204"/>
                <a:sym typeface="Calibri" panose="020F0502020204030204"/>
              </a:rPr>
              <a:t>richiede </a:t>
            </a:r>
            <a:r>
              <a:rPr sz="2800" b="1" i="1" u="sng" kern="0">
                <a:solidFill>
                  <a:srgbClr val="FF0033"/>
                </a:solidFill>
                <a:effectLst>
                  <a:outerShdw blurRad="38100" dist="38100" dir="2700000" rotWithShape="0">
                    <a:srgbClr val="000000"/>
                  </a:outerShdw>
                </a:effectLst>
                <a:latin typeface="Calibri" panose="020F0502020204030204"/>
                <a:ea typeface="Calibri" panose="020F0502020204030204"/>
                <a:cs typeface="Calibri" panose="020F0502020204030204"/>
                <a:sym typeface="Calibri" panose="020F0502020204030204"/>
              </a:rPr>
              <a:t>modelli organizzativi nuovi</a:t>
            </a:r>
            <a:r>
              <a:rPr sz="2000" b="1" kern="0">
                <a:solidFill>
                  <a:srgbClr val="FFFF00"/>
                </a:solidFill>
                <a:latin typeface="Calibri" panose="020F0502020204030204"/>
                <a:ea typeface="Calibri" panose="020F0502020204030204"/>
                <a:cs typeface="Calibri" panose="020F0502020204030204"/>
                <a:sym typeface="Calibri" panose="020F0502020204030204"/>
              </a:rPr>
              <a:t> </a:t>
            </a:r>
            <a:r>
              <a:rPr sz="1600" b="1" kern="0">
                <a:solidFill>
                  <a:srgbClr val="FFFF00"/>
                </a:solidFill>
                <a:latin typeface="Calibri" panose="020F0502020204030204"/>
                <a:ea typeface="Calibri" panose="020F0502020204030204"/>
                <a:cs typeface="Calibri" panose="020F0502020204030204"/>
                <a:sym typeface="Calibri" panose="020F0502020204030204"/>
              </a:rPr>
              <a:t>che rispettino l’esigenza di contemporaneità e connessione tra </a:t>
            </a:r>
            <a:endParaRPr sz="1200" kern="0">
              <a:solidFill>
                <a:sysClr val="windowText" lastClr="000000"/>
              </a:solidFill>
              <a:latin typeface="Calibri" panose="020F0502020204030204"/>
              <a:ea typeface="Calibri" panose="020F0502020204030204"/>
              <a:cs typeface="Calibri" panose="020F0502020204030204"/>
              <a:sym typeface="Calibri" panose="020F0502020204030204"/>
            </a:endParaRPr>
          </a:p>
          <a:p>
            <a:pPr algn="ctr" defTabSz="448945">
              <a:lnSpc>
                <a:spcPct val="90000"/>
              </a:lnSpc>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sz="3200" b="1" i="1" kern="0">
                <a:solidFill>
                  <a:srgbClr val="FF0033"/>
                </a:solidFill>
                <a:effectLst>
                  <a:outerShdw blurRad="38100" dist="38100" dir="2700000" rotWithShape="0">
                    <a:srgbClr val="000000"/>
                  </a:outerShdw>
                </a:effectLst>
                <a:latin typeface="Calibri" panose="020F0502020204030204"/>
                <a:ea typeface="Calibri" panose="020F0502020204030204"/>
                <a:cs typeface="Calibri" panose="020F0502020204030204"/>
                <a:sym typeface="Calibri" panose="020F0502020204030204"/>
              </a:rPr>
              <a:t>Scienza di base , </a:t>
            </a:r>
          </a:p>
          <a:p>
            <a:pPr algn="ctr" defTabSz="448945">
              <a:lnSpc>
                <a:spcPct val="90000"/>
              </a:lnSpc>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sz="3200" b="1" i="1" kern="0">
                <a:solidFill>
                  <a:srgbClr val="FF0033"/>
                </a:solidFill>
                <a:effectLst>
                  <a:outerShdw blurRad="38100" dist="38100" dir="2700000" rotWithShape="0">
                    <a:srgbClr val="000000"/>
                  </a:outerShdw>
                </a:effectLst>
                <a:latin typeface="Calibri" panose="020F0502020204030204"/>
                <a:ea typeface="Calibri" panose="020F0502020204030204"/>
                <a:cs typeface="Calibri" panose="020F0502020204030204"/>
                <a:sym typeface="Calibri" panose="020F0502020204030204"/>
              </a:rPr>
              <a:t>Sviluppo tecnologico, </a:t>
            </a:r>
          </a:p>
          <a:p>
            <a:pPr algn="ctr" defTabSz="448945">
              <a:lnSpc>
                <a:spcPct val="90000"/>
              </a:lnSpc>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sz="3200" b="1" i="1" kern="0">
                <a:solidFill>
                  <a:srgbClr val="FF0033"/>
                </a:solidFill>
                <a:effectLst>
                  <a:outerShdw blurRad="38100" dist="38100" dir="2700000" rotWithShape="0">
                    <a:srgbClr val="000000"/>
                  </a:outerShdw>
                </a:effectLst>
                <a:latin typeface="Calibri" panose="020F0502020204030204"/>
                <a:ea typeface="Calibri" panose="020F0502020204030204"/>
                <a:cs typeface="Calibri" panose="020F0502020204030204"/>
                <a:sym typeface="Calibri" panose="020F0502020204030204"/>
              </a:rPr>
              <a:t>Ricerca clinica + farmaceutica </a:t>
            </a:r>
          </a:p>
          <a:p>
            <a:pPr algn="ctr" defTabSz="448945">
              <a:lnSpc>
                <a:spcPct val="90000"/>
              </a:lnSpc>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sz="3200" b="1" i="1" kern="0">
                <a:solidFill>
                  <a:srgbClr val="FF0033"/>
                </a:solidFill>
                <a:effectLst>
                  <a:outerShdw blurRad="38100" dist="38100" dir="2700000" rotWithShape="0">
                    <a:srgbClr val="000000"/>
                  </a:outerShdw>
                </a:effectLst>
                <a:latin typeface="Calibri" panose="020F0502020204030204"/>
                <a:ea typeface="Calibri" panose="020F0502020204030204"/>
                <a:cs typeface="Calibri" panose="020F0502020204030204"/>
                <a:sym typeface="Calibri" panose="020F0502020204030204"/>
              </a:rPr>
              <a:t>ed Attività assistenziale.</a:t>
            </a:r>
          </a:p>
        </p:txBody>
      </p:sp>
      <p:sp>
        <p:nvSpPr>
          <p:cNvPr id="1246" name="Shape 1246"/>
          <p:cNvSpPr/>
          <p:nvPr/>
        </p:nvSpPr>
        <p:spPr>
          <a:xfrm>
            <a:off x="1423781" y="8292182"/>
            <a:ext cx="1879789" cy="650237"/>
          </a:xfrm>
          <a:prstGeom prst="rect">
            <a:avLst/>
          </a:prstGeom>
          <a:ln w="12700">
            <a:miter lim="400000"/>
          </a:ln>
        </p:spPr>
        <p:txBody>
          <a:bodyPr lIns="45718" tIns="45718" rIns="45718" bIns="45718">
            <a:spAutoFit/>
          </a:bodyPr>
          <a:lstStyle/>
          <a:p>
            <a:pPr defTabSz="448945">
              <a:defRPr/>
            </a:pPr>
            <a:r>
              <a:rPr kern="0">
                <a:solidFill>
                  <a:sysClr val="windowText" lastClr="000000"/>
                </a:solidFill>
                <a:latin typeface="Helvetica"/>
                <a:cs typeface="Helvetica"/>
                <a:sym typeface="Helvetica"/>
              </a:rPr>
              <a:t>Intelligenza artificiale</a:t>
            </a:r>
          </a:p>
        </p:txBody>
      </p:sp>
      <p:pic>
        <p:nvPicPr>
          <p:cNvPr id="1247" name="image64.png" descr="Ragazza, Donna, Viso, Gli Occhi, Close Up, Robot"/>
          <p:cNvPicPr/>
          <p:nvPr/>
        </p:nvPicPr>
        <p:blipFill>
          <a:blip r:embed="rId2" cstate="print"/>
          <a:stretch>
            <a:fillRect/>
          </a:stretch>
        </p:blipFill>
        <p:spPr>
          <a:xfrm>
            <a:off x="6732240" y="4294573"/>
            <a:ext cx="2123732" cy="2193812"/>
          </a:xfrm>
          <a:prstGeom prst="rect">
            <a:avLst/>
          </a:prstGeom>
          <a:ln w="12700">
            <a:miter lim="400000"/>
            <a:headEnd/>
            <a:tailEnd/>
          </a:ln>
        </p:spPr>
      </p:pic>
      <p:pic>
        <p:nvPicPr>
          <p:cNvPr id="1248" name="image25.jpeg" descr="Display Dummy, Bordo, Faccia, Tecnologia, Pensare"/>
          <p:cNvPicPr/>
          <p:nvPr/>
        </p:nvPicPr>
        <p:blipFill>
          <a:blip r:embed="rId3"/>
          <a:stretch>
            <a:fillRect/>
          </a:stretch>
        </p:blipFill>
        <p:spPr>
          <a:xfrm>
            <a:off x="251518" y="4159282"/>
            <a:ext cx="2808316" cy="2332760"/>
          </a:xfrm>
          <a:prstGeom prst="rect">
            <a:avLst/>
          </a:prstGeom>
          <a:ln w="12700">
            <a:miter lim="400000"/>
            <a:headEnd/>
            <a:tailEnd/>
          </a:ln>
        </p:spPr>
      </p:pic>
      <p:sp>
        <p:nvSpPr>
          <p:cNvPr id="1249" name="Shape 1249"/>
          <p:cNvSpPr/>
          <p:nvPr/>
        </p:nvSpPr>
        <p:spPr>
          <a:xfrm>
            <a:off x="3068214" y="4102506"/>
            <a:ext cx="4248478" cy="369328"/>
          </a:xfrm>
          <a:prstGeom prst="rect">
            <a:avLst/>
          </a:prstGeom>
          <a:ln w="12700">
            <a:miter lim="400000"/>
          </a:ln>
        </p:spPr>
        <p:txBody>
          <a:bodyPr lIns="45718" tIns="45718" rIns="45718" bIns="45718">
            <a:spAutoFit/>
          </a:bodyPr>
          <a:lstStyle>
            <a:lvl1pPr algn="ctr">
              <a:defRPr sz="3200" b="1" i="1">
                <a:solidFill>
                  <a:srgbClr val="FFFF00"/>
                </a:solidFill>
              </a:defRPr>
            </a:lvl1pPr>
          </a:lstStyle>
          <a:p>
            <a:pPr defTabSz="448945">
              <a:defRPr sz="1800" b="0" i="0">
                <a:solidFill>
                  <a:srgbClr val="000000"/>
                </a:solidFill>
              </a:defRPr>
            </a:pPr>
            <a:r>
              <a:rPr sz="1800" kern="0">
                <a:latin typeface="Helvetica"/>
                <a:cs typeface="Helvetica"/>
                <a:sym typeface="Helvetica"/>
              </a:rPr>
              <a:t>Intelligenza artificiale</a:t>
            </a:r>
          </a:p>
        </p:txBody>
      </p:sp>
    </p:spTree>
    <p:extLst>
      <p:ext uri="{BB962C8B-B14F-4D97-AF65-F5344CB8AC3E}">
        <p14:creationId xmlns:p14="http://schemas.microsoft.com/office/powerpoint/2010/main" val="3156499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88632C9-58B1-42E6-9E78-16763529FEB2}"/>
              </a:ext>
            </a:extLst>
          </p:cNvPr>
          <p:cNvSpPr txBox="1"/>
          <p:nvPr/>
        </p:nvSpPr>
        <p:spPr>
          <a:xfrm>
            <a:off x="144966" y="343436"/>
            <a:ext cx="7973122" cy="5139869"/>
          </a:xfrm>
          <a:prstGeom prst="rect">
            <a:avLst/>
          </a:prstGeom>
          <a:noFill/>
        </p:spPr>
        <p:txBody>
          <a:bodyPr wrap="square">
            <a:spAutoFit/>
          </a:bodyPr>
          <a:lstStyle/>
          <a:p>
            <a:pPr algn="ctr"/>
            <a:r>
              <a:rPr lang="it-IT" sz="3600" dirty="0"/>
              <a:t>  </a:t>
            </a:r>
            <a:r>
              <a:rPr lang="it-IT" sz="3200" b="1" dirty="0">
                <a:solidFill>
                  <a:schemeClr val="tx2"/>
                </a:solidFill>
              </a:rPr>
              <a:t>Piani Personalizzati di Trattamento</a:t>
            </a:r>
            <a:endParaRPr lang="it-IT" sz="3600" b="1" dirty="0">
              <a:solidFill>
                <a:schemeClr val="tx2"/>
              </a:solidFill>
            </a:endParaRPr>
          </a:p>
          <a:p>
            <a:r>
              <a:rPr lang="it-IT" sz="3600" dirty="0"/>
              <a:t>  </a:t>
            </a:r>
          </a:p>
          <a:p>
            <a:r>
              <a:rPr lang="it-IT" sz="3200" dirty="0"/>
              <a:t>Algoritmi di personalizzazione: Creano </a:t>
            </a:r>
          </a:p>
          <a:p>
            <a:r>
              <a:rPr lang="it-IT" sz="3200" dirty="0"/>
              <a:t>terapie su misura in base alla genetica, lo stile di vita e le abitudini del paziente.</a:t>
            </a:r>
          </a:p>
          <a:p>
            <a:endParaRPr lang="it-IT" sz="3200" dirty="0"/>
          </a:p>
          <a:p>
            <a:r>
              <a:rPr lang="it-IT" sz="3200" dirty="0"/>
              <a:t> Dosaggio ottimizzato: L’AI regola automaticamente il dosaggio dei farmaci per massimizzarne l’efficacia e ridurre gli effetti collaterali.</a:t>
            </a:r>
          </a:p>
        </p:txBody>
      </p:sp>
      <p:pic>
        <p:nvPicPr>
          <p:cNvPr id="5" name="Immagine 4">
            <a:extLst>
              <a:ext uri="{FF2B5EF4-FFF2-40B4-BE49-F238E27FC236}">
                <a16:creationId xmlns:a16="http://schemas.microsoft.com/office/drawing/2014/main" id="{812C2841-E773-4A36-88BD-56293079055C}"/>
              </a:ext>
            </a:extLst>
          </p:cNvPr>
          <p:cNvPicPr>
            <a:picLocks noChangeAspect="1"/>
          </p:cNvPicPr>
          <p:nvPr/>
        </p:nvPicPr>
        <p:blipFill>
          <a:blip r:embed="rId2"/>
          <a:stretch>
            <a:fillRect/>
          </a:stretch>
        </p:blipFill>
        <p:spPr>
          <a:xfrm>
            <a:off x="6668429" y="626456"/>
            <a:ext cx="2196790" cy="1204115"/>
          </a:xfrm>
          <a:prstGeom prst="rect">
            <a:avLst/>
          </a:prstGeom>
          <a:effectLst>
            <a:softEdge rad="317500"/>
          </a:effectLst>
          <a:scene3d>
            <a:camera prst="perspectiveRelaxedModerately"/>
            <a:lightRig rig="threePt" dir="t"/>
          </a:scene3d>
        </p:spPr>
      </p:pic>
      <p:pic>
        <p:nvPicPr>
          <p:cNvPr id="6" name="Immagine 5">
            <a:extLst>
              <a:ext uri="{FF2B5EF4-FFF2-40B4-BE49-F238E27FC236}">
                <a16:creationId xmlns:a16="http://schemas.microsoft.com/office/drawing/2014/main" id="{86409511-A8D1-4061-AC58-5E2D56C0A029}"/>
              </a:ext>
            </a:extLst>
          </p:cNvPr>
          <p:cNvPicPr>
            <a:picLocks noChangeAspect="1"/>
          </p:cNvPicPr>
          <p:nvPr/>
        </p:nvPicPr>
        <p:blipFill>
          <a:blip r:embed="rId3"/>
          <a:stretch>
            <a:fillRect/>
          </a:stretch>
        </p:blipFill>
        <p:spPr>
          <a:xfrm>
            <a:off x="7064300" y="5060887"/>
            <a:ext cx="1800921" cy="1800921"/>
          </a:xfrm>
          <a:prstGeom prst="rect">
            <a:avLst/>
          </a:prstGeom>
          <a:effectLst>
            <a:softEdge rad="127000"/>
          </a:effectLst>
        </p:spPr>
      </p:pic>
    </p:spTree>
    <p:extLst>
      <p:ext uri="{BB962C8B-B14F-4D97-AF65-F5344CB8AC3E}">
        <p14:creationId xmlns:p14="http://schemas.microsoft.com/office/powerpoint/2010/main" val="1389552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 name="image65.png"/>
          <p:cNvPicPr/>
          <p:nvPr/>
        </p:nvPicPr>
        <p:blipFill>
          <a:blip r:embed="rId2"/>
          <a:stretch>
            <a:fillRect/>
          </a:stretch>
        </p:blipFill>
        <p:spPr>
          <a:xfrm>
            <a:off x="1800" y="864360"/>
            <a:ext cx="9147960" cy="5128200"/>
          </a:xfrm>
          <a:prstGeom prst="rect">
            <a:avLst/>
          </a:prstGeom>
          <a:ln w="12600">
            <a:noFill/>
          </a:ln>
        </p:spPr>
      </p:pic>
      <p:sp>
        <p:nvSpPr>
          <p:cNvPr id="979" name="CustomShape 1"/>
          <p:cNvSpPr/>
          <p:nvPr/>
        </p:nvSpPr>
        <p:spPr>
          <a:xfrm>
            <a:off x="1042200" y="6444360"/>
            <a:ext cx="5073244" cy="312582"/>
          </a:xfrm>
          <a:prstGeom prst="rect">
            <a:avLst/>
          </a:prstGeom>
          <a:noFill/>
          <a:ln w="12600">
            <a:noFill/>
          </a:ln>
        </p:spPr>
        <p:style>
          <a:lnRef idx="0">
            <a:srgbClr val="FFFFFF"/>
          </a:lnRef>
          <a:fillRef idx="0">
            <a:srgbClr val="FFFFFF"/>
          </a:fillRef>
          <a:effectRef idx="0">
            <a:srgbClr val="FFFFFF"/>
          </a:effectRef>
          <a:fontRef idx="minor"/>
        </p:style>
        <p:txBody>
          <a:bodyPr wrap="none" lIns="41400" tIns="41400" rIns="41400" bIns="41400">
            <a:spAutoFit/>
          </a:bodyPr>
          <a:lstStyle/>
          <a:p>
            <a:pPr>
              <a:lnSpc>
                <a:spcPct val="93000"/>
              </a:lnSpc>
            </a:pPr>
            <a:r>
              <a:rPr lang="it-IT" sz="1600" spc="-1">
                <a:solidFill>
                  <a:srgbClr val="000000"/>
                </a:solidFill>
                <a:latin typeface="Calibri" panose="020F0502020204030204"/>
                <a:ea typeface="Calibri" panose="020F0502020204030204"/>
              </a:rPr>
              <a:t>HTL High Threshold Logic - NLP Natural Language Processing</a:t>
            </a:r>
            <a:endParaRPr lang="it-IT" sz="1600" spc="-1">
              <a:latin typeface="Arial" panose="020B0604020202020204"/>
            </a:endParaRPr>
          </a:p>
        </p:txBody>
      </p:sp>
      <p:sp>
        <p:nvSpPr>
          <p:cNvPr id="980" name="CustomShape 2"/>
          <p:cNvSpPr/>
          <p:nvPr/>
        </p:nvSpPr>
        <p:spPr>
          <a:xfrm>
            <a:off x="6098402" y="2877120"/>
            <a:ext cx="1933863" cy="601062"/>
          </a:xfrm>
          <a:prstGeom prst="rect">
            <a:avLst/>
          </a:prstGeom>
          <a:solidFill>
            <a:srgbClr val="FFFFFF"/>
          </a:solidFill>
          <a:ln w="12600">
            <a:noFill/>
          </a:ln>
        </p:spPr>
        <p:style>
          <a:lnRef idx="0">
            <a:srgbClr val="FFFFFF"/>
          </a:lnRef>
          <a:fillRef idx="0">
            <a:srgbClr val="FFFFFF"/>
          </a:fillRef>
          <a:effectRef idx="0">
            <a:srgbClr val="FFFFFF"/>
          </a:effectRef>
          <a:fontRef idx="minor"/>
        </p:style>
        <p:txBody>
          <a:bodyPr wrap="none" lIns="0" tIns="0" rIns="0" bIns="0">
            <a:spAutoFit/>
          </a:bodyPr>
          <a:lstStyle/>
          <a:p>
            <a:pPr>
              <a:lnSpc>
                <a:spcPct val="93000"/>
              </a:lnSpc>
            </a:pPr>
            <a:r>
              <a:rPr lang="it-IT" sz="4200" spc="-1">
                <a:solidFill>
                  <a:srgbClr val="000000"/>
                </a:solidFill>
                <a:latin typeface="Calibri" panose="020F0502020204030204"/>
                <a:ea typeface="Calibri" panose="020F0502020204030204"/>
              </a:rPr>
              <a:t>WATSON</a:t>
            </a:r>
            <a:endParaRPr lang="it-IT" sz="4200" spc="-1">
              <a:latin typeface="Arial" panose="020B0604020202020204"/>
            </a:endParaRPr>
          </a:p>
        </p:txBody>
      </p:sp>
      <p:pic>
        <p:nvPicPr>
          <p:cNvPr id="981" name="image66.png"/>
          <p:cNvPicPr/>
          <p:nvPr/>
        </p:nvPicPr>
        <p:blipFill>
          <a:blip r:embed="rId3"/>
          <a:srcRect l="5685" t="67900" r="65653" b="5343"/>
          <a:stretch>
            <a:fillRect/>
          </a:stretch>
        </p:blipFill>
        <p:spPr>
          <a:xfrm>
            <a:off x="674640" y="2018520"/>
            <a:ext cx="4889160" cy="402840"/>
          </a:xfrm>
          <a:prstGeom prst="rect">
            <a:avLst/>
          </a:prstGeom>
          <a:ln w="12600">
            <a:noFill/>
          </a:ln>
        </p:spPr>
      </p:pic>
      <p:pic>
        <p:nvPicPr>
          <p:cNvPr id="982" name="image66.png"/>
          <p:cNvPicPr/>
          <p:nvPr/>
        </p:nvPicPr>
        <p:blipFill>
          <a:blip r:embed="rId3"/>
          <a:srcRect l="38167" t="59803" r="44837" b="5097"/>
          <a:stretch>
            <a:fillRect/>
          </a:stretch>
        </p:blipFill>
        <p:spPr>
          <a:xfrm>
            <a:off x="5224680" y="4583160"/>
            <a:ext cx="3942720" cy="719640"/>
          </a:xfrm>
          <a:prstGeom prst="rect">
            <a:avLst/>
          </a:prstGeom>
          <a:ln w="12600">
            <a:noFill/>
          </a:ln>
        </p:spPr>
      </p:pic>
    </p:spTree>
    <p:extLst>
      <p:ext uri="{BB962C8B-B14F-4D97-AF65-F5344CB8AC3E}">
        <p14:creationId xmlns:p14="http://schemas.microsoft.com/office/powerpoint/2010/main" val="3630099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2" name="Group 1702"/>
          <p:cNvGrpSpPr/>
          <p:nvPr/>
        </p:nvGrpSpPr>
        <p:grpSpPr>
          <a:xfrm>
            <a:off x="304789" y="838194"/>
            <a:ext cx="8148671" cy="4884766"/>
            <a:chOff x="-2" y="-1"/>
            <a:chExt cx="8148670" cy="4884765"/>
          </a:xfrm>
        </p:grpSpPr>
        <p:sp>
          <p:nvSpPr>
            <p:cNvPr id="1271" name="Shape 1271"/>
            <p:cNvSpPr/>
            <p:nvPr/>
          </p:nvSpPr>
          <p:spPr>
            <a:xfrm>
              <a:off x="-2" y="-1"/>
              <a:ext cx="4691076" cy="2357446"/>
            </a:xfrm>
            <a:prstGeom prst="rect">
              <a:avLst/>
            </a:prstGeom>
            <a:solidFill>
              <a:srgbClr val="9FD9F9"/>
            </a:solidFill>
            <a:ln w="12700" cap="flat">
              <a:noFill/>
              <a:miter lim="400000"/>
            </a:ln>
            <a:effectLst/>
          </p:spPr>
          <p:txBody>
            <a:bodyPr wrap="square" lIns="0" tIns="0" rIns="0" bIns="0" numCol="1" anchor="ctr">
              <a:noAutofit/>
            </a:bodyPr>
            <a:lstStyle/>
            <a:p>
              <a:pPr defTabSz="448945">
                <a:lnSpc>
                  <a:spcPct val="93000"/>
                </a:lnSpc>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274" name="Group 1274"/>
            <p:cNvGrpSpPr/>
            <p:nvPr/>
          </p:nvGrpSpPr>
          <p:grpSpPr>
            <a:xfrm>
              <a:off x="3171820" y="617531"/>
              <a:ext cx="198459" cy="357206"/>
              <a:chOff x="-1" y="0"/>
              <a:chExt cx="198458" cy="357205"/>
            </a:xfrm>
          </p:grpSpPr>
          <p:sp>
            <p:nvSpPr>
              <p:cNvPr id="1272" name="Shape 1272"/>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10"/>
                    </a:lnTo>
                    <a:lnTo>
                      <a:pt x="15733" y="1481"/>
                    </a:lnTo>
                    <a:lnTo>
                      <a:pt x="15733" y="1152"/>
                    </a:lnTo>
                    <a:lnTo>
                      <a:pt x="14844" y="905"/>
                    </a:lnTo>
                    <a:lnTo>
                      <a:pt x="14044" y="658"/>
                    </a:lnTo>
                    <a:lnTo>
                      <a:pt x="13422" y="329"/>
                    </a:lnTo>
                    <a:lnTo>
                      <a:pt x="12711" y="329"/>
                    </a:lnTo>
                    <a:lnTo>
                      <a:pt x="11911" y="0"/>
                    </a:lnTo>
                    <a:lnTo>
                      <a:pt x="9600" y="0"/>
                    </a:lnTo>
                    <a:lnTo>
                      <a:pt x="8978" y="329"/>
                    </a:lnTo>
                    <a:lnTo>
                      <a:pt x="8178" y="329"/>
                    </a:lnTo>
                    <a:lnTo>
                      <a:pt x="7556" y="658"/>
                    </a:lnTo>
                    <a:lnTo>
                      <a:pt x="6667" y="905"/>
                    </a:lnTo>
                    <a:lnTo>
                      <a:pt x="5867" y="1152"/>
                    </a:lnTo>
                    <a:lnTo>
                      <a:pt x="5867" y="1481"/>
                    </a:lnTo>
                    <a:lnTo>
                      <a:pt x="5244" y="1810"/>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54"/>
                    </a:lnTo>
                    <a:lnTo>
                      <a:pt x="2133" y="6583"/>
                    </a:lnTo>
                    <a:lnTo>
                      <a:pt x="1422" y="6583"/>
                    </a:lnTo>
                    <a:lnTo>
                      <a:pt x="800" y="6912"/>
                    </a:lnTo>
                    <a:lnTo>
                      <a:pt x="800" y="7200"/>
                    </a:lnTo>
                    <a:lnTo>
                      <a:pt x="0" y="7447"/>
                    </a:lnTo>
                    <a:lnTo>
                      <a:pt x="0" y="12631"/>
                    </a:lnTo>
                    <a:lnTo>
                      <a:pt x="800" y="12878"/>
                    </a:lnTo>
                    <a:lnTo>
                      <a:pt x="1422" y="13125"/>
                    </a:lnTo>
                    <a:lnTo>
                      <a:pt x="1422" y="13783"/>
                    </a:lnTo>
                    <a:lnTo>
                      <a:pt x="2133"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273" name="Shape 127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10"/>
                    </a:lnTo>
                    <a:lnTo>
                      <a:pt x="15733" y="1481"/>
                    </a:lnTo>
                    <a:lnTo>
                      <a:pt x="15733" y="1152"/>
                    </a:lnTo>
                    <a:lnTo>
                      <a:pt x="14844" y="905"/>
                    </a:lnTo>
                    <a:lnTo>
                      <a:pt x="14044" y="658"/>
                    </a:lnTo>
                    <a:lnTo>
                      <a:pt x="13422" y="329"/>
                    </a:lnTo>
                    <a:lnTo>
                      <a:pt x="12711" y="329"/>
                    </a:lnTo>
                    <a:lnTo>
                      <a:pt x="11911" y="0"/>
                    </a:lnTo>
                    <a:lnTo>
                      <a:pt x="9600" y="0"/>
                    </a:lnTo>
                    <a:lnTo>
                      <a:pt x="8978" y="329"/>
                    </a:lnTo>
                    <a:lnTo>
                      <a:pt x="8178" y="329"/>
                    </a:lnTo>
                    <a:lnTo>
                      <a:pt x="7556" y="658"/>
                    </a:lnTo>
                    <a:lnTo>
                      <a:pt x="6667" y="905"/>
                    </a:lnTo>
                    <a:lnTo>
                      <a:pt x="5867" y="1152"/>
                    </a:lnTo>
                    <a:lnTo>
                      <a:pt x="5867" y="1481"/>
                    </a:lnTo>
                    <a:lnTo>
                      <a:pt x="5244" y="1810"/>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54"/>
                    </a:lnTo>
                    <a:lnTo>
                      <a:pt x="2133" y="6583"/>
                    </a:lnTo>
                    <a:lnTo>
                      <a:pt x="1422" y="6583"/>
                    </a:lnTo>
                    <a:lnTo>
                      <a:pt x="800" y="6912"/>
                    </a:lnTo>
                    <a:lnTo>
                      <a:pt x="800" y="7200"/>
                    </a:lnTo>
                    <a:lnTo>
                      <a:pt x="0" y="7447"/>
                    </a:lnTo>
                    <a:lnTo>
                      <a:pt x="0" y="12631"/>
                    </a:lnTo>
                    <a:lnTo>
                      <a:pt x="800" y="12878"/>
                    </a:lnTo>
                    <a:lnTo>
                      <a:pt x="1422" y="13125"/>
                    </a:lnTo>
                    <a:lnTo>
                      <a:pt x="1422" y="13783"/>
                    </a:lnTo>
                    <a:lnTo>
                      <a:pt x="2133"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86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279" name="Group 1279"/>
            <p:cNvGrpSpPr/>
            <p:nvPr/>
          </p:nvGrpSpPr>
          <p:grpSpPr>
            <a:xfrm>
              <a:off x="276210" y="617528"/>
              <a:ext cx="204822" cy="357221"/>
              <a:chOff x="-1" y="-1"/>
              <a:chExt cx="204820" cy="357220"/>
            </a:xfrm>
          </p:grpSpPr>
          <p:sp>
            <p:nvSpPr>
              <p:cNvPr id="1275" name="Shape 1275"/>
              <p:cNvSpPr/>
              <p:nvPr/>
            </p:nvSpPr>
            <p:spPr>
              <a:xfrm>
                <a:off x="5" y="3"/>
                <a:ext cx="204808"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278" name="Group 1278"/>
              <p:cNvGrpSpPr/>
              <p:nvPr/>
            </p:nvGrpSpPr>
            <p:grpSpPr>
              <a:xfrm>
                <a:off x="-2" y="-2"/>
                <a:ext cx="204821" cy="357221"/>
                <a:chOff x="0" y="0"/>
                <a:chExt cx="204820" cy="357220"/>
              </a:xfrm>
            </p:grpSpPr>
            <p:sp>
              <p:nvSpPr>
                <p:cNvPr id="1276" name="Shape 1276"/>
                <p:cNvSpPr/>
                <p:nvPr/>
              </p:nvSpPr>
              <p:spPr>
                <a:xfrm>
                  <a:off x="-1" y="-1"/>
                  <a:ext cx="20482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277" name="Shape 1277"/>
                <p:cNvSpPr/>
                <p:nvPr/>
              </p:nvSpPr>
              <p:spPr>
                <a:xfrm>
                  <a:off x="-1" y="-1"/>
                  <a:ext cx="20482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284" name="Group 1284"/>
            <p:cNvGrpSpPr/>
            <p:nvPr/>
          </p:nvGrpSpPr>
          <p:grpSpPr>
            <a:xfrm>
              <a:off x="2373298" y="225420"/>
              <a:ext cx="198472" cy="357213"/>
              <a:chOff x="-1" y="0"/>
              <a:chExt cx="198471" cy="357212"/>
            </a:xfrm>
          </p:grpSpPr>
          <p:sp>
            <p:nvSpPr>
              <p:cNvPr id="1280" name="Shape 1280"/>
              <p:cNvSpPr/>
              <p:nvPr/>
            </p:nvSpPr>
            <p:spPr>
              <a:xfrm>
                <a:off x="5" y="-1"/>
                <a:ext cx="198460" cy="35085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283" name="Group 1283"/>
              <p:cNvGrpSpPr/>
              <p:nvPr/>
            </p:nvGrpSpPr>
            <p:grpSpPr>
              <a:xfrm>
                <a:off x="-2" y="6346"/>
                <a:ext cx="198472" cy="350866"/>
                <a:chOff x="0" y="0"/>
                <a:chExt cx="198471" cy="350865"/>
              </a:xfrm>
            </p:grpSpPr>
            <p:sp>
              <p:nvSpPr>
                <p:cNvPr id="1281" name="Shape 1281"/>
                <p:cNvSpPr/>
                <p:nvPr/>
              </p:nvSpPr>
              <p:spPr>
                <a:xfrm>
                  <a:off x="-2" y="-1"/>
                  <a:ext cx="198473" cy="35086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282" name="Shape 1282"/>
                <p:cNvSpPr/>
                <p:nvPr/>
              </p:nvSpPr>
              <p:spPr>
                <a:xfrm>
                  <a:off x="-2" y="-1"/>
                  <a:ext cx="198473" cy="35086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289" name="Group 1289"/>
            <p:cNvGrpSpPr/>
            <p:nvPr/>
          </p:nvGrpSpPr>
          <p:grpSpPr>
            <a:xfrm>
              <a:off x="2973373" y="936613"/>
              <a:ext cx="201648" cy="355635"/>
              <a:chOff x="-2" y="0"/>
              <a:chExt cx="201647" cy="355634"/>
            </a:xfrm>
          </p:grpSpPr>
          <p:sp>
            <p:nvSpPr>
              <p:cNvPr id="1285" name="Shape 1285"/>
              <p:cNvSpPr/>
              <p:nvPr/>
            </p:nvSpPr>
            <p:spPr>
              <a:xfrm>
                <a:off x="5" y="6"/>
                <a:ext cx="20163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288" name="Group 1288"/>
              <p:cNvGrpSpPr/>
              <p:nvPr/>
            </p:nvGrpSpPr>
            <p:grpSpPr>
              <a:xfrm>
                <a:off x="-3" y="-1"/>
                <a:ext cx="201649" cy="355635"/>
                <a:chOff x="-1" y="0"/>
                <a:chExt cx="201647" cy="355634"/>
              </a:xfrm>
            </p:grpSpPr>
            <p:sp>
              <p:nvSpPr>
                <p:cNvPr id="1286" name="Shape 1286"/>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287" name="Shape 1287"/>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294" name="Group 1294"/>
            <p:cNvGrpSpPr/>
            <p:nvPr/>
          </p:nvGrpSpPr>
          <p:grpSpPr>
            <a:xfrm>
              <a:off x="520684" y="936613"/>
              <a:ext cx="204822" cy="355635"/>
              <a:chOff x="-1" y="0"/>
              <a:chExt cx="204821" cy="355634"/>
            </a:xfrm>
          </p:grpSpPr>
          <p:sp>
            <p:nvSpPr>
              <p:cNvPr id="1290" name="Shape 1290"/>
              <p:cNvSpPr/>
              <p:nvPr/>
            </p:nvSpPr>
            <p:spPr>
              <a:xfrm>
                <a:off x="5" y="6"/>
                <a:ext cx="204811" cy="355621"/>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293" name="Group 1293"/>
              <p:cNvGrpSpPr/>
              <p:nvPr/>
            </p:nvGrpSpPr>
            <p:grpSpPr>
              <a:xfrm>
                <a:off x="-2" y="-1"/>
                <a:ext cx="204822" cy="355635"/>
                <a:chOff x="-1" y="0"/>
                <a:chExt cx="204821" cy="355634"/>
              </a:xfrm>
            </p:grpSpPr>
            <p:sp>
              <p:nvSpPr>
                <p:cNvPr id="1291" name="Shape 1291"/>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292" name="Shape 1292"/>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299" name="Group 1299"/>
            <p:cNvGrpSpPr/>
            <p:nvPr/>
          </p:nvGrpSpPr>
          <p:grpSpPr>
            <a:xfrm>
              <a:off x="531801" y="1376350"/>
              <a:ext cx="203234" cy="355635"/>
              <a:chOff x="-1" y="0"/>
              <a:chExt cx="203233" cy="355634"/>
            </a:xfrm>
          </p:grpSpPr>
          <p:sp>
            <p:nvSpPr>
              <p:cNvPr id="1295" name="Shape 1295"/>
              <p:cNvSpPr/>
              <p:nvPr/>
            </p:nvSpPr>
            <p:spPr>
              <a:xfrm>
                <a:off x="1" y="6"/>
                <a:ext cx="20322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298" name="Group 1298"/>
              <p:cNvGrpSpPr/>
              <p:nvPr/>
            </p:nvGrpSpPr>
            <p:grpSpPr>
              <a:xfrm>
                <a:off x="-2" y="-1"/>
                <a:ext cx="203234" cy="355635"/>
                <a:chOff x="0" y="0"/>
                <a:chExt cx="203233" cy="355634"/>
              </a:xfrm>
            </p:grpSpPr>
            <p:sp>
              <p:nvSpPr>
                <p:cNvPr id="1296" name="Shape 1296"/>
                <p:cNvSpPr/>
                <p:nvPr/>
              </p:nvSpPr>
              <p:spPr>
                <a:xfrm>
                  <a:off x="-1" y="0"/>
                  <a:ext cx="203234"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297" name="Shape 1297"/>
                <p:cNvSpPr/>
                <p:nvPr/>
              </p:nvSpPr>
              <p:spPr>
                <a:xfrm>
                  <a:off x="-1" y="0"/>
                  <a:ext cx="203234"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04" name="Group 1304"/>
            <p:cNvGrpSpPr/>
            <p:nvPr/>
          </p:nvGrpSpPr>
          <p:grpSpPr>
            <a:xfrm>
              <a:off x="960423" y="1500178"/>
              <a:ext cx="201650" cy="357220"/>
              <a:chOff x="-1" y="-1"/>
              <a:chExt cx="201649" cy="357219"/>
            </a:xfrm>
          </p:grpSpPr>
          <p:sp>
            <p:nvSpPr>
              <p:cNvPr id="1300" name="Shape 1300"/>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03" name="Group 1303"/>
              <p:cNvGrpSpPr/>
              <p:nvPr/>
            </p:nvGrpSpPr>
            <p:grpSpPr>
              <a:xfrm>
                <a:off x="-2" y="-2"/>
                <a:ext cx="201650" cy="357220"/>
                <a:chOff x="0" y="0"/>
                <a:chExt cx="201649" cy="357219"/>
              </a:xfrm>
            </p:grpSpPr>
            <p:sp>
              <p:nvSpPr>
                <p:cNvPr id="1301" name="Shape 1301"/>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02" name="Shape 1302"/>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09" name="Group 1309"/>
            <p:cNvGrpSpPr/>
            <p:nvPr/>
          </p:nvGrpSpPr>
          <p:grpSpPr>
            <a:xfrm>
              <a:off x="101584" y="1066793"/>
              <a:ext cx="204820" cy="357218"/>
              <a:chOff x="-2" y="-2"/>
              <a:chExt cx="204818" cy="357217"/>
            </a:xfrm>
          </p:grpSpPr>
          <p:sp>
            <p:nvSpPr>
              <p:cNvPr id="1305" name="Shape 1305"/>
              <p:cNvSpPr/>
              <p:nvPr/>
            </p:nvSpPr>
            <p:spPr>
              <a:xfrm>
                <a:off x="3" y="0"/>
                <a:ext cx="204811" cy="350859"/>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close/>
                  </a:path>
                </a:pathLst>
              </a:custGeom>
              <a:solidFill>
                <a:srgbClr val="FF9933"/>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08" name="Group 1308"/>
              <p:cNvGrpSpPr/>
              <p:nvPr/>
            </p:nvGrpSpPr>
            <p:grpSpPr>
              <a:xfrm>
                <a:off x="-3" y="-3"/>
                <a:ext cx="204820" cy="357219"/>
                <a:chOff x="-1" y="0"/>
                <a:chExt cx="204818" cy="357217"/>
              </a:xfrm>
            </p:grpSpPr>
            <p:sp>
              <p:nvSpPr>
                <p:cNvPr id="1306" name="Shape 1306"/>
                <p:cNvSpPr/>
                <p:nvPr/>
              </p:nvSpPr>
              <p:spPr>
                <a:xfrm>
                  <a:off x="-2" y="-1"/>
                  <a:ext cx="204820"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07" name="Shape 1307"/>
                <p:cNvSpPr/>
                <p:nvPr/>
              </p:nvSpPr>
              <p:spPr>
                <a:xfrm>
                  <a:off x="-2" y="-1"/>
                  <a:ext cx="204820"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14" name="Group 1314"/>
            <p:cNvGrpSpPr/>
            <p:nvPr/>
          </p:nvGrpSpPr>
          <p:grpSpPr>
            <a:xfrm>
              <a:off x="101584" y="1512875"/>
              <a:ext cx="204820" cy="355635"/>
              <a:chOff x="-2" y="0"/>
              <a:chExt cx="204818" cy="355634"/>
            </a:xfrm>
          </p:grpSpPr>
          <p:sp>
            <p:nvSpPr>
              <p:cNvPr id="1310" name="Shape 1310"/>
              <p:cNvSpPr/>
              <p:nvPr/>
            </p:nvSpPr>
            <p:spPr>
              <a:xfrm>
                <a:off x="3" y="7"/>
                <a:ext cx="204811" cy="349270"/>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13" name="Group 1313"/>
              <p:cNvGrpSpPr/>
              <p:nvPr/>
            </p:nvGrpSpPr>
            <p:grpSpPr>
              <a:xfrm>
                <a:off x="-3" y="-1"/>
                <a:ext cx="204820" cy="355635"/>
                <a:chOff x="-1" y="0"/>
                <a:chExt cx="204818" cy="355634"/>
              </a:xfrm>
            </p:grpSpPr>
            <p:sp>
              <p:nvSpPr>
                <p:cNvPr id="1311" name="Shape 1311"/>
                <p:cNvSpPr/>
                <p:nvPr/>
              </p:nvSpPr>
              <p:spPr>
                <a:xfrm>
                  <a:off x="-2" y="0"/>
                  <a:ext cx="20482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12" name="Shape 1312"/>
                <p:cNvSpPr/>
                <p:nvPr/>
              </p:nvSpPr>
              <p:spPr>
                <a:xfrm>
                  <a:off x="-2" y="0"/>
                  <a:ext cx="20482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19" name="Group 1319"/>
            <p:cNvGrpSpPr/>
            <p:nvPr/>
          </p:nvGrpSpPr>
          <p:grpSpPr>
            <a:xfrm>
              <a:off x="1389048" y="830253"/>
              <a:ext cx="204823" cy="357220"/>
              <a:chOff x="-1" y="-1"/>
              <a:chExt cx="204822" cy="357219"/>
            </a:xfrm>
          </p:grpSpPr>
          <p:sp>
            <p:nvSpPr>
              <p:cNvPr id="1315" name="Shape 1315"/>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18" name="Group 1318"/>
              <p:cNvGrpSpPr/>
              <p:nvPr/>
            </p:nvGrpSpPr>
            <p:grpSpPr>
              <a:xfrm>
                <a:off x="-2" y="-2"/>
                <a:ext cx="204823" cy="357220"/>
                <a:chOff x="0" y="0"/>
                <a:chExt cx="204822" cy="357219"/>
              </a:xfrm>
            </p:grpSpPr>
            <p:sp>
              <p:nvSpPr>
                <p:cNvPr id="1316" name="Shape 1316"/>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17" name="Shape 1317"/>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24" name="Group 1324"/>
            <p:cNvGrpSpPr/>
            <p:nvPr/>
          </p:nvGrpSpPr>
          <p:grpSpPr>
            <a:xfrm>
              <a:off x="1841485" y="703253"/>
              <a:ext cx="204823" cy="357220"/>
              <a:chOff x="-1" y="-1"/>
              <a:chExt cx="204822" cy="357219"/>
            </a:xfrm>
          </p:grpSpPr>
          <p:sp>
            <p:nvSpPr>
              <p:cNvPr id="1320" name="Shape 1320"/>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23" name="Group 1323"/>
              <p:cNvGrpSpPr/>
              <p:nvPr/>
            </p:nvGrpSpPr>
            <p:grpSpPr>
              <a:xfrm>
                <a:off x="-2" y="-2"/>
                <a:ext cx="204823" cy="357220"/>
                <a:chOff x="0" y="0"/>
                <a:chExt cx="204822" cy="357219"/>
              </a:xfrm>
            </p:grpSpPr>
            <p:sp>
              <p:nvSpPr>
                <p:cNvPr id="1321" name="Shape 1321"/>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22" name="Shape 132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29" name="Group 1329"/>
            <p:cNvGrpSpPr/>
            <p:nvPr/>
          </p:nvGrpSpPr>
          <p:grpSpPr>
            <a:xfrm>
              <a:off x="2487600" y="657217"/>
              <a:ext cx="204823" cy="357214"/>
              <a:chOff x="-1" y="-2"/>
              <a:chExt cx="204822" cy="357213"/>
            </a:xfrm>
          </p:grpSpPr>
          <p:sp>
            <p:nvSpPr>
              <p:cNvPr id="1325" name="Shape 1325"/>
              <p:cNvSpPr/>
              <p:nvPr/>
            </p:nvSpPr>
            <p:spPr>
              <a:xfrm>
                <a:off x="6"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28" name="Group 1328"/>
              <p:cNvGrpSpPr/>
              <p:nvPr/>
            </p:nvGrpSpPr>
            <p:grpSpPr>
              <a:xfrm>
                <a:off x="-2" y="-3"/>
                <a:ext cx="204823" cy="357215"/>
                <a:chOff x="0" y="-1"/>
                <a:chExt cx="204822" cy="357213"/>
              </a:xfrm>
            </p:grpSpPr>
            <p:sp>
              <p:nvSpPr>
                <p:cNvPr id="1326" name="Shape 1326"/>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27" name="Shape 1327"/>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34" name="Group 1334"/>
            <p:cNvGrpSpPr/>
            <p:nvPr/>
          </p:nvGrpSpPr>
          <p:grpSpPr>
            <a:xfrm>
              <a:off x="2457440" y="1120768"/>
              <a:ext cx="203231" cy="357214"/>
              <a:chOff x="-1" y="-2"/>
              <a:chExt cx="203230" cy="357213"/>
            </a:xfrm>
          </p:grpSpPr>
          <p:sp>
            <p:nvSpPr>
              <p:cNvPr id="1330" name="Shape 1330"/>
              <p:cNvSpPr/>
              <p:nvPr/>
            </p:nvSpPr>
            <p:spPr>
              <a:xfrm>
                <a:off x="4" y="6352"/>
                <a:ext cx="203220" cy="35085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33" name="Group 1333"/>
              <p:cNvGrpSpPr/>
              <p:nvPr/>
            </p:nvGrpSpPr>
            <p:grpSpPr>
              <a:xfrm>
                <a:off x="-2" y="-3"/>
                <a:ext cx="203231" cy="357215"/>
                <a:chOff x="0" y="-1"/>
                <a:chExt cx="203230" cy="357213"/>
              </a:xfrm>
            </p:grpSpPr>
            <p:sp>
              <p:nvSpPr>
                <p:cNvPr id="1331" name="Shape 1331"/>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32" name="Shape 1332"/>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39" name="Group 1339"/>
            <p:cNvGrpSpPr/>
            <p:nvPr/>
          </p:nvGrpSpPr>
          <p:grpSpPr>
            <a:xfrm>
              <a:off x="2928923" y="1428742"/>
              <a:ext cx="201648" cy="357214"/>
              <a:chOff x="-2" y="-2"/>
              <a:chExt cx="201647" cy="357213"/>
            </a:xfrm>
          </p:grpSpPr>
          <p:sp>
            <p:nvSpPr>
              <p:cNvPr id="1335" name="Shape 1335"/>
              <p:cNvSpPr/>
              <p:nvPr/>
            </p:nvSpPr>
            <p:spPr>
              <a:xfrm>
                <a:off x="5"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38" name="Group 1338"/>
              <p:cNvGrpSpPr/>
              <p:nvPr/>
            </p:nvGrpSpPr>
            <p:grpSpPr>
              <a:xfrm>
                <a:off x="-3" y="-3"/>
                <a:ext cx="201649" cy="357215"/>
                <a:chOff x="-1" y="-1"/>
                <a:chExt cx="201647" cy="357213"/>
              </a:xfrm>
            </p:grpSpPr>
            <p:sp>
              <p:nvSpPr>
                <p:cNvPr id="1336" name="Shape 1336"/>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37" name="Shape 1337"/>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44" name="Group 1344"/>
            <p:cNvGrpSpPr/>
            <p:nvPr/>
          </p:nvGrpSpPr>
          <p:grpSpPr>
            <a:xfrm>
              <a:off x="3671876" y="936613"/>
              <a:ext cx="206403" cy="355635"/>
              <a:chOff x="-1" y="0"/>
              <a:chExt cx="206402" cy="355634"/>
            </a:xfrm>
          </p:grpSpPr>
          <p:sp>
            <p:nvSpPr>
              <p:cNvPr id="1340" name="Shape 1340"/>
              <p:cNvSpPr/>
              <p:nvPr/>
            </p:nvSpPr>
            <p:spPr>
              <a:xfrm>
                <a:off x="1" y="6"/>
                <a:ext cx="206400" cy="355621"/>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43" name="Group 1343"/>
              <p:cNvGrpSpPr/>
              <p:nvPr/>
            </p:nvGrpSpPr>
            <p:grpSpPr>
              <a:xfrm>
                <a:off x="-2" y="-1"/>
                <a:ext cx="171477" cy="355635"/>
                <a:chOff x="0" y="0"/>
                <a:chExt cx="171476" cy="355634"/>
              </a:xfrm>
            </p:grpSpPr>
            <p:sp>
              <p:nvSpPr>
                <p:cNvPr id="1341" name="Shape 1341"/>
                <p:cNvSpPr/>
                <p:nvPr/>
              </p:nvSpPr>
              <p:spPr>
                <a:xfrm>
                  <a:off x="-1" y="0"/>
                  <a:ext cx="171477"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42" name="Shape 1342"/>
                <p:cNvSpPr/>
                <p:nvPr/>
              </p:nvSpPr>
              <p:spPr>
                <a:xfrm>
                  <a:off x="-1" y="0"/>
                  <a:ext cx="171477"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49" name="Group 1349"/>
            <p:cNvGrpSpPr/>
            <p:nvPr/>
          </p:nvGrpSpPr>
          <p:grpSpPr>
            <a:xfrm>
              <a:off x="3487727" y="1409693"/>
              <a:ext cx="200056" cy="357218"/>
              <a:chOff x="-1" y="-2"/>
              <a:chExt cx="200055" cy="357217"/>
            </a:xfrm>
          </p:grpSpPr>
          <p:sp>
            <p:nvSpPr>
              <p:cNvPr id="1345" name="Shape 1345"/>
              <p:cNvSpPr/>
              <p:nvPr/>
            </p:nvSpPr>
            <p:spPr>
              <a:xfrm>
                <a:off x="3" y="0"/>
                <a:ext cx="163524" cy="350859"/>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48" name="Group 1348"/>
              <p:cNvGrpSpPr/>
              <p:nvPr/>
            </p:nvGrpSpPr>
            <p:grpSpPr>
              <a:xfrm>
                <a:off x="-2" y="-3"/>
                <a:ext cx="200056" cy="357219"/>
                <a:chOff x="0" y="0"/>
                <a:chExt cx="200055" cy="357217"/>
              </a:xfrm>
            </p:grpSpPr>
            <p:sp>
              <p:nvSpPr>
                <p:cNvPr id="1346" name="Shape 1346"/>
                <p:cNvSpPr/>
                <p:nvPr/>
              </p:nvSpPr>
              <p:spPr>
                <a:xfrm>
                  <a:off x="-1" y="-1"/>
                  <a:ext cx="200056"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47" name="Shape 1347"/>
                <p:cNvSpPr/>
                <p:nvPr/>
              </p:nvSpPr>
              <p:spPr>
                <a:xfrm>
                  <a:off x="-1" y="-1"/>
                  <a:ext cx="200056"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54" name="Group 1354"/>
            <p:cNvGrpSpPr/>
            <p:nvPr/>
          </p:nvGrpSpPr>
          <p:grpSpPr>
            <a:xfrm>
              <a:off x="4314812" y="1436678"/>
              <a:ext cx="204823" cy="357220"/>
              <a:chOff x="-1" y="-1"/>
              <a:chExt cx="204822" cy="357219"/>
            </a:xfrm>
          </p:grpSpPr>
          <p:sp>
            <p:nvSpPr>
              <p:cNvPr id="1350" name="Shape 1350"/>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53" name="Group 1353"/>
              <p:cNvGrpSpPr/>
              <p:nvPr/>
            </p:nvGrpSpPr>
            <p:grpSpPr>
              <a:xfrm>
                <a:off x="-2" y="-2"/>
                <a:ext cx="204823" cy="357220"/>
                <a:chOff x="0" y="0"/>
                <a:chExt cx="204822" cy="357219"/>
              </a:xfrm>
            </p:grpSpPr>
            <p:sp>
              <p:nvSpPr>
                <p:cNvPr id="1351" name="Shape 1351"/>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52" name="Shape 135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59" name="Group 1359"/>
            <p:cNvGrpSpPr/>
            <p:nvPr/>
          </p:nvGrpSpPr>
          <p:grpSpPr>
            <a:xfrm>
              <a:off x="2385998" y="1819262"/>
              <a:ext cx="204823" cy="358806"/>
              <a:chOff x="-1" y="-1"/>
              <a:chExt cx="204822" cy="358805"/>
            </a:xfrm>
          </p:grpSpPr>
          <p:sp>
            <p:nvSpPr>
              <p:cNvPr id="1355" name="Shape 1355"/>
              <p:cNvSpPr/>
              <p:nvPr/>
            </p:nvSpPr>
            <p:spPr>
              <a:xfrm>
                <a:off x="7" y="6359"/>
                <a:ext cx="204807" cy="352442"/>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58" name="Group 1358"/>
              <p:cNvGrpSpPr/>
              <p:nvPr/>
            </p:nvGrpSpPr>
            <p:grpSpPr>
              <a:xfrm>
                <a:off x="-2" y="-2"/>
                <a:ext cx="204823" cy="358806"/>
                <a:chOff x="0" y="0"/>
                <a:chExt cx="204822" cy="358805"/>
              </a:xfrm>
            </p:grpSpPr>
            <p:sp>
              <p:nvSpPr>
                <p:cNvPr id="1356" name="Shape 1356"/>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57" name="Shape 1357"/>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64" name="Group 1364"/>
            <p:cNvGrpSpPr/>
            <p:nvPr/>
          </p:nvGrpSpPr>
          <p:grpSpPr>
            <a:xfrm>
              <a:off x="1730360" y="1827199"/>
              <a:ext cx="201650" cy="358806"/>
              <a:chOff x="-1" y="-1"/>
              <a:chExt cx="201649" cy="358805"/>
            </a:xfrm>
          </p:grpSpPr>
          <p:sp>
            <p:nvSpPr>
              <p:cNvPr id="1360" name="Shape 1360"/>
              <p:cNvSpPr/>
              <p:nvPr/>
            </p:nvSpPr>
            <p:spPr>
              <a:xfrm>
                <a:off x="9" y="7"/>
                <a:ext cx="201633" cy="358794"/>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close/>
                  </a:path>
                </a:pathLst>
              </a:custGeom>
              <a:solidFill>
                <a:srgbClr val="FF9933"/>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63" name="Group 1363"/>
              <p:cNvGrpSpPr/>
              <p:nvPr/>
            </p:nvGrpSpPr>
            <p:grpSpPr>
              <a:xfrm>
                <a:off x="-2" y="-2"/>
                <a:ext cx="201650" cy="358806"/>
                <a:chOff x="0" y="0"/>
                <a:chExt cx="201649" cy="358805"/>
              </a:xfrm>
            </p:grpSpPr>
            <p:sp>
              <p:nvSpPr>
                <p:cNvPr id="1361" name="Shape 1361"/>
                <p:cNvSpPr/>
                <p:nvPr/>
              </p:nvSpPr>
              <p:spPr>
                <a:xfrm>
                  <a:off x="-1" y="-1"/>
                  <a:ext cx="201650" cy="358806"/>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62" name="Shape 1362"/>
                <p:cNvSpPr/>
                <p:nvPr/>
              </p:nvSpPr>
              <p:spPr>
                <a:xfrm>
                  <a:off x="-1" y="-1"/>
                  <a:ext cx="201650" cy="358806"/>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69" name="Group 1369"/>
            <p:cNvGrpSpPr/>
            <p:nvPr/>
          </p:nvGrpSpPr>
          <p:grpSpPr>
            <a:xfrm>
              <a:off x="1684322" y="1038217"/>
              <a:ext cx="204826" cy="357214"/>
              <a:chOff x="-2" y="-2"/>
              <a:chExt cx="204825" cy="357213"/>
            </a:xfrm>
          </p:grpSpPr>
          <p:sp>
            <p:nvSpPr>
              <p:cNvPr id="1365" name="Shape 1365"/>
              <p:cNvSpPr/>
              <p:nvPr/>
            </p:nvSpPr>
            <p:spPr>
              <a:xfrm>
                <a:off x="8" y="-2"/>
                <a:ext cx="204809" cy="357209"/>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68" name="Group 1368"/>
              <p:cNvGrpSpPr/>
              <p:nvPr/>
            </p:nvGrpSpPr>
            <p:grpSpPr>
              <a:xfrm>
                <a:off x="-3" y="-3"/>
                <a:ext cx="204827" cy="357215"/>
                <a:chOff x="0" y="-1"/>
                <a:chExt cx="204825" cy="357213"/>
              </a:xfrm>
            </p:grpSpPr>
            <p:sp>
              <p:nvSpPr>
                <p:cNvPr id="1366" name="Shape 1366"/>
                <p:cNvSpPr/>
                <p:nvPr/>
              </p:nvSpPr>
              <p:spPr>
                <a:xfrm>
                  <a:off x="-2" y="-2"/>
                  <a:ext cx="204827"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67" name="Shape 1367"/>
                <p:cNvSpPr/>
                <p:nvPr/>
              </p:nvSpPr>
              <p:spPr>
                <a:xfrm>
                  <a:off x="-2" y="-2"/>
                  <a:ext cx="204827"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74" name="Group 1374"/>
            <p:cNvGrpSpPr/>
            <p:nvPr/>
          </p:nvGrpSpPr>
          <p:grpSpPr>
            <a:xfrm>
              <a:off x="2874948" y="336542"/>
              <a:ext cx="203231" cy="357214"/>
              <a:chOff x="-1" y="-2"/>
              <a:chExt cx="203230" cy="357213"/>
            </a:xfrm>
          </p:grpSpPr>
          <p:sp>
            <p:nvSpPr>
              <p:cNvPr id="1370" name="Shape 1370"/>
              <p:cNvSpPr/>
              <p:nvPr/>
            </p:nvSpPr>
            <p:spPr>
              <a:xfrm>
                <a:off x="6" y="-2"/>
                <a:ext cx="203220" cy="357209"/>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73" name="Group 1373"/>
              <p:cNvGrpSpPr/>
              <p:nvPr/>
            </p:nvGrpSpPr>
            <p:grpSpPr>
              <a:xfrm>
                <a:off x="-2" y="-3"/>
                <a:ext cx="203231" cy="357215"/>
                <a:chOff x="0" y="-1"/>
                <a:chExt cx="203230" cy="357213"/>
              </a:xfrm>
            </p:grpSpPr>
            <p:sp>
              <p:nvSpPr>
                <p:cNvPr id="1371" name="Shape 1371"/>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72" name="Shape 1372"/>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79" name="Group 1379"/>
            <p:cNvGrpSpPr/>
            <p:nvPr/>
          </p:nvGrpSpPr>
          <p:grpSpPr>
            <a:xfrm>
              <a:off x="3965560" y="1795453"/>
              <a:ext cx="204822" cy="357220"/>
              <a:chOff x="-1" y="-1"/>
              <a:chExt cx="204821" cy="357219"/>
            </a:xfrm>
          </p:grpSpPr>
          <p:sp>
            <p:nvSpPr>
              <p:cNvPr id="1375" name="Shape 1375"/>
              <p:cNvSpPr/>
              <p:nvPr/>
            </p:nvSpPr>
            <p:spPr>
              <a:xfrm>
                <a:off x="5" y="2"/>
                <a:ext cx="204812"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78" name="Group 1378"/>
              <p:cNvGrpSpPr/>
              <p:nvPr/>
            </p:nvGrpSpPr>
            <p:grpSpPr>
              <a:xfrm>
                <a:off x="-2" y="-2"/>
                <a:ext cx="204822" cy="357220"/>
                <a:chOff x="-1" y="0"/>
                <a:chExt cx="204821" cy="357219"/>
              </a:xfrm>
            </p:grpSpPr>
            <p:sp>
              <p:nvSpPr>
                <p:cNvPr id="1376" name="Shape 1376"/>
                <p:cNvSpPr/>
                <p:nvPr/>
              </p:nvSpPr>
              <p:spPr>
                <a:xfrm>
                  <a:off x="-1" y="-1"/>
                  <a:ext cx="204821"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77" name="Shape 1377"/>
                <p:cNvSpPr/>
                <p:nvPr/>
              </p:nvSpPr>
              <p:spPr>
                <a:xfrm>
                  <a:off x="-1" y="-1"/>
                  <a:ext cx="204821"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84" name="Group 1384"/>
            <p:cNvGrpSpPr/>
            <p:nvPr/>
          </p:nvGrpSpPr>
          <p:grpSpPr>
            <a:xfrm>
              <a:off x="2174863" y="1473200"/>
              <a:ext cx="204821" cy="355625"/>
              <a:chOff x="-1" y="-1"/>
              <a:chExt cx="204820" cy="355624"/>
            </a:xfrm>
          </p:grpSpPr>
          <p:sp>
            <p:nvSpPr>
              <p:cNvPr id="1380" name="Shape 1380"/>
              <p:cNvSpPr/>
              <p:nvPr/>
            </p:nvSpPr>
            <p:spPr>
              <a:xfrm>
                <a:off x="5" y="-2"/>
                <a:ext cx="204808" cy="349269"/>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383" name="Group 1383"/>
              <p:cNvGrpSpPr/>
              <p:nvPr/>
            </p:nvGrpSpPr>
            <p:grpSpPr>
              <a:xfrm>
                <a:off x="-2" y="6343"/>
                <a:ext cx="204821" cy="349281"/>
                <a:chOff x="0" y="0"/>
                <a:chExt cx="204820" cy="349280"/>
              </a:xfrm>
            </p:grpSpPr>
            <p:sp>
              <p:nvSpPr>
                <p:cNvPr id="1381" name="Shape 1381"/>
                <p:cNvSpPr/>
                <p:nvPr/>
              </p:nvSpPr>
              <p:spPr>
                <a:xfrm>
                  <a:off x="-1" y="-1"/>
                  <a:ext cx="204821" cy="34928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82" name="Shape 1382"/>
                <p:cNvSpPr/>
                <p:nvPr/>
              </p:nvSpPr>
              <p:spPr>
                <a:xfrm>
                  <a:off x="-1" y="-1"/>
                  <a:ext cx="204821" cy="34928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387" name="Group 1387"/>
            <p:cNvGrpSpPr/>
            <p:nvPr/>
          </p:nvGrpSpPr>
          <p:grpSpPr>
            <a:xfrm>
              <a:off x="3255956" y="1111246"/>
              <a:ext cx="201634" cy="357206"/>
              <a:chOff x="-1" y="0"/>
              <a:chExt cx="201633" cy="357205"/>
            </a:xfrm>
          </p:grpSpPr>
          <p:sp>
            <p:nvSpPr>
              <p:cNvPr id="1385" name="Shape 1385"/>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717" y="5719"/>
                    </a:lnTo>
                    <a:lnTo>
                      <a:pt x="14927" y="5431"/>
                    </a:lnTo>
                    <a:lnTo>
                      <a:pt x="14137" y="5102"/>
                    </a:lnTo>
                    <a:lnTo>
                      <a:pt x="14137" y="4526"/>
                    </a:lnTo>
                    <a:lnTo>
                      <a:pt x="14927" y="4526"/>
                    </a:lnTo>
                    <a:lnTo>
                      <a:pt x="14927" y="4197"/>
                    </a:lnTo>
                    <a:lnTo>
                      <a:pt x="15717" y="3950"/>
                    </a:lnTo>
                    <a:lnTo>
                      <a:pt x="16420" y="3621"/>
                    </a:lnTo>
                    <a:lnTo>
                      <a:pt x="16420" y="1851"/>
                    </a:lnTo>
                    <a:lnTo>
                      <a:pt x="15717" y="1522"/>
                    </a:lnTo>
                    <a:lnTo>
                      <a:pt x="15717" y="1193"/>
                    </a:lnTo>
                    <a:lnTo>
                      <a:pt x="14927" y="946"/>
                    </a:lnTo>
                    <a:lnTo>
                      <a:pt x="14137" y="658"/>
                    </a:lnTo>
                    <a:lnTo>
                      <a:pt x="13346" y="329"/>
                    </a:lnTo>
                    <a:lnTo>
                      <a:pt x="12644" y="329"/>
                    </a:lnTo>
                    <a:lnTo>
                      <a:pt x="12029" y="0"/>
                    </a:lnTo>
                    <a:lnTo>
                      <a:pt x="9571" y="0"/>
                    </a:lnTo>
                    <a:lnTo>
                      <a:pt x="8956" y="329"/>
                    </a:lnTo>
                    <a:lnTo>
                      <a:pt x="8254" y="329"/>
                    </a:lnTo>
                    <a:lnTo>
                      <a:pt x="7463" y="658"/>
                    </a:lnTo>
                    <a:lnTo>
                      <a:pt x="6673" y="946"/>
                    </a:lnTo>
                    <a:lnTo>
                      <a:pt x="5883" y="1193"/>
                    </a:lnTo>
                    <a:lnTo>
                      <a:pt x="5883" y="1522"/>
                    </a:lnTo>
                    <a:lnTo>
                      <a:pt x="5356" y="1851"/>
                    </a:lnTo>
                    <a:lnTo>
                      <a:pt x="5356" y="3333"/>
                    </a:lnTo>
                    <a:lnTo>
                      <a:pt x="5883" y="3621"/>
                    </a:lnTo>
                    <a:lnTo>
                      <a:pt x="5883" y="3950"/>
                    </a:lnTo>
                    <a:lnTo>
                      <a:pt x="6673" y="4197"/>
                    </a:lnTo>
                    <a:lnTo>
                      <a:pt x="7463" y="4526"/>
                    </a:lnTo>
                    <a:lnTo>
                      <a:pt x="7463" y="5431"/>
                    </a:lnTo>
                    <a:lnTo>
                      <a:pt x="6673" y="5719"/>
                    </a:lnTo>
                    <a:lnTo>
                      <a:pt x="5883" y="5719"/>
                    </a:lnTo>
                    <a:lnTo>
                      <a:pt x="5356" y="6048"/>
                    </a:lnTo>
                    <a:lnTo>
                      <a:pt x="4566" y="6048"/>
                    </a:lnTo>
                    <a:lnTo>
                      <a:pt x="2985" y="6295"/>
                    </a:lnTo>
                    <a:lnTo>
                      <a:pt x="2107" y="6624"/>
                    </a:lnTo>
                    <a:lnTo>
                      <a:pt x="1668" y="6624"/>
                    </a:lnTo>
                    <a:lnTo>
                      <a:pt x="878" y="6953"/>
                    </a:lnTo>
                    <a:lnTo>
                      <a:pt x="878" y="7200"/>
                    </a:lnTo>
                    <a:lnTo>
                      <a:pt x="0" y="7488"/>
                    </a:lnTo>
                    <a:lnTo>
                      <a:pt x="0" y="12631"/>
                    </a:lnTo>
                    <a:lnTo>
                      <a:pt x="878" y="12919"/>
                    </a:lnTo>
                    <a:lnTo>
                      <a:pt x="1668" y="13166"/>
                    </a:lnTo>
                    <a:lnTo>
                      <a:pt x="1668" y="13824"/>
                    </a:lnTo>
                    <a:lnTo>
                      <a:pt x="2107" y="13824"/>
                    </a:lnTo>
                    <a:lnTo>
                      <a:pt x="2985" y="14153"/>
                    </a:lnTo>
                    <a:lnTo>
                      <a:pt x="3776" y="14400"/>
                    </a:lnTo>
                    <a:lnTo>
                      <a:pt x="4566" y="14400"/>
                    </a:lnTo>
                    <a:lnTo>
                      <a:pt x="4566" y="14647"/>
                    </a:lnTo>
                    <a:lnTo>
                      <a:pt x="4566" y="8969"/>
                    </a:lnTo>
                    <a:lnTo>
                      <a:pt x="4566" y="20695"/>
                    </a:lnTo>
                    <a:lnTo>
                      <a:pt x="5356" y="20942"/>
                    </a:lnTo>
                    <a:lnTo>
                      <a:pt x="5356" y="21271"/>
                    </a:lnTo>
                    <a:lnTo>
                      <a:pt x="5883" y="21271"/>
                    </a:lnTo>
                    <a:lnTo>
                      <a:pt x="5883" y="21600"/>
                    </a:lnTo>
                    <a:lnTo>
                      <a:pt x="8956" y="21600"/>
                    </a:lnTo>
                    <a:lnTo>
                      <a:pt x="9571" y="21271"/>
                    </a:lnTo>
                    <a:lnTo>
                      <a:pt x="10361" y="20942"/>
                    </a:lnTo>
                    <a:lnTo>
                      <a:pt x="10361" y="20407"/>
                    </a:lnTo>
                    <a:lnTo>
                      <a:pt x="11239" y="20078"/>
                    </a:lnTo>
                    <a:lnTo>
                      <a:pt x="11239" y="11973"/>
                    </a:lnTo>
                    <a:lnTo>
                      <a:pt x="11239" y="20942"/>
                    </a:lnTo>
                    <a:lnTo>
                      <a:pt x="12029" y="20942"/>
                    </a:lnTo>
                    <a:lnTo>
                      <a:pt x="12029" y="21271"/>
                    </a:lnTo>
                    <a:lnTo>
                      <a:pt x="12644" y="21600"/>
                    </a:lnTo>
                    <a:lnTo>
                      <a:pt x="15717" y="21600"/>
                    </a:lnTo>
                    <a:lnTo>
                      <a:pt x="15717" y="21271"/>
                    </a:lnTo>
                    <a:lnTo>
                      <a:pt x="16420" y="21271"/>
                    </a:lnTo>
                    <a:lnTo>
                      <a:pt x="16420" y="20942"/>
                    </a:lnTo>
                    <a:lnTo>
                      <a:pt x="17034" y="20942"/>
                    </a:lnTo>
                    <a:lnTo>
                      <a:pt x="17034" y="14647"/>
                    </a:lnTo>
                    <a:lnTo>
                      <a:pt x="17824" y="14400"/>
                    </a:lnTo>
                    <a:lnTo>
                      <a:pt x="18615" y="14400"/>
                    </a:lnTo>
                    <a:lnTo>
                      <a:pt x="18615" y="14153"/>
                    </a:lnTo>
                    <a:lnTo>
                      <a:pt x="19493" y="13824"/>
                    </a:lnTo>
                    <a:lnTo>
                      <a:pt x="20722" y="13166"/>
                    </a:lnTo>
                    <a:lnTo>
                      <a:pt x="21600" y="12919"/>
                    </a:lnTo>
                    <a:lnTo>
                      <a:pt x="21600" y="6953"/>
                    </a:lnTo>
                    <a:lnTo>
                      <a:pt x="20722" y="6624"/>
                    </a:lnTo>
                    <a:lnTo>
                      <a:pt x="20107" y="6624"/>
                    </a:lnTo>
                    <a:lnTo>
                      <a:pt x="19493" y="6295"/>
                    </a:lnTo>
                    <a:lnTo>
                      <a:pt x="17824"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86" name="Shape 1386"/>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717" y="5719"/>
                    </a:lnTo>
                    <a:lnTo>
                      <a:pt x="14927" y="5431"/>
                    </a:lnTo>
                    <a:lnTo>
                      <a:pt x="14137" y="5102"/>
                    </a:lnTo>
                    <a:lnTo>
                      <a:pt x="14137" y="4526"/>
                    </a:lnTo>
                    <a:lnTo>
                      <a:pt x="14927" y="4526"/>
                    </a:lnTo>
                    <a:lnTo>
                      <a:pt x="14927" y="4197"/>
                    </a:lnTo>
                    <a:lnTo>
                      <a:pt x="15717" y="3950"/>
                    </a:lnTo>
                    <a:lnTo>
                      <a:pt x="16420" y="3621"/>
                    </a:lnTo>
                    <a:lnTo>
                      <a:pt x="16420" y="1851"/>
                    </a:lnTo>
                    <a:lnTo>
                      <a:pt x="15717" y="1522"/>
                    </a:lnTo>
                    <a:lnTo>
                      <a:pt x="15717" y="1193"/>
                    </a:lnTo>
                    <a:lnTo>
                      <a:pt x="14927" y="946"/>
                    </a:lnTo>
                    <a:lnTo>
                      <a:pt x="14137" y="658"/>
                    </a:lnTo>
                    <a:lnTo>
                      <a:pt x="13346" y="329"/>
                    </a:lnTo>
                    <a:lnTo>
                      <a:pt x="12644" y="329"/>
                    </a:lnTo>
                    <a:lnTo>
                      <a:pt x="12029" y="0"/>
                    </a:lnTo>
                    <a:lnTo>
                      <a:pt x="9571" y="0"/>
                    </a:lnTo>
                    <a:lnTo>
                      <a:pt x="8956" y="329"/>
                    </a:lnTo>
                    <a:lnTo>
                      <a:pt x="8254" y="329"/>
                    </a:lnTo>
                    <a:lnTo>
                      <a:pt x="7463" y="658"/>
                    </a:lnTo>
                    <a:lnTo>
                      <a:pt x="6673" y="946"/>
                    </a:lnTo>
                    <a:lnTo>
                      <a:pt x="5883" y="1193"/>
                    </a:lnTo>
                    <a:lnTo>
                      <a:pt x="5883" y="1522"/>
                    </a:lnTo>
                    <a:lnTo>
                      <a:pt x="5356" y="1851"/>
                    </a:lnTo>
                    <a:lnTo>
                      <a:pt x="5356" y="3333"/>
                    </a:lnTo>
                    <a:lnTo>
                      <a:pt x="5883" y="3621"/>
                    </a:lnTo>
                    <a:lnTo>
                      <a:pt x="5883" y="3950"/>
                    </a:lnTo>
                    <a:lnTo>
                      <a:pt x="6673" y="4197"/>
                    </a:lnTo>
                    <a:lnTo>
                      <a:pt x="7463" y="4526"/>
                    </a:lnTo>
                    <a:lnTo>
                      <a:pt x="7463" y="5431"/>
                    </a:lnTo>
                    <a:lnTo>
                      <a:pt x="6673" y="5719"/>
                    </a:lnTo>
                    <a:lnTo>
                      <a:pt x="5883" y="5719"/>
                    </a:lnTo>
                    <a:lnTo>
                      <a:pt x="5356" y="6048"/>
                    </a:lnTo>
                    <a:lnTo>
                      <a:pt x="4566" y="6048"/>
                    </a:lnTo>
                    <a:lnTo>
                      <a:pt x="2985" y="6295"/>
                    </a:lnTo>
                    <a:lnTo>
                      <a:pt x="2107" y="6624"/>
                    </a:lnTo>
                    <a:lnTo>
                      <a:pt x="1668" y="6624"/>
                    </a:lnTo>
                    <a:lnTo>
                      <a:pt x="878" y="6953"/>
                    </a:lnTo>
                    <a:lnTo>
                      <a:pt x="878" y="7200"/>
                    </a:lnTo>
                    <a:lnTo>
                      <a:pt x="0" y="7488"/>
                    </a:lnTo>
                    <a:lnTo>
                      <a:pt x="0" y="12631"/>
                    </a:lnTo>
                    <a:lnTo>
                      <a:pt x="878" y="12919"/>
                    </a:lnTo>
                    <a:lnTo>
                      <a:pt x="1668" y="13166"/>
                    </a:lnTo>
                    <a:lnTo>
                      <a:pt x="1668" y="13824"/>
                    </a:lnTo>
                    <a:lnTo>
                      <a:pt x="2107" y="13824"/>
                    </a:lnTo>
                    <a:lnTo>
                      <a:pt x="2985" y="14153"/>
                    </a:lnTo>
                    <a:lnTo>
                      <a:pt x="3776" y="14400"/>
                    </a:lnTo>
                    <a:lnTo>
                      <a:pt x="4566" y="14400"/>
                    </a:lnTo>
                    <a:lnTo>
                      <a:pt x="4566" y="14647"/>
                    </a:lnTo>
                    <a:lnTo>
                      <a:pt x="4566" y="8969"/>
                    </a:lnTo>
                    <a:lnTo>
                      <a:pt x="4566" y="20695"/>
                    </a:lnTo>
                    <a:lnTo>
                      <a:pt x="5356" y="20942"/>
                    </a:lnTo>
                    <a:lnTo>
                      <a:pt x="5356" y="21271"/>
                    </a:lnTo>
                    <a:lnTo>
                      <a:pt x="5883" y="21271"/>
                    </a:lnTo>
                    <a:lnTo>
                      <a:pt x="5883" y="21600"/>
                    </a:lnTo>
                    <a:lnTo>
                      <a:pt x="8956" y="21600"/>
                    </a:lnTo>
                    <a:lnTo>
                      <a:pt x="9571" y="21271"/>
                    </a:lnTo>
                    <a:lnTo>
                      <a:pt x="10361" y="20942"/>
                    </a:lnTo>
                    <a:lnTo>
                      <a:pt x="10361" y="20407"/>
                    </a:lnTo>
                    <a:lnTo>
                      <a:pt x="11239" y="20078"/>
                    </a:lnTo>
                    <a:lnTo>
                      <a:pt x="11239" y="11973"/>
                    </a:lnTo>
                    <a:lnTo>
                      <a:pt x="11239" y="20942"/>
                    </a:lnTo>
                    <a:lnTo>
                      <a:pt x="12029" y="20942"/>
                    </a:lnTo>
                    <a:lnTo>
                      <a:pt x="12029" y="21271"/>
                    </a:lnTo>
                    <a:lnTo>
                      <a:pt x="12644" y="21600"/>
                    </a:lnTo>
                    <a:lnTo>
                      <a:pt x="15717" y="21600"/>
                    </a:lnTo>
                    <a:lnTo>
                      <a:pt x="15717" y="21271"/>
                    </a:lnTo>
                    <a:lnTo>
                      <a:pt x="16420" y="21271"/>
                    </a:lnTo>
                    <a:lnTo>
                      <a:pt x="16420" y="20942"/>
                    </a:lnTo>
                    <a:lnTo>
                      <a:pt x="17034" y="20942"/>
                    </a:lnTo>
                    <a:lnTo>
                      <a:pt x="17034" y="14647"/>
                    </a:lnTo>
                    <a:lnTo>
                      <a:pt x="17824" y="14400"/>
                    </a:lnTo>
                    <a:lnTo>
                      <a:pt x="18615" y="14400"/>
                    </a:lnTo>
                    <a:lnTo>
                      <a:pt x="18615" y="14153"/>
                    </a:lnTo>
                    <a:lnTo>
                      <a:pt x="19493" y="13824"/>
                    </a:lnTo>
                    <a:lnTo>
                      <a:pt x="20722" y="13166"/>
                    </a:lnTo>
                    <a:lnTo>
                      <a:pt x="21600" y="12919"/>
                    </a:lnTo>
                    <a:lnTo>
                      <a:pt x="21600" y="6953"/>
                    </a:lnTo>
                    <a:lnTo>
                      <a:pt x="20722" y="6624"/>
                    </a:lnTo>
                    <a:lnTo>
                      <a:pt x="20107" y="6624"/>
                    </a:lnTo>
                    <a:lnTo>
                      <a:pt x="19493"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390" name="Group 1390"/>
            <p:cNvGrpSpPr/>
            <p:nvPr/>
          </p:nvGrpSpPr>
          <p:grpSpPr>
            <a:xfrm>
              <a:off x="3635369" y="1904996"/>
              <a:ext cx="200047" cy="357206"/>
              <a:chOff x="0" y="0"/>
              <a:chExt cx="200046" cy="357205"/>
            </a:xfrm>
          </p:grpSpPr>
          <p:sp>
            <p:nvSpPr>
              <p:cNvPr id="1388" name="Shape 1388"/>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47"/>
                    </a:moveTo>
                    <a:lnTo>
                      <a:pt x="16997" y="5947"/>
                    </a:lnTo>
                    <a:lnTo>
                      <a:pt x="16466" y="5699"/>
                    </a:lnTo>
                    <a:lnTo>
                      <a:pt x="15669" y="5699"/>
                    </a:lnTo>
                    <a:lnTo>
                      <a:pt x="14872" y="5452"/>
                    </a:lnTo>
                    <a:lnTo>
                      <a:pt x="14075" y="5121"/>
                    </a:lnTo>
                    <a:lnTo>
                      <a:pt x="14075" y="4460"/>
                    </a:lnTo>
                    <a:lnTo>
                      <a:pt x="14872" y="4460"/>
                    </a:lnTo>
                    <a:lnTo>
                      <a:pt x="14872" y="4171"/>
                    </a:lnTo>
                    <a:lnTo>
                      <a:pt x="15669" y="3924"/>
                    </a:lnTo>
                    <a:lnTo>
                      <a:pt x="16466" y="3593"/>
                    </a:lnTo>
                    <a:lnTo>
                      <a:pt x="16466" y="1817"/>
                    </a:lnTo>
                    <a:lnTo>
                      <a:pt x="15669" y="1487"/>
                    </a:lnTo>
                    <a:lnTo>
                      <a:pt x="15669" y="1156"/>
                    </a:lnTo>
                    <a:lnTo>
                      <a:pt x="14075" y="661"/>
                    </a:lnTo>
                    <a:lnTo>
                      <a:pt x="13367" y="330"/>
                    </a:lnTo>
                    <a:lnTo>
                      <a:pt x="12748" y="330"/>
                    </a:lnTo>
                    <a:lnTo>
                      <a:pt x="11951" y="0"/>
                    </a:lnTo>
                    <a:lnTo>
                      <a:pt x="9649" y="0"/>
                    </a:lnTo>
                    <a:lnTo>
                      <a:pt x="9030" y="330"/>
                    </a:lnTo>
                    <a:lnTo>
                      <a:pt x="8144" y="330"/>
                    </a:lnTo>
                    <a:lnTo>
                      <a:pt x="7525" y="661"/>
                    </a:lnTo>
                    <a:lnTo>
                      <a:pt x="5931" y="1156"/>
                    </a:lnTo>
                    <a:lnTo>
                      <a:pt x="5931" y="1487"/>
                    </a:lnTo>
                    <a:lnTo>
                      <a:pt x="5223" y="1817"/>
                    </a:lnTo>
                    <a:lnTo>
                      <a:pt x="5223" y="3263"/>
                    </a:lnTo>
                    <a:lnTo>
                      <a:pt x="5931" y="3593"/>
                    </a:lnTo>
                    <a:lnTo>
                      <a:pt x="5931" y="3924"/>
                    </a:lnTo>
                    <a:lnTo>
                      <a:pt x="6728" y="4171"/>
                    </a:lnTo>
                    <a:lnTo>
                      <a:pt x="7525" y="4460"/>
                    </a:lnTo>
                    <a:lnTo>
                      <a:pt x="7525" y="5452"/>
                    </a:lnTo>
                    <a:lnTo>
                      <a:pt x="6728" y="5699"/>
                    </a:lnTo>
                    <a:lnTo>
                      <a:pt x="5931" y="5699"/>
                    </a:lnTo>
                    <a:lnTo>
                      <a:pt x="5223" y="5947"/>
                    </a:lnTo>
                    <a:lnTo>
                      <a:pt x="4603" y="5947"/>
                    </a:lnTo>
                    <a:lnTo>
                      <a:pt x="2921" y="6278"/>
                    </a:lnTo>
                    <a:lnTo>
                      <a:pt x="2125" y="6608"/>
                    </a:lnTo>
                    <a:lnTo>
                      <a:pt x="1505" y="6608"/>
                    </a:lnTo>
                    <a:lnTo>
                      <a:pt x="797" y="6938"/>
                    </a:lnTo>
                    <a:lnTo>
                      <a:pt x="797" y="7145"/>
                    </a:lnTo>
                    <a:lnTo>
                      <a:pt x="0" y="7475"/>
                    </a:lnTo>
                    <a:lnTo>
                      <a:pt x="0" y="12597"/>
                    </a:lnTo>
                    <a:lnTo>
                      <a:pt x="797" y="12927"/>
                    </a:lnTo>
                    <a:lnTo>
                      <a:pt x="1505" y="13175"/>
                    </a:lnTo>
                    <a:lnTo>
                      <a:pt x="1505" y="13794"/>
                    </a:lnTo>
                    <a:lnTo>
                      <a:pt x="2125" y="13794"/>
                    </a:lnTo>
                    <a:lnTo>
                      <a:pt x="2921"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175"/>
                    </a:lnTo>
                    <a:lnTo>
                      <a:pt x="21600" y="12927"/>
                    </a:lnTo>
                    <a:lnTo>
                      <a:pt x="21600" y="6938"/>
                    </a:lnTo>
                    <a:lnTo>
                      <a:pt x="20715" y="6608"/>
                    </a:lnTo>
                    <a:lnTo>
                      <a:pt x="20095" y="6608"/>
                    </a:lnTo>
                    <a:lnTo>
                      <a:pt x="19475" y="6278"/>
                    </a:lnTo>
                    <a:lnTo>
                      <a:pt x="17793"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89" name="Shape 1389"/>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47"/>
                    </a:moveTo>
                    <a:lnTo>
                      <a:pt x="16997" y="5947"/>
                    </a:lnTo>
                    <a:lnTo>
                      <a:pt x="16466" y="5699"/>
                    </a:lnTo>
                    <a:lnTo>
                      <a:pt x="15669" y="5699"/>
                    </a:lnTo>
                    <a:lnTo>
                      <a:pt x="14872" y="5452"/>
                    </a:lnTo>
                    <a:lnTo>
                      <a:pt x="14075" y="5121"/>
                    </a:lnTo>
                    <a:lnTo>
                      <a:pt x="14075" y="4460"/>
                    </a:lnTo>
                    <a:lnTo>
                      <a:pt x="14872" y="4460"/>
                    </a:lnTo>
                    <a:lnTo>
                      <a:pt x="14872" y="4171"/>
                    </a:lnTo>
                    <a:lnTo>
                      <a:pt x="15669" y="3924"/>
                    </a:lnTo>
                    <a:lnTo>
                      <a:pt x="16466" y="3593"/>
                    </a:lnTo>
                    <a:lnTo>
                      <a:pt x="16466" y="1817"/>
                    </a:lnTo>
                    <a:lnTo>
                      <a:pt x="15669" y="1487"/>
                    </a:lnTo>
                    <a:lnTo>
                      <a:pt x="15669" y="1156"/>
                    </a:lnTo>
                    <a:lnTo>
                      <a:pt x="14075" y="661"/>
                    </a:lnTo>
                    <a:lnTo>
                      <a:pt x="13367" y="330"/>
                    </a:lnTo>
                    <a:lnTo>
                      <a:pt x="12748" y="330"/>
                    </a:lnTo>
                    <a:lnTo>
                      <a:pt x="11951" y="0"/>
                    </a:lnTo>
                    <a:lnTo>
                      <a:pt x="9649" y="0"/>
                    </a:lnTo>
                    <a:lnTo>
                      <a:pt x="9030" y="330"/>
                    </a:lnTo>
                    <a:lnTo>
                      <a:pt x="8144" y="330"/>
                    </a:lnTo>
                    <a:lnTo>
                      <a:pt x="7525" y="661"/>
                    </a:lnTo>
                    <a:lnTo>
                      <a:pt x="5931" y="1156"/>
                    </a:lnTo>
                    <a:lnTo>
                      <a:pt x="5931" y="1487"/>
                    </a:lnTo>
                    <a:lnTo>
                      <a:pt x="5223" y="1817"/>
                    </a:lnTo>
                    <a:lnTo>
                      <a:pt x="5223" y="3263"/>
                    </a:lnTo>
                    <a:lnTo>
                      <a:pt x="5931" y="3593"/>
                    </a:lnTo>
                    <a:lnTo>
                      <a:pt x="5931" y="3924"/>
                    </a:lnTo>
                    <a:lnTo>
                      <a:pt x="6728" y="4171"/>
                    </a:lnTo>
                    <a:lnTo>
                      <a:pt x="7525" y="4460"/>
                    </a:lnTo>
                    <a:lnTo>
                      <a:pt x="7525" y="5452"/>
                    </a:lnTo>
                    <a:lnTo>
                      <a:pt x="6728" y="5699"/>
                    </a:lnTo>
                    <a:lnTo>
                      <a:pt x="5931" y="5699"/>
                    </a:lnTo>
                    <a:lnTo>
                      <a:pt x="5223" y="5947"/>
                    </a:lnTo>
                    <a:lnTo>
                      <a:pt x="4603" y="5947"/>
                    </a:lnTo>
                    <a:lnTo>
                      <a:pt x="2921" y="6278"/>
                    </a:lnTo>
                    <a:lnTo>
                      <a:pt x="2125" y="6608"/>
                    </a:lnTo>
                    <a:lnTo>
                      <a:pt x="1505" y="6608"/>
                    </a:lnTo>
                    <a:lnTo>
                      <a:pt x="797" y="6938"/>
                    </a:lnTo>
                    <a:lnTo>
                      <a:pt x="797" y="7145"/>
                    </a:lnTo>
                    <a:lnTo>
                      <a:pt x="0" y="7475"/>
                    </a:lnTo>
                    <a:lnTo>
                      <a:pt x="0" y="12597"/>
                    </a:lnTo>
                    <a:lnTo>
                      <a:pt x="797" y="12927"/>
                    </a:lnTo>
                    <a:lnTo>
                      <a:pt x="1505" y="13175"/>
                    </a:lnTo>
                    <a:lnTo>
                      <a:pt x="1505" y="13794"/>
                    </a:lnTo>
                    <a:lnTo>
                      <a:pt x="2125" y="13794"/>
                    </a:lnTo>
                    <a:lnTo>
                      <a:pt x="2921"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175"/>
                    </a:lnTo>
                    <a:lnTo>
                      <a:pt x="21600" y="12927"/>
                    </a:lnTo>
                    <a:lnTo>
                      <a:pt x="21600" y="6938"/>
                    </a:lnTo>
                    <a:lnTo>
                      <a:pt x="20715" y="6608"/>
                    </a:lnTo>
                    <a:lnTo>
                      <a:pt x="20095" y="6608"/>
                    </a:lnTo>
                    <a:lnTo>
                      <a:pt x="19475" y="6278"/>
                    </a:lnTo>
                    <a:lnTo>
                      <a:pt x="17793"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393" name="Group 1393"/>
            <p:cNvGrpSpPr/>
            <p:nvPr/>
          </p:nvGrpSpPr>
          <p:grpSpPr>
            <a:xfrm>
              <a:off x="3181345" y="1811331"/>
              <a:ext cx="201634" cy="355622"/>
              <a:chOff x="-1" y="-1"/>
              <a:chExt cx="201633" cy="355621"/>
            </a:xfrm>
          </p:grpSpPr>
          <p:sp>
            <p:nvSpPr>
              <p:cNvPr id="1391" name="Shape 1391"/>
              <p:cNvSpPr/>
              <p:nvPr/>
            </p:nvSpPr>
            <p:spPr>
              <a:xfrm>
                <a:off x="-2" y="-2"/>
                <a:ext cx="201635" cy="355623"/>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554" y="5699"/>
                    </a:lnTo>
                    <a:lnTo>
                      <a:pt x="15669" y="5699"/>
                    </a:lnTo>
                    <a:lnTo>
                      <a:pt x="14872" y="5452"/>
                    </a:lnTo>
                    <a:lnTo>
                      <a:pt x="14075" y="5121"/>
                    </a:lnTo>
                    <a:lnTo>
                      <a:pt x="14075" y="4460"/>
                    </a:lnTo>
                    <a:lnTo>
                      <a:pt x="14872" y="4460"/>
                    </a:lnTo>
                    <a:lnTo>
                      <a:pt x="14872" y="4213"/>
                    </a:lnTo>
                    <a:lnTo>
                      <a:pt x="15669" y="3924"/>
                    </a:lnTo>
                    <a:lnTo>
                      <a:pt x="16554" y="3593"/>
                    </a:lnTo>
                    <a:lnTo>
                      <a:pt x="16554" y="1817"/>
                    </a:lnTo>
                    <a:lnTo>
                      <a:pt x="15669" y="1487"/>
                    </a:lnTo>
                    <a:lnTo>
                      <a:pt x="15669" y="1156"/>
                    </a:lnTo>
                    <a:lnTo>
                      <a:pt x="14075" y="661"/>
                    </a:lnTo>
                    <a:lnTo>
                      <a:pt x="13456" y="330"/>
                    </a:lnTo>
                    <a:lnTo>
                      <a:pt x="12748" y="330"/>
                    </a:lnTo>
                    <a:lnTo>
                      <a:pt x="11951" y="0"/>
                    </a:lnTo>
                    <a:lnTo>
                      <a:pt x="9649" y="0"/>
                    </a:lnTo>
                    <a:lnTo>
                      <a:pt x="9030" y="330"/>
                    </a:lnTo>
                    <a:lnTo>
                      <a:pt x="8233" y="330"/>
                    </a:lnTo>
                    <a:lnTo>
                      <a:pt x="7525" y="661"/>
                    </a:lnTo>
                    <a:lnTo>
                      <a:pt x="5931" y="1156"/>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278"/>
                    </a:lnTo>
                    <a:lnTo>
                      <a:pt x="2125" y="6608"/>
                    </a:lnTo>
                    <a:lnTo>
                      <a:pt x="1505" y="6608"/>
                    </a:lnTo>
                    <a:lnTo>
                      <a:pt x="885" y="6938"/>
                    </a:lnTo>
                    <a:lnTo>
                      <a:pt x="885" y="7145"/>
                    </a:lnTo>
                    <a:lnTo>
                      <a:pt x="0" y="7475"/>
                    </a:lnTo>
                    <a:lnTo>
                      <a:pt x="0" y="12597"/>
                    </a:lnTo>
                    <a:lnTo>
                      <a:pt x="885" y="12927"/>
                    </a:lnTo>
                    <a:lnTo>
                      <a:pt x="1505" y="13175"/>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554" y="21270"/>
                    </a:lnTo>
                    <a:lnTo>
                      <a:pt x="16554" y="20939"/>
                    </a:lnTo>
                    <a:lnTo>
                      <a:pt x="16997" y="20939"/>
                    </a:lnTo>
                    <a:lnTo>
                      <a:pt x="16997" y="14620"/>
                    </a:lnTo>
                    <a:lnTo>
                      <a:pt x="17793" y="14455"/>
                    </a:lnTo>
                    <a:lnTo>
                      <a:pt x="18679" y="14455"/>
                    </a:lnTo>
                    <a:lnTo>
                      <a:pt x="18679" y="14125"/>
                    </a:lnTo>
                    <a:lnTo>
                      <a:pt x="19475" y="13794"/>
                    </a:lnTo>
                    <a:lnTo>
                      <a:pt x="20095" y="13464"/>
                    </a:lnTo>
                    <a:lnTo>
                      <a:pt x="20803" y="13175"/>
                    </a:lnTo>
                    <a:lnTo>
                      <a:pt x="21600" y="12927"/>
                    </a:lnTo>
                    <a:lnTo>
                      <a:pt x="21600" y="6938"/>
                    </a:lnTo>
                    <a:lnTo>
                      <a:pt x="20803" y="6608"/>
                    </a:lnTo>
                    <a:lnTo>
                      <a:pt x="20095" y="6608"/>
                    </a:lnTo>
                    <a:lnTo>
                      <a:pt x="19475" y="6278"/>
                    </a:lnTo>
                    <a:lnTo>
                      <a:pt x="17793"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92" name="Shape 1392"/>
              <p:cNvSpPr/>
              <p:nvPr/>
            </p:nvSpPr>
            <p:spPr>
              <a:xfrm>
                <a:off x="-2" y="-2"/>
                <a:ext cx="201635" cy="355623"/>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554" y="5699"/>
                    </a:lnTo>
                    <a:lnTo>
                      <a:pt x="15669" y="5699"/>
                    </a:lnTo>
                    <a:lnTo>
                      <a:pt x="14872" y="5452"/>
                    </a:lnTo>
                    <a:lnTo>
                      <a:pt x="14075" y="5121"/>
                    </a:lnTo>
                    <a:lnTo>
                      <a:pt x="14075" y="4460"/>
                    </a:lnTo>
                    <a:lnTo>
                      <a:pt x="14872" y="4460"/>
                    </a:lnTo>
                    <a:lnTo>
                      <a:pt x="14872" y="4213"/>
                    </a:lnTo>
                    <a:lnTo>
                      <a:pt x="15669" y="3924"/>
                    </a:lnTo>
                    <a:lnTo>
                      <a:pt x="16554" y="3593"/>
                    </a:lnTo>
                    <a:lnTo>
                      <a:pt x="16554" y="1817"/>
                    </a:lnTo>
                    <a:lnTo>
                      <a:pt x="15669" y="1487"/>
                    </a:lnTo>
                    <a:lnTo>
                      <a:pt x="15669" y="1156"/>
                    </a:lnTo>
                    <a:lnTo>
                      <a:pt x="14075" y="661"/>
                    </a:lnTo>
                    <a:lnTo>
                      <a:pt x="13456" y="330"/>
                    </a:lnTo>
                    <a:lnTo>
                      <a:pt x="12748" y="330"/>
                    </a:lnTo>
                    <a:lnTo>
                      <a:pt x="11951" y="0"/>
                    </a:lnTo>
                    <a:lnTo>
                      <a:pt x="9649" y="0"/>
                    </a:lnTo>
                    <a:lnTo>
                      <a:pt x="9030" y="330"/>
                    </a:lnTo>
                    <a:lnTo>
                      <a:pt x="8233" y="330"/>
                    </a:lnTo>
                    <a:lnTo>
                      <a:pt x="7525" y="661"/>
                    </a:lnTo>
                    <a:lnTo>
                      <a:pt x="5931" y="1156"/>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278"/>
                    </a:lnTo>
                    <a:lnTo>
                      <a:pt x="2125" y="6608"/>
                    </a:lnTo>
                    <a:lnTo>
                      <a:pt x="1505" y="6608"/>
                    </a:lnTo>
                    <a:lnTo>
                      <a:pt x="885" y="6938"/>
                    </a:lnTo>
                    <a:lnTo>
                      <a:pt x="885" y="7145"/>
                    </a:lnTo>
                    <a:lnTo>
                      <a:pt x="0" y="7475"/>
                    </a:lnTo>
                    <a:lnTo>
                      <a:pt x="0" y="12597"/>
                    </a:lnTo>
                    <a:lnTo>
                      <a:pt x="885" y="12927"/>
                    </a:lnTo>
                    <a:lnTo>
                      <a:pt x="1505" y="13175"/>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554" y="21270"/>
                    </a:lnTo>
                    <a:lnTo>
                      <a:pt x="16554" y="20939"/>
                    </a:lnTo>
                    <a:lnTo>
                      <a:pt x="16997" y="20939"/>
                    </a:lnTo>
                    <a:lnTo>
                      <a:pt x="16997" y="14620"/>
                    </a:lnTo>
                    <a:lnTo>
                      <a:pt x="17793" y="14455"/>
                    </a:lnTo>
                    <a:lnTo>
                      <a:pt x="18679" y="14455"/>
                    </a:lnTo>
                    <a:lnTo>
                      <a:pt x="18679" y="14125"/>
                    </a:lnTo>
                    <a:lnTo>
                      <a:pt x="19475" y="13794"/>
                    </a:lnTo>
                    <a:lnTo>
                      <a:pt x="20095" y="13464"/>
                    </a:lnTo>
                    <a:lnTo>
                      <a:pt x="20803" y="13175"/>
                    </a:lnTo>
                    <a:lnTo>
                      <a:pt x="21600" y="12927"/>
                    </a:lnTo>
                    <a:lnTo>
                      <a:pt x="21600" y="6938"/>
                    </a:lnTo>
                    <a:lnTo>
                      <a:pt x="20803" y="6608"/>
                    </a:lnTo>
                    <a:lnTo>
                      <a:pt x="20095" y="6608"/>
                    </a:lnTo>
                    <a:lnTo>
                      <a:pt x="19475" y="6278"/>
                    </a:lnTo>
                    <a:lnTo>
                      <a:pt x="17793"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396" name="Group 1396"/>
            <p:cNvGrpSpPr/>
            <p:nvPr/>
          </p:nvGrpSpPr>
          <p:grpSpPr>
            <a:xfrm>
              <a:off x="2716208" y="1941506"/>
              <a:ext cx="201634" cy="357206"/>
              <a:chOff x="-1" y="0"/>
              <a:chExt cx="201633" cy="357205"/>
            </a:xfrm>
          </p:grpSpPr>
          <p:sp>
            <p:nvSpPr>
              <p:cNvPr id="1394" name="Shape 1394"/>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48"/>
                    </a:moveTo>
                    <a:lnTo>
                      <a:pt x="17067" y="6048"/>
                    </a:lnTo>
                    <a:lnTo>
                      <a:pt x="16533" y="5719"/>
                    </a:lnTo>
                    <a:lnTo>
                      <a:pt x="15733" y="5719"/>
                    </a:lnTo>
                    <a:lnTo>
                      <a:pt x="14933" y="5431"/>
                    </a:lnTo>
                    <a:lnTo>
                      <a:pt x="14044" y="5102"/>
                    </a:lnTo>
                    <a:lnTo>
                      <a:pt x="14044" y="4526"/>
                    </a:lnTo>
                    <a:lnTo>
                      <a:pt x="14933" y="4526"/>
                    </a:lnTo>
                    <a:lnTo>
                      <a:pt x="14933" y="4197"/>
                    </a:lnTo>
                    <a:lnTo>
                      <a:pt x="15733" y="3950"/>
                    </a:lnTo>
                    <a:lnTo>
                      <a:pt x="16533" y="3621"/>
                    </a:lnTo>
                    <a:lnTo>
                      <a:pt x="16533" y="1851"/>
                    </a:lnTo>
                    <a:lnTo>
                      <a:pt x="15733" y="1522"/>
                    </a:lnTo>
                    <a:lnTo>
                      <a:pt x="15733" y="1193"/>
                    </a:lnTo>
                    <a:lnTo>
                      <a:pt x="14933" y="946"/>
                    </a:lnTo>
                    <a:lnTo>
                      <a:pt x="14044" y="658"/>
                    </a:lnTo>
                    <a:lnTo>
                      <a:pt x="13422" y="329"/>
                    </a:lnTo>
                    <a:lnTo>
                      <a:pt x="12800" y="329"/>
                    </a:lnTo>
                    <a:lnTo>
                      <a:pt x="12000" y="0"/>
                    </a:lnTo>
                    <a:lnTo>
                      <a:pt x="9689" y="0"/>
                    </a:lnTo>
                    <a:lnTo>
                      <a:pt x="8978" y="329"/>
                    </a:lnTo>
                    <a:lnTo>
                      <a:pt x="8178" y="329"/>
                    </a:lnTo>
                    <a:lnTo>
                      <a:pt x="7556" y="658"/>
                    </a:lnTo>
                    <a:lnTo>
                      <a:pt x="6756" y="946"/>
                    </a:lnTo>
                    <a:lnTo>
                      <a:pt x="5867" y="1193"/>
                    </a:lnTo>
                    <a:lnTo>
                      <a:pt x="5867" y="1522"/>
                    </a:lnTo>
                    <a:lnTo>
                      <a:pt x="5244" y="1851"/>
                    </a:lnTo>
                    <a:lnTo>
                      <a:pt x="5244" y="3333"/>
                    </a:lnTo>
                    <a:lnTo>
                      <a:pt x="5867" y="3621"/>
                    </a:lnTo>
                    <a:lnTo>
                      <a:pt x="5867" y="3950"/>
                    </a:lnTo>
                    <a:lnTo>
                      <a:pt x="6756" y="4197"/>
                    </a:lnTo>
                    <a:lnTo>
                      <a:pt x="7556" y="4526"/>
                    </a:lnTo>
                    <a:lnTo>
                      <a:pt x="7556" y="5431"/>
                    </a:lnTo>
                    <a:lnTo>
                      <a:pt x="6756" y="5719"/>
                    </a:lnTo>
                    <a:lnTo>
                      <a:pt x="5867" y="5719"/>
                    </a:lnTo>
                    <a:lnTo>
                      <a:pt x="5244" y="6048"/>
                    </a:lnTo>
                    <a:lnTo>
                      <a:pt x="4622" y="6048"/>
                    </a:lnTo>
                    <a:lnTo>
                      <a:pt x="2933" y="6295"/>
                    </a:lnTo>
                    <a:lnTo>
                      <a:pt x="2133" y="6624"/>
                    </a:lnTo>
                    <a:lnTo>
                      <a:pt x="1511" y="6624"/>
                    </a:lnTo>
                    <a:lnTo>
                      <a:pt x="800" y="6953"/>
                    </a:lnTo>
                    <a:lnTo>
                      <a:pt x="800" y="7200"/>
                    </a:lnTo>
                    <a:lnTo>
                      <a:pt x="0" y="7488"/>
                    </a:lnTo>
                    <a:lnTo>
                      <a:pt x="0" y="12631"/>
                    </a:lnTo>
                    <a:lnTo>
                      <a:pt x="800" y="12919"/>
                    </a:lnTo>
                    <a:lnTo>
                      <a:pt x="1511" y="13166"/>
                    </a:lnTo>
                    <a:lnTo>
                      <a:pt x="1511" y="13824"/>
                    </a:lnTo>
                    <a:lnTo>
                      <a:pt x="2133" y="13824"/>
                    </a:lnTo>
                    <a:lnTo>
                      <a:pt x="2933" y="14153"/>
                    </a:lnTo>
                    <a:lnTo>
                      <a:pt x="3733" y="14400"/>
                    </a:lnTo>
                    <a:lnTo>
                      <a:pt x="4622" y="14400"/>
                    </a:lnTo>
                    <a:lnTo>
                      <a:pt x="4622" y="14688"/>
                    </a:lnTo>
                    <a:lnTo>
                      <a:pt x="4622" y="8969"/>
                    </a:lnTo>
                    <a:lnTo>
                      <a:pt x="4622" y="20695"/>
                    </a:lnTo>
                    <a:lnTo>
                      <a:pt x="5244" y="20942"/>
                    </a:lnTo>
                    <a:lnTo>
                      <a:pt x="5244" y="21271"/>
                    </a:lnTo>
                    <a:lnTo>
                      <a:pt x="5867" y="21271"/>
                    </a:lnTo>
                    <a:lnTo>
                      <a:pt x="5867" y="21600"/>
                    </a:lnTo>
                    <a:lnTo>
                      <a:pt x="8978" y="21600"/>
                    </a:lnTo>
                    <a:lnTo>
                      <a:pt x="9689" y="21271"/>
                    </a:lnTo>
                    <a:lnTo>
                      <a:pt x="10489" y="20942"/>
                    </a:lnTo>
                    <a:lnTo>
                      <a:pt x="10489" y="20448"/>
                    </a:lnTo>
                    <a:lnTo>
                      <a:pt x="11111" y="20119"/>
                    </a:lnTo>
                    <a:lnTo>
                      <a:pt x="11111" y="11973"/>
                    </a:lnTo>
                    <a:lnTo>
                      <a:pt x="11111" y="20942"/>
                    </a:lnTo>
                    <a:lnTo>
                      <a:pt x="12000" y="20942"/>
                    </a:lnTo>
                    <a:lnTo>
                      <a:pt x="12000" y="21271"/>
                    </a:lnTo>
                    <a:lnTo>
                      <a:pt x="12800" y="21600"/>
                    </a:lnTo>
                    <a:lnTo>
                      <a:pt x="15733" y="21600"/>
                    </a:lnTo>
                    <a:lnTo>
                      <a:pt x="15733" y="21271"/>
                    </a:lnTo>
                    <a:lnTo>
                      <a:pt x="16533" y="21271"/>
                    </a:lnTo>
                    <a:lnTo>
                      <a:pt x="16533" y="20942"/>
                    </a:lnTo>
                    <a:lnTo>
                      <a:pt x="17067" y="20942"/>
                    </a:lnTo>
                    <a:lnTo>
                      <a:pt x="17067" y="14688"/>
                    </a:lnTo>
                    <a:lnTo>
                      <a:pt x="17867" y="14400"/>
                    </a:lnTo>
                    <a:lnTo>
                      <a:pt x="18667" y="14400"/>
                    </a:lnTo>
                    <a:lnTo>
                      <a:pt x="18667" y="14153"/>
                    </a:lnTo>
                    <a:lnTo>
                      <a:pt x="19467" y="13824"/>
                    </a:lnTo>
                    <a:lnTo>
                      <a:pt x="20178" y="13495"/>
                    </a:lnTo>
                    <a:lnTo>
                      <a:pt x="20800" y="13166"/>
                    </a:lnTo>
                    <a:lnTo>
                      <a:pt x="21600" y="12919"/>
                    </a:lnTo>
                    <a:lnTo>
                      <a:pt x="21600" y="6953"/>
                    </a:lnTo>
                    <a:lnTo>
                      <a:pt x="20800" y="6624"/>
                    </a:lnTo>
                    <a:lnTo>
                      <a:pt x="20178" y="6624"/>
                    </a:lnTo>
                    <a:lnTo>
                      <a:pt x="19467" y="6295"/>
                    </a:lnTo>
                    <a:lnTo>
                      <a:pt x="1786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95" name="Shape 1395"/>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48"/>
                    </a:moveTo>
                    <a:lnTo>
                      <a:pt x="17067" y="6048"/>
                    </a:lnTo>
                    <a:lnTo>
                      <a:pt x="16533" y="5719"/>
                    </a:lnTo>
                    <a:lnTo>
                      <a:pt x="15733" y="5719"/>
                    </a:lnTo>
                    <a:lnTo>
                      <a:pt x="14933" y="5431"/>
                    </a:lnTo>
                    <a:lnTo>
                      <a:pt x="14044" y="5102"/>
                    </a:lnTo>
                    <a:lnTo>
                      <a:pt x="14044" y="4526"/>
                    </a:lnTo>
                    <a:lnTo>
                      <a:pt x="14933" y="4526"/>
                    </a:lnTo>
                    <a:lnTo>
                      <a:pt x="14933" y="4197"/>
                    </a:lnTo>
                    <a:lnTo>
                      <a:pt x="15733" y="3950"/>
                    </a:lnTo>
                    <a:lnTo>
                      <a:pt x="16533" y="3621"/>
                    </a:lnTo>
                    <a:lnTo>
                      <a:pt x="16533" y="1851"/>
                    </a:lnTo>
                    <a:lnTo>
                      <a:pt x="15733" y="1522"/>
                    </a:lnTo>
                    <a:lnTo>
                      <a:pt x="15733" y="1193"/>
                    </a:lnTo>
                    <a:lnTo>
                      <a:pt x="14933" y="946"/>
                    </a:lnTo>
                    <a:lnTo>
                      <a:pt x="14044" y="658"/>
                    </a:lnTo>
                    <a:lnTo>
                      <a:pt x="13422" y="329"/>
                    </a:lnTo>
                    <a:lnTo>
                      <a:pt x="12800" y="329"/>
                    </a:lnTo>
                    <a:lnTo>
                      <a:pt x="12000" y="0"/>
                    </a:lnTo>
                    <a:lnTo>
                      <a:pt x="9689" y="0"/>
                    </a:lnTo>
                    <a:lnTo>
                      <a:pt x="8978" y="329"/>
                    </a:lnTo>
                    <a:lnTo>
                      <a:pt x="8178" y="329"/>
                    </a:lnTo>
                    <a:lnTo>
                      <a:pt x="7556" y="658"/>
                    </a:lnTo>
                    <a:lnTo>
                      <a:pt x="6756" y="946"/>
                    </a:lnTo>
                    <a:lnTo>
                      <a:pt x="5867" y="1193"/>
                    </a:lnTo>
                    <a:lnTo>
                      <a:pt x="5867" y="1522"/>
                    </a:lnTo>
                    <a:lnTo>
                      <a:pt x="5244" y="1851"/>
                    </a:lnTo>
                    <a:lnTo>
                      <a:pt x="5244" y="3333"/>
                    </a:lnTo>
                    <a:lnTo>
                      <a:pt x="5867" y="3621"/>
                    </a:lnTo>
                    <a:lnTo>
                      <a:pt x="5867" y="3950"/>
                    </a:lnTo>
                    <a:lnTo>
                      <a:pt x="6756" y="4197"/>
                    </a:lnTo>
                    <a:lnTo>
                      <a:pt x="7556" y="4526"/>
                    </a:lnTo>
                    <a:lnTo>
                      <a:pt x="7556" y="5431"/>
                    </a:lnTo>
                    <a:lnTo>
                      <a:pt x="6756" y="5719"/>
                    </a:lnTo>
                    <a:lnTo>
                      <a:pt x="5867" y="5719"/>
                    </a:lnTo>
                    <a:lnTo>
                      <a:pt x="5244" y="6048"/>
                    </a:lnTo>
                    <a:lnTo>
                      <a:pt x="4622" y="6048"/>
                    </a:lnTo>
                    <a:lnTo>
                      <a:pt x="2933" y="6295"/>
                    </a:lnTo>
                    <a:lnTo>
                      <a:pt x="2133" y="6624"/>
                    </a:lnTo>
                    <a:lnTo>
                      <a:pt x="1511" y="6624"/>
                    </a:lnTo>
                    <a:lnTo>
                      <a:pt x="800" y="6953"/>
                    </a:lnTo>
                    <a:lnTo>
                      <a:pt x="800" y="7200"/>
                    </a:lnTo>
                    <a:lnTo>
                      <a:pt x="0" y="7488"/>
                    </a:lnTo>
                    <a:lnTo>
                      <a:pt x="0" y="12631"/>
                    </a:lnTo>
                    <a:lnTo>
                      <a:pt x="800" y="12919"/>
                    </a:lnTo>
                    <a:lnTo>
                      <a:pt x="1511" y="13166"/>
                    </a:lnTo>
                    <a:lnTo>
                      <a:pt x="1511" y="13824"/>
                    </a:lnTo>
                    <a:lnTo>
                      <a:pt x="2133" y="13824"/>
                    </a:lnTo>
                    <a:lnTo>
                      <a:pt x="2933" y="14153"/>
                    </a:lnTo>
                    <a:lnTo>
                      <a:pt x="3733" y="14400"/>
                    </a:lnTo>
                    <a:lnTo>
                      <a:pt x="4622" y="14400"/>
                    </a:lnTo>
                    <a:lnTo>
                      <a:pt x="4622" y="14688"/>
                    </a:lnTo>
                    <a:lnTo>
                      <a:pt x="4622" y="8969"/>
                    </a:lnTo>
                    <a:lnTo>
                      <a:pt x="4622" y="20695"/>
                    </a:lnTo>
                    <a:lnTo>
                      <a:pt x="5244" y="20942"/>
                    </a:lnTo>
                    <a:lnTo>
                      <a:pt x="5244" y="21271"/>
                    </a:lnTo>
                    <a:lnTo>
                      <a:pt x="5867" y="21271"/>
                    </a:lnTo>
                    <a:lnTo>
                      <a:pt x="5867" y="21600"/>
                    </a:lnTo>
                    <a:lnTo>
                      <a:pt x="8978" y="21600"/>
                    </a:lnTo>
                    <a:lnTo>
                      <a:pt x="9689" y="21271"/>
                    </a:lnTo>
                    <a:lnTo>
                      <a:pt x="10489" y="20942"/>
                    </a:lnTo>
                    <a:lnTo>
                      <a:pt x="10489" y="20448"/>
                    </a:lnTo>
                    <a:lnTo>
                      <a:pt x="11111" y="20119"/>
                    </a:lnTo>
                    <a:lnTo>
                      <a:pt x="11111" y="11973"/>
                    </a:lnTo>
                    <a:lnTo>
                      <a:pt x="11111" y="20942"/>
                    </a:lnTo>
                    <a:lnTo>
                      <a:pt x="12000" y="20942"/>
                    </a:lnTo>
                    <a:lnTo>
                      <a:pt x="12000" y="21271"/>
                    </a:lnTo>
                    <a:lnTo>
                      <a:pt x="12800" y="21600"/>
                    </a:lnTo>
                    <a:lnTo>
                      <a:pt x="15733" y="21600"/>
                    </a:lnTo>
                    <a:lnTo>
                      <a:pt x="15733" y="21271"/>
                    </a:lnTo>
                    <a:lnTo>
                      <a:pt x="16533" y="21271"/>
                    </a:lnTo>
                    <a:lnTo>
                      <a:pt x="16533" y="20942"/>
                    </a:lnTo>
                    <a:lnTo>
                      <a:pt x="17067" y="20942"/>
                    </a:lnTo>
                    <a:lnTo>
                      <a:pt x="17067" y="14688"/>
                    </a:lnTo>
                    <a:lnTo>
                      <a:pt x="17867" y="14400"/>
                    </a:lnTo>
                    <a:lnTo>
                      <a:pt x="18667" y="14400"/>
                    </a:lnTo>
                    <a:lnTo>
                      <a:pt x="18667" y="14153"/>
                    </a:lnTo>
                    <a:lnTo>
                      <a:pt x="19467" y="13824"/>
                    </a:lnTo>
                    <a:lnTo>
                      <a:pt x="20178" y="13495"/>
                    </a:lnTo>
                    <a:lnTo>
                      <a:pt x="20800" y="13166"/>
                    </a:lnTo>
                    <a:lnTo>
                      <a:pt x="21600" y="12919"/>
                    </a:lnTo>
                    <a:lnTo>
                      <a:pt x="21600" y="6953"/>
                    </a:lnTo>
                    <a:lnTo>
                      <a:pt x="20800" y="6624"/>
                    </a:lnTo>
                    <a:lnTo>
                      <a:pt x="20178" y="6624"/>
                    </a:lnTo>
                    <a:lnTo>
                      <a:pt x="19467" y="6295"/>
                    </a:lnTo>
                    <a:lnTo>
                      <a:pt x="17867"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399" name="Group 1399"/>
            <p:cNvGrpSpPr/>
            <p:nvPr/>
          </p:nvGrpSpPr>
          <p:grpSpPr>
            <a:xfrm>
              <a:off x="1868483" y="1384297"/>
              <a:ext cx="203220" cy="358794"/>
              <a:chOff x="0" y="-1"/>
              <a:chExt cx="203219" cy="358793"/>
            </a:xfrm>
          </p:grpSpPr>
          <p:sp>
            <p:nvSpPr>
              <p:cNvPr id="1397" name="Shape 1397"/>
              <p:cNvSpPr/>
              <p:nvPr/>
            </p:nvSpPr>
            <p:spPr>
              <a:xfrm>
                <a:off x="0" y="-2"/>
                <a:ext cx="203220" cy="358795"/>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579"/>
                    </a:lnTo>
                    <a:lnTo>
                      <a:pt x="16398" y="1810"/>
                    </a:lnTo>
                    <a:lnTo>
                      <a:pt x="15693" y="1481"/>
                    </a:lnTo>
                    <a:lnTo>
                      <a:pt x="15693" y="1152"/>
                    </a:lnTo>
                    <a:lnTo>
                      <a:pt x="14106" y="658"/>
                    </a:lnTo>
                    <a:lnTo>
                      <a:pt x="13313" y="329"/>
                    </a:lnTo>
                    <a:lnTo>
                      <a:pt x="12607" y="329"/>
                    </a:lnTo>
                    <a:lnTo>
                      <a:pt x="11990" y="0"/>
                    </a:lnTo>
                    <a:lnTo>
                      <a:pt x="9522" y="0"/>
                    </a:lnTo>
                    <a:lnTo>
                      <a:pt x="8904" y="329"/>
                    </a:lnTo>
                    <a:lnTo>
                      <a:pt x="8287" y="329"/>
                    </a:lnTo>
                    <a:lnTo>
                      <a:pt x="7406" y="658"/>
                    </a:lnTo>
                    <a:lnTo>
                      <a:pt x="5819" y="1152"/>
                    </a:lnTo>
                    <a:lnTo>
                      <a:pt x="5819" y="1481"/>
                    </a:lnTo>
                    <a:lnTo>
                      <a:pt x="5290" y="1810"/>
                    </a:lnTo>
                    <a:lnTo>
                      <a:pt x="5290" y="3333"/>
                    </a:lnTo>
                    <a:lnTo>
                      <a:pt x="5819" y="3579"/>
                    </a:lnTo>
                    <a:lnTo>
                      <a:pt x="5819" y="3909"/>
                    </a:lnTo>
                    <a:lnTo>
                      <a:pt x="6612" y="4197"/>
                    </a:lnTo>
                    <a:lnTo>
                      <a:pt x="7406" y="4526"/>
                    </a:lnTo>
                    <a:lnTo>
                      <a:pt x="7406" y="5431"/>
                    </a:lnTo>
                    <a:lnTo>
                      <a:pt x="6612" y="5678"/>
                    </a:lnTo>
                    <a:lnTo>
                      <a:pt x="5819" y="5678"/>
                    </a:lnTo>
                    <a:lnTo>
                      <a:pt x="5290" y="6007"/>
                    </a:lnTo>
                    <a:lnTo>
                      <a:pt x="4496" y="6007"/>
                    </a:lnTo>
                    <a:lnTo>
                      <a:pt x="2909" y="6295"/>
                    </a:lnTo>
                    <a:lnTo>
                      <a:pt x="2028" y="6583"/>
                    </a:lnTo>
                    <a:lnTo>
                      <a:pt x="1587" y="6583"/>
                    </a:lnTo>
                    <a:lnTo>
                      <a:pt x="793" y="6912"/>
                    </a:lnTo>
                    <a:lnTo>
                      <a:pt x="793" y="7200"/>
                    </a:lnTo>
                    <a:lnTo>
                      <a:pt x="0" y="7447"/>
                    </a:lnTo>
                    <a:lnTo>
                      <a:pt x="0" y="12631"/>
                    </a:lnTo>
                    <a:lnTo>
                      <a:pt x="1587" y="13125"/>
                    </a:lnTo>
                    <a:lnTo>
                      <a:pt x="1587" y="13783"/>
                    </a:lnTo>
                    <a:lnTo>
                      <a:pt x="2028" y="13783"/>
                    </a:lnTo>
                    <a:lnTo>
                      <a:pt x="2909" y="14112"/>
                    </a:lnTo>
                    <a:lnTo>
                      <a:pt x="3703" y="14400"/>
                    </a:lnTo>
                    <a:lnTo>
                      <a:pt x="4496" y="14400"/>
                    </a:lnTo>
                    <a:lnTo>
                      <a:pt x="4496" y="14647"/>
                    </a:lnTo>
                    <a:lnTo>
                      <a:pt x="4496" y="8969"/>
                    </a:lnTo>
                    <a:lnTo>
                      <a:pt x="4496" y="20654"/>
                    </a:lnTo>
                    <a:lnTo>
                      <a:pt x="5290" y="20942"/>
                    </a:lnTo>
                    <a:lnTo>
                      <a:pt x="5290" y="21271"/>
                    </a:lnTo>
                    <a:lnTo>
                      <a:pt x="5819" y="21271"/>
                    </a:lnTo>
                    <a:lnTo>
                      <a:pt x="5819" y="21600"/>
                    </a:lnTo>
                    <a:lnTo>
                      <a:pt x="8904" y="21600"/>
                    </a:lnTo>
                    <a:lnTo>
                      <a:pt x="9522" y="21271"/>
                    </a:lnTo>
                    <a:lnTo>
                      <a:pt x="10315" y="20942"/>
                    </a:lnTo>
                    <a:lnTo>
                      <a:pt x="10315"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02" y="14400"/>
                    </a:lnTo>
                    <a:lnTo>
                      <a:pt x="18602" y="14112"/>
                    </a:lnTo>
                    <a:lnTo>
                      <a:pt x="19484" y="13783"/>
                    </a:lnTo>
                    <a:lnTo>
                      <a:pt x="20718" y="13125"/>
                    </a:lnTo>
                    <a:lnTo>
                      <a:pt x="21600" y="12878"/>
                    </a:lnTo>
                    <a:lnTo>
                      <a:pt x="21600" y="6912"/>
                    </a:lnTo>
                    <a:lnTo>
                      <a:pt x="20718" y="6583"/>
                    </a:lnTo>
                    <a:lnTo>
                      <a:pt x="20101" y="6583"/>
                    </a:lnTo>
                    <a:lnTo>
                      <a:pt x="19484"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398" name="Shape 1398"/>
              <p:cNvSpPr/>
              <p:nvPr/>
            </p:nvSpPr>
            <p:spPr>
              <a:xfrm>
                <a:off x="0" y="-2"/>
                <a:ext cx="203220" cy="358795"/>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579"/>
                    </a:lnTo>
                    <a:lnTo>
                      <a:pt x="16398" y="1810"/>
                    </a:lnTo>
                    <a:lnTo>
                      <a:pt x="15693" y="1481"/>
                    </a:lnTo>
                    <a:lnTo>
                      <a:pt x="15693" y="1152"/>
                    </a:lnTo>
                    <a:lnTo>
                      <a:pt x="14106" y="658"/>
                    </a:lnTo>
                    <a:lnTo>
                      <a:pt x="13313" y="329"/>
                    </a:lnTo>
                    <a:lnTo>
                      <a:pt x="12607" y="329"/>
                    </a:lnTo>
                    <a:lnTo>
                      <a:pt x="11990" y="0"/>
                    </a:lnTo>
                    <a:lnTo>
                      <a:pt x="9522" y="0"/>
                    </a:lnTo>
                    <a:lnTo>
                      <a:pt x="8904" y="329"/>
                    </a:lnTo>
                    <a:lnTo>
                      <a:pt x="8287" y="329"/>
                    </a:lnTo>
                    <a:lnTo>
                      <a:pt x="7406" y="658"/>
                    </a:lnTo>
                    <a:lnTo>
                      <a:pt x="5819" y="1152"/>
                    </a:lnTo>
                    <a:lnTo>
                      <a:pt x="5819" y="1481"/>
                    </a:lnTo>
                    <a:lnTo>
                      <a:pt x="5290" y="1810"/>
                    </a:lnTo>
                    <a:lnTo>
                      <a:pt x="5290" y="3333"/>
                    </a:lnTo>
                    <a:lnTo>
                      <a:pt x="5819" y="3579"/>
                    </a:lnTo>
                    <a:lnTo>
                      <a:pt x="5819" y="3909"/>
                    </a:lnTo>
                    <a:lnTo>
                      <a:pt x="6612" y="4197"/>
                    </a:lnTo>
                    <a:lnTo>
                      <a:pt x="7406" y="4526"/>
                    </a:lnTo>
                    <a:lnTo>
                      <a:pt x="7406" y="5431"/>
                    </a:lnTo>
                    <a:lnTo>
                      <a:pt x="6612" y="5678"/>
                    </a:lnTo>
                    <a:lnTo>
                      <a:pt x="5819" y="5678"/>
                    </a:lnTo>
                    <a:lnTo>
                      <a:pt x="5290" y="6007"/>
                    </a:lnTo>
                    <a:lnTo>
                      <a:pt x="4496" y="6007"/>
                    </a:lnTo>
                    <a:lnTo>
                      <a:pt x="2909" y="6295"/>
                    </a:lnTo>
                    <a:lnTo>
                      <a:pt x="2028" y="6583"/>
                    </a:lnTo>
                    <a:lnTo>
                      <a:pt x="1587" y="6583"/>
                    </a:lnTo>
                    <a:lnTo>
                      <a:pt x="793" y="6912"/>
                    </a:lnTo>
                    <a:lnTo>
                      <a:pt x="793" y="7200"/>
                    </a:lnTo>
                    <a:lnTo>
                      <a:pt x="0" y="7447"/>
                    </a:lnTo>
                    <a:lnTo>
                      <a:pt x="0" y="12631"/>
                    </a:lnTo>
                    <a:lnTo>
                      <a:pt x="1587" y="13125"/>
                    </a:lnTo>
                    <a:lnTo>
                      <a:pt x="1587" y="13783"/>
                    </a:lnTo>
                    <a:lnTo>
                      <a:pt x="2028" y="13783"/>
                    </a:lnTo>
                    <a:lnTo>
                      <a:pt x="2909" y="14112"/>
                    </a:lnTo>
                    <a:lnTo>
                      <a:pt x="3703" y="14400"/>
                    </a:lnTo>
                    <a:lnTo>
                      <a:pt x="4496" y="14400"/>
                    </a:lnTo>
                    <a:lnTo>
                      <a:pt x="4496" y="14647"/>
                    </a:lnTo>
                    <a:lnTo>
                      <a:pt x="4496" y="8969"/>
                    </a:lnTo>
                    <a:lnTo>
                      <a:pt x="4496" y="20654"/>
                    </a:lnTo>
                    <a:lnTo>
                      <a:pt x="5290" y="20942"/>
                    </a:lnTo>
                    <a:lnTo>
                      <a:pt x="5290" y="21271"/>
                    </a:lnTo>
                    <a:lnTo>
                      <a:pt x="5819" y="21271"/>
                    </a:lnTo>
                    <a:lnTo>
                      <a:pt x="5819" y="21600"/>
                    </a:lnTo>
                    <a:lnTo>
                      <a:pt x="8904" y="21600"/>
                    </a:lnTo>
                    <a:lnTo>
                      <a:pt x="9522" y="21271"/>
                    </a:lnTo>
                    <a:lnTo>
                      <a:pt x="10315" y="20942"/>
                    </a:lnTo>
                    <a:lnTo>
                      <a:pt x="10315"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02" y="14400"/>
                    </a:lnTo>
                    <a:lnTo>
                      <a:pt x="18602" y="14112"/>
                    </a:lnTo>
                    <a:lnTo>
                      <a:pt x="19484" y="13783"/>
                    </a:lnTo>
                    <a:lnTo>
                      <a:pt x="20718" y="13125"/>
                    </a:lnTo>
                    <a:lnTo>
                      <a:pt x="21600" y="12878"/>
                    </a:lnTo>
                    <a:lnTo>
                      <a:pt x="21600" y="6912"/>
                    </a:lnTo>
                    <a:lnTo>
                      <a:pt x="20718" y="6583"/>
                    </a:lnTo>
                    <a:lnTo>
                      <a:pt x="20101" y="6583"/>
                    </a:lnTo>
                    <a:lnTo>
                      <a:pt x="19484"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402" name="Group 1402"/>
            <p:cNvGrpSpPr/>
            <p:nvPr/>
          </p:nvGrpSpPr>
          <p:grpSpPr>
            <a:xfrm>
              <a:off x="1512881" y="390521"/>
              <a:ext cx="200047" cy="357206"/>
              <a:chOff x="0" y="0"/>
              <a:chExt cx="200046" cy="357205"/>
            </a:xfrm>
          </p:grpSpPr>
          <p:sp>
            <p:nvSpPr>
              <p:cNvPr id="1400" name="Shape 1400"/>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94" y="5121"/>
                    </a:lnTo>
                    <a:lnTo>
                      <a:pt x="14194" y="4460"/>
                    </a:lnTo>
                    <a:lnTo>
                      <a:pt x="14988" y="4460"/>
                    </a:lnTo>
                    <a:lnTo>
                      <a:pt x="14988" y="4213"/>
                    </a:lnTo>
                    <a:lnTo>
                      <a:pt x="15781" y="3924"/>
                    </a:lnTo>
                    <a:lnTo>
                      <a:pt x="16398" y="3634"/>
                    </a:lnTo>
                    <a:lnTo>
                      <a:pt x="16398" y="1859"/>
                    </a:lnTo>
                    <a:lnTo>
                      <a:pt x="15781" y="1528"/>
                    </a:lnTo>
                    <a:lnTo>
                      <a:pt x="15781" y="1198"/>
                    </a:lnTo>
                    <a:lnTo>
                      <a:pt x="14988" y="909"/>
                    </a:lnTo>
                    <a:lnTo>
                      <a:pt x="14194" y="661"/>
                    </a:lnTo>
                    <a:lnTo>
                      <a:pt x="13313" y="330"/>
                    </a:lnTo>
                    <a:lnTo>
                      <a:pt x="12696" y="330"/>
                    </a:lnTo>
                    <a:lnTo>
                      <a:pt x="12078" y="0"/>
                    </a:lnTo>
                    <a:lnTo>
                      <a:pt x="9610" y="0"/>
                    </a:lnTo>
                    <a:lnTo>
                      <a:pt x="8993" y="330"/>
                    </a:lnTo>
                    <a:lnTo>
                      <a:pt x="8287" y="330"/>
                    </a:lnTo>
                    <a:lnTo>
                      <a:pt x="7494" y="661"/>
                    </a:lnTo>
                    <a:lnTo>
                      <a:pt x="6700" y="909"/>
                    </a:lnTo>
                    <a:lnTo>
                      <a:pt x="5907" y="1198"/>
                    </a:lnTo>
                    <a:lnTo>
                      <a:pt x="5907" y="1528"/>
                    </a:lnTo>
                    <a:lnTo>
                      <a:pt x="5378" y="1859"/>
                    </a:lnTo>
                    <a:lnTo>
                      <a:pt x="5378" y="3304"/>
                    </a:lnTo>
                    <a:lnTo>
                      <a:pt x="5907" y="3634"/>
                    </a:lnTo>
                    <a:lnTo>
                      <a:pt x="5907" y="3924"/>
                    </a:lnTo>
                    <a:lnTo>
                      <a:pt x="6700" y="4213"/>
                    </a:lnTo>
                    <a:lnTo>
                      <a:pt x="7494" y="4460"/>
                    </a:lnTo>
                    <a:lnTo>
                      <a:pt x="7494" y="5452"/>
                    </a:lnTo>
                    <a:lnTo>
                      <a:pt x="6700" y="5699"/>
                    </a:lnTo>
                    <a:lnTo>
                      <a:pt x="5907"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907" y="21270"/>
                    </a:lnTo>
                    <a:lnTo>
                      <a:pt x="5907"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01" name="Shape 1401"/>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94" y="5121"/>
                    </a:lnTo>
                    <a:lnTo>
                      <a:pt x="14194" y="4460"/>
                    </a:lnTo>
                    <a:lnTo>
                      <a:pt x="14988" y="4460"/>
                    </a:lnTo>
                    <a:lnTo>
                      <a:pt x="14988" y="4213"/>
                    </a:lnTo>
                    <a:lnTo>
                      <a:pt x="15781" y="3924"/>
                    </a:lnTo>
                    <a:lnTo>
                      <a:pt x="16398" y="3634"/>
                    </a:lnTo>
                    <a:lnTo>
                      <a:pt x="16398" y="1859"/>
                    </a:lnTo>
                    <a:lnTo>
                      <a:pt x="15781" y="1528"/>
                    </a:lnTo>
                    <a:lnTo>
                      <a:pt x="15781" y="1198"/>
                    </a:lnTo>
                    <a:lnTo>
                      <a:pt x="14988" y="909"/>
                    </a:lnTo>
                    <a:lnTo>
                      <a:pt x="14194" y="661"/>
                    </a:lnTo>
                    <a:lnTo>
                      <a:pt x="13313" y="330"/>
                    </a:lnTo>
                    <a:lnTo>
                      <a:pt x="12696" y="330"/>
                    </a:lnTo>
                    <a:lnTo>
                      <a:pt x="12078" y="0"/>
                    </a:lnTo>
                    <a:lnTo>
                      <a:pt x="9610" y="0"/>
                    </a:lnTo>
                    <a:lnTo>
                      <a:pt x="8993" y="330"/>
                    </a:lnTo>
                    <a:lnTo>
                      <a:pt x="8287" y="330"/>
                    </a:lnTo>
                    <a:lnTo>
                      <a:pt x="7494" y="661"/>
                    </a:lnTo>
                    <a:lnTo>
                      <a:pt x="6700" y="909"/>
                    </a:lnTo>
                    <a:lnTo>
                      <a:pt x="5907" y="1198"/>
                    </a:lnTo>
                    <a:lnTo>
                      <a:pt x="5907" y="1528"/>
                    </a:lnTo>
                    <a:lnTo>
                      <a:pt x="5378" y="1859"/>
                    </a:lnTo>
                    <a:lnTo>
                      <a:pt x="5378" y="3304"/>
                    </a:lnTo>
                    <a:lnTo>
                      <a:pt x="5907" y="3634"/>
                    </a:lnTo>
                    <a:lnTo>
                      <a:pt x="5907" y="3924"/>
                    </a:lnTo>
                    <a:lnTo>
                      <a:pt x="6700" y="4213"/>
                    </a:lnTo>
                    <a:lnTo>
                      <a:pt x="7494" y="4460"/>
                    </a:lnTo>
                    <a:lnTo>
                      <a:pt x="7494" y="5452"/>
                    </a:lnTo>
                    <a:lnTo>
                      <a:pt x="6700" y="5699"/>
                    </a:lnTo>
                    <a:lnTo>
                      <a:pt x="5907"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907" y="21270"/>
                    </a:lnTo>
                    <a:lnTo>
                      <a:pt x="5907"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405" name="Group 1405"/>
            <p:cNvGrpSpPr/>
            <p:nvPr/>
          </p:nvGrpSpPr>
          <p:grpSpPr>
            <a:xfrm>
              <a:off x="985834" y="841371"/>
              <a:ext cx="201634" cy="357206"/>
              <a:chOff x="0" y="0"/>
              <a:chExt cx="201633" cy="357205"/>
            </a:xfrm>
          </p:grpSpPr>
          <p:sp>
            <p:nvSpPr>
              <p:cNvPr id="1403" name="Shape 1403"/>
              <p:cNvSpPr/>
              <p:nvPr/>
            </p:nvSpPr>
            <p:spPr>
              <a:xfrm>
                <a:off x="-1"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778" y="6007"/>
                    </a:moveTo>
                    <a:lnTo>
                      <a:pt x="16978" y="6007"/>
                    </a:lnTo>
                    <a:lnTo>
                      <a:pt x="16533" y="5678"/>
                    </a:lnTo>
                    <a:lnTo>
                      <a:pt x="15644" y="5678"/>
                    </a:lnTo>
                    <a:lnTo>
                      <a:pt x="14844" y="5431"/>
                    </a:lnTo>
                    <a:lnTo>
                      <a:pt x="14044" y="5102"/>
                    </a:lnTo>
                    <a:lnTo>
                      <a:pt x="14044" y="4526"/>
                    </a:lnTo>
                    <a:lnTo>
                      <a:pt x="14844" y="4526"/>
                    </a:lnTo>
                    <a:lnTo>
                      <a:pt x="14844" y="4197"/>
                    </a:lnTo>
                    <a:lnTo>
                      <a:pt x="15644" y="3909"/>
                    </a:lnTo>
                    <a:lnTo>
                      <a:pt x="16533" y="3579"/>
                    </a:lnTo>
                    <a:lnTo>
                      <a:pt x="16533" y="1810"/>
                    </a:lnTo>
                    <a:lnTo>
                      <a:pt x="15644" y="1481"/>
                    </a:lnTo>
                    <a:lnTo>
                      <a:pt x="15644" y="1152"/>
                    </a:lnTo>
                    <a:lnTo>
                      <a:pt x="14044" y="658"/>
                    </a:lnTo>
                    <a:lnTo>
                      <a:pt x="13422" y="329"/>
                    </a:lnTo>
                    <a:lnTo>
                      <a:pt x="12711" y="329"/>
                    </a:lnTo>
                    <a:lnTo>
                      <a:pt x="11911" y="0"/>
                    </a:lnTo>
                    <a:lnTo>
                      <a:pt x="9600" y="0"/>
                    </a:lnTo>
                    <a:lnTo>
                      <a:pt x="8978" y="329"/>
                    </a:lnTo>
                    <a:lnTo>
                      <a:pt x="8178" y="329"/>
                    </a:lnTo>
                    <a:lnTo>
                      <a:pt x="7467" y="658"/>
                    </a:lnTo>
                    <a:lnTo>
                      <a:pt x="5867" y="1152"/>
                    </a:lnTo>
                    <a:lnTo>
                      <a:pt x="5867" y="1481"/>
                    </a:lnTo>
                    <a:lnTo>
                      <a:pt x="5244" y="1810"/>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54"/>
                    </a:lnTo>
                    <a:lnTo>
                      <a:pt x="2044" y="6583"/>
                    </a:lnTo>
                    <a:lnTo>
                      <a:pt x="1422" y="6583"/>
                    </a:lnTo>
                    <a:lnTo>
                      <a:pt x="800" y="6912"/>
                    </a:lnTo>
                    <a:lnTo>
                      <a:pt x="800" y="7200"/>
                    </a:lnTo>
                    <a:lnTo>
                      <a:pt x="0" y="7447"/>
                    </a:lnTo>
                    <a:lnTo>
                      <a:pt x="0" y="12631"/>
                    </a:lnTo>
                    <a:lnTo>
                      <a:pt x="800" y="12878"/>
                    </a:lnTo>
                    <a:lnTo>
                      <a:pt x="1422" y="13125"/>
                    </a:lnTo>
                    <a:lnTo>
                      <a:pt x="1422" y="13783"/>
                    </a:lnTo>
                    <a:lnTo>
                      <a:pt x="2044"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00" y="20942"/>
                    </a:lnTo>
                    <a:lnTo>
                      <a:pt x="10400" y="20407"/>
                    </a:lnTo>
                    <a:lnTo>
                      <a:pt x="11111" y="20078"/>
                    </a:lnTo>
                    <a:lnTo>
                      <a:pt x="11111" y="11973"/>
                    </a:lnTo>
                    <a:lnTo>
                      <a:pt x="11111" y="20942"/>
                    </a:lnTo>
                    <a:lnTo>
                      <a:pt x="11911" y="20942"/>
                    </a:lnTo>
                    <a:lnTo>
                      <a:pt x="11911" y="21271"/>
                    </a:lnTo>
                    <a:lnTo>
                      <a:pt x="12711" y="21600"/>
                    </a:lnTo>
                    <a:lnTo>
                      <a:pt x="15644" y="21600"/>
                    </a:lnTo>
                    <a:lnTo>
                      <a:pt x="15644" y="21271"/>
                    </a:lnTo>
                    <a:lnTo>
                      <a:pt x="16533" y="21271"/>
                    </a:lnTo>
                    <a:lnTo>
                      <a:pt x="16533" y="20942"/>
                    </a:lnTo>
                    <a:lnTo>
                      <a:pt x="16978" y="20942"/>
                    </a:lnTo>
                    <a:lnTo>
                      <a:pt x="16978" y="14647"/>
                    </a:lnTo>
                    <a:lnTo>
                      <a:pt x="17778"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778"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04" name="Shape 1404"/>
              <p:cNvSpPr/>
              <p:nvPr/>
            </p:nvSpPr>
            <p:spPr>
              <a:xfrm>
                <a:off x="-1"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778" y="6007"/>
                    </a:moveTo>
                    <a:lnTo>
                      <a:pt x="16978" y="6007"/>
                    </a:lnTo>
                    <a:lnTo>
                      <a:pt x="16533" y="5678"/>
                    </a:lnTo>
                    <a:lnTo>
                      <a:pt x="15644" y="5678"/>
                    </a:lnTo>
                    <a:lnTo>
                      <a:pt x="14844" y="5431"/>
                    </a:lnTo>
                    <a:lnTo>
                      <a:pt x="14044" y="5102"/>
                    </a:lnTo>
                    <a:lnTo>
                      <a:pt x="14044" y="4526"/>
                    </a:lnTo>
                    <a:lnTo>
                      <a:pt x="14844" y="4526"/>
                    </a:lnTo>
                    <a:lnTo>
                      <a:pt x="14844" y="4197"/>
                    </a:lnTo>
                    <a:lnTo>
                      <a:pt x="15644" y="3909"/>
                    </a:lnTo>
                    <a:lnTo>
                      <a:pt x="16533" y="3579"/>
                    </a:lnTo>
                    <a:lnTo>
                      <a:pt x="16533" y="1810"/>
                    </a:lnTo>
                    <a:lnTo>
                      <a:pt x="15644" y="1481"/>
                    </a:lnTo>
                    <a:lnTo>
                      <a:pt x="15644" y="1152"/>
                    </a:lnTo>
                    <a:lnTo>
                      <a:pt x="14044" y="658"/>
                    </a:lnTo>
                    <a:lnTo>
                      <a:pt x="13422" y="329"/>
                    </a:lnTo>
                    <a:lnTo>
                      <a:pt x="12711" y="329"/>
                    </a:lnTo>
                    <a:lnTo>
                      <a:pt x="11911" y="0"/>
                    </a:lnTo>
                    <a:lnTo>
                      <a:pt x="9600" y="0"/>
                    </a:lnTo>
                    <a:lnTo>
                      <a:pt x="8978" y="329"/>
                    </a:lnTo>
                    <a:lnTo>
                      <a:pt x="8178" y="329"/>
                    </a:lnTo>
                    <a:lnTo>
                      <a:pt x="7467" y="658"/>
                    </a:lnTo>
                    <a:lnTo>
                      <a:pt x="5867" y="1152"/>
                    </a:lnTo>
                    <a:lnTo>
                      <a:pt x="5867" y="1481"/>
                    </a:lnTo>
                    <a:lnTo>
                      <a:pt x="5244" y="1810"/>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54"/>
                    </a:lnTo>
                    <a:lnTo>
                      <a:pt x="2044" y="6583"/>
                    </a:lnTo>
                    <a:lnTo>
                      <a:pt x="1422" y="6583"/>
                    </a:lnTo>
                    <a:lnTo>
                      <a:pt x="800" y="6912"/>
                    </a:lnTo>
                    <a:lnTo>
                      <a:pt x="800" y="7200"/>
                    </a:lnTo>
                    <a:lnTo>
                      <a:pt x="0" y="7447"/>
                    </a:lnTo>
                    <a:lnTo>
                      <a:pt x="0" y="12631"/>
                    </a:lnTo>
                    <a:lnTo>
                      <a:pt x="800" y="12878"/>
                    </a:lnTo>
                    <a:lnTo>
                      <a:pt x="1422" y="13125"/>
                    </a:lnTo>
                    <a:lnTo>
                      <a:pt x="1422" y="13783"/>
                    </a:lnTo>
                    <a:lnTo>
                      <a:pt x="2044"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00" y="20942"/>
                    </a:lnTo>
                    <a:lnTo>
                      <a:pt x="10400" y="20407"/>
                    </a:lnTo>
                    <a:lnTo>
                      <a:pt x="11111" y="20078"/>
                    </a:lnTo>
                    <a:lnTo>
                      <a:pt x="11111" y="11973"/>
                    </a:lnTo>
                    <a:lnTo>
                      <a:pt x="11111" y="20942"/>
                    </a:lnTo>
                    <a:lnTo>
                      <a:pt x="11911" y="20942"/>
                    </a:lnTo>
                    <a:lnTo>
                      <a:pt x="11911" y="21271"/>
                    </a:lnTo>
                    <a:lnTo>
                      <a:pt x="12711" y="21600"/>
                    </a:lnTo>
                    <a:lnTo>
                      <a:pt x="15644" y="21600"/>
                    </a:lnTo>
                    <a:lnTo>
                      <a:pt x="15644" y="21271"/>
                    </a:lnTo>
                    <a:lnTo>
                      <a:pt x="16533" y="21271"/>
                    </a:lnTo>
                    <a:lnTo>
                      <a:pt x="16533" y="20942"/>
                    </a:lnTo>
                    <a:lnTo>
                      <a:pt x="16978" y="20942"/>
                    </a:lnTo>
                    <a:lnTo>
                      <a:pt x="16978" y="14647"/>
                    </a:lnTo>
                    <a:lnTo>
                      <a:pt x="17778"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778"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408" name="Group 1408"/>
            <p:cNvGrpSpPr/>
            <p:nvPr/>
          </p:nvGrpSpPr>
          <p:grpSpPr>
            <a:xfrm>
              <a:off x="1463667" y="1466844"/>
              <a:ext cx="200047" cy="355622"/>
              <a:chOff x="0" y="-1"/>
              <a:chExt cx="200046" cy="355621"/>
            </a:xfrm>
          </p:grpSpPr>
          <p:sp>
            <p:nvSpPr>
              <p:cNvPr id="1406" name="Shape 1406"/>
              <p:cNvSpPr/>
              <p:nvPr/>
            </p:nvSpPr>
            <p:spPr>
              <a:xfrm>
                <a:off x="-1" y="-2"/>
                <a:ext cx="200047" cy="355623"/>
              </a:xfrm>
              <a:custGeom>
                <a:avLst/>
                <a:gdLst/>
                <a:ahLst/>
                <a:cxnLst>
                  <a:cxn ang="0">
                    <a:pos x="wd2" y="hd2"/>
                  </a:cxn>
                  <a:cxn ang="5400000">
                    <a:pos x="wd2" y="hd2"/>
                  </a:cxn>
                  <a:cxn ang="10800000">
                    <a:pos x="wd2" y="hd2"/>
                  </a:cxn>
                  <a:cxn ang="16200000">
                    <a:pos x="wd2" y="hd2"/>
                  </a:cxn>
                </a:cxnLst>
                <a:rect l="0" t="0" r="r" b="b"/>
                <a:pathLst>
                  <a:path w="21600" h="21600" extrusionOk="0">
                    <a:moveTo>
                      <a:pt x="17867" y="5977"/>
                    </a:moveTo>
                    <a:lnTo>
                      <a:pt x="17067" y="5977"/>
                    </a:lnTo>
                    <a:lnTo>
                      <a:pt x="16533" y="5730"/>
                    </a:lnTo>
                    <a:lnTo>
                      <a:pt x="15733" y="5730"/>
                    </a:lnTo>
                    <a:lnTo>
                      <a:pt x="14933" y="5441"/>
                    </a:lnTo>
                    <a:lnTo>
                      <a:pt x="14044" y="5111"/>
                    </a:lnTo>
                    <a:lnTo>
                      <a:pt x="14044" y="4493"/>
                    </a:lnTo>
                    <a:lnTo>
                      <a:pt x="14933" y="4493"/>
                    </a:lnTo>
                    <a:lnTo>
                      <a:pt x="14933" y="4205"/>
                    </a:lnTo>
                    <a:lnTo>
                      <a:pt x="15733" y="3957"/>
                    </a:lnTo>
                    <a:lnTo>
                      <a:pt x="16533" y="3627"/>
                    </a:lnTo>
                    <a:lnTo>
                      <a:pt x="16533" y="1855"/>
                    </a:lnTo>
                    <a:lnTo>
                      <a:pt x="15733" y="1525"/>
                    </a:lnTo>
                    <a:lnTo>
                      <a:pt x="15733" y="1195"/>
                    </a:lnTo>
                    <a:lnTo>
                      <a:pt x="14933" y="948"/>
                    </a:lnTo>
                    <a:lnTo>
                      <a:pt x="14044" y="660"/>
                    </a:lnTo>
                    <a:lnTo>
                      <a:pt x="13422" y="330"/>
                    </a:lnTo>
                    <a:lnTo>
                      <a:pt x="12800" y="330"/>
                    </a:lnTo>
                    <a:lnTo>
                      <a:pt x="11911" y="0"/>
                    </a:lnTo>
                    <a:lnTo>
                      <a:pt x="9689" y="0"/>
                    </a:lnTo>
                    <a:lnTo>
                      <a:pt x="8978" y="330"/>
                    </a:lnTo>
                    <a:lnTo>
                      <a:pt x="8178" y="330"/>
                    </a:lnTo>
                    <a:lnTo>
                      <a:pt x="7556" y="660"/>
                    </a:lnTo>
                    <a:lnTo>
                      <a:pt x="6667" y="948"/>
                    </a:lnTo>
                    <a:lnTo>
                      <a:pt x="5867" y="1195"/>
                    </a:lnTo>
                    <a:lnTo>
                      <a:pt x="5867" y="1525"/>
                    </a:lnTo>
                    <a:lnTo>
                      <a:pt x="5244" y="1855"/>
                    </a:lnTo>
                    <a:lnTo>
                      <a:pt x="5244" y="3298"/>
                    </a:lnTo>
                    <a:lnTo>
                      <a:pt x="5867" y="3627"/>
                    </a:lnTo>
                    <a:lnTo>
                      <a:pt x="5867" y="3957"/>
                    </a:lnTo>
                    <a:lnTo>
                      <a:pt x="6667" y="4205"/>
                    </a:lnTo>
                    <a:lnTo>
                      <a:pt x="7556" y="4493"/>
                    </a:lnTo>
                    <a:lnTo>
                      <a:pt x="7556" y="5441"/>
                    </a:lnTo>
                    <a:lnTo>
                      <a:pt x="6667" y="5730"/>
                    </a:lnTo>
                    <a:lnTo>
                      <a:pt x="5867" y="5730"/>
                    </a:lnTo>
                    <a:lnTo>
                      <a:pt x="5244" y="5977"/>
                    </a:lnTo>
                    <a:lnTo>
                      <a:pt x="4622" y="5977"/>
                    </a:lnTo>
                    <a:lnTo>
                      <a:pt x="2933" y="6307"/>
                    </a:lnTo>
                    <a:lnTo>
                      <a:pt x="2133" y="6637"/>
                    </a:lnTo>
                    <a:lnTo>
                      <a:pt x="1511" y="6637"/>
                    </a:lnTo>
                    <a:lnTo>
                      <a:pt x="800" y="6966"/>
                    </a:lnTo>
                    <a:lnTo>
                      <a:pt x="800" y="7173"/>
                    </a:lnTo>
                    <a:lnTo>
                      <a:pt x="0" y="7502"/>
                    </a:lnTo>
                    <a:lnTo>
                      <a:pt x="0" y="12614"/>
                    </a:lnTo>
                    <a:lnTo>
                      <a:pt x="800" y="12944"/>
                    </a:lnTo>
                    <a:lnTo>
                      <a:pt x="1511" y="13191"/>
                    </a:lnTo>
                    <a:lnTo>
                      <a:pt x="1511" y="13768"/>
                    </a:lnTo>
                    <a:lnTo>
                      <a:pt x="2133" y="13768"/>
                    </a:lnTo>
                    <a:lnTo>
                      <a:pt x="3733" y="14427"/>
                    </a:lnTo>
                    <a:lnTo>
                      <a:pt x="4622" y="14427"/>
                    </a:lnTo>
                    <a:lnTo>
                      <a:pt x="4622" y="14634"/>
                    </a:lnTo>
                    <a:lnTo>
                      <a:pt x="4622" y="8986"/>
                    </a:lnTo>
                    <a:lnTo>
                      <a:pt x="4622" y="20652"/>
                    </a:lnTo>
                    <a:lnTo>
                      <a:pt x="5244" y="20940"/>
                    </a:lnTo>
                    <a:lnTo>
                      <a:pt x="5244" y="21270"/>
                    </a:lnTo>
                    <a:lnTo>
                      <a:pt x="5867" y="21270"/>
                    </a:lnTo>
                    <a:lnTo>
                      <a:pt x="5867" y="21600"/>
                    </a:lnTo>
                    <a:lnTo>
                      <a:pt x="8978" y="21600"/>
                    </a:lnTo>
                    <a:lnTo>
                      <a:pt x="9689" y="21270"/>
                    </a:lnTo>
                    <a:lnTo>
                      <a:pt x="10489" y="20940"/>
                    </a:lnTo>
                    <a:lnTo>
                      <a:pt x="10489" y="20405"/>
                    </a:lnTo>
                    <a:lnTo>
                      <a:pt x="11111" y="20075"/>
                    </a:lnTo>
                    <a:lnTo>
                      <a:pt x="11111" y="11995"/>
                    </a:lnTo>
                    <a:lnTo>
                      <a:pt x="11111" y="20940"/>
                    </a:lnTo>
                    <a:lnTo>
                      <a:pt x="11911" y="20940"/>
                    </a:lnTo>
                    <a:lnTo>
                      <a:pt x="11911" y="21270"/>
                    </a:lnTo>
                    <a:lnTo>
                      <a:pt x="12800" y="21600"/>
                    </a:lnTo>
                    <a:lnTo>
                      <a:pt x="15733" y="21600"/>
                    </a:lnTo>
                    <a:lnTo>
                      <a:pt x="15733" y="21270"/>
                    </a:lnTo>
                    <a:lnTo>
                      <a:pt x="16533" y="21270"/>
                    </a:lnTo>
                    <a:lnTo>
                      <a:pt x="16533" y="20940"/>
                    </a:lnTo>
                    <a:lnTo>
                      <a:pt x="17067" y="20940"/>
                    </a:lnTo>
                    <a:lnTo>
                      <a:pt x="17067" y="14634"/>
                    </a:lnTo>
                    <a:lnTo>
                      <a:pt x="17867" y="14427"/>
                    </a:lnTo>
                    <a:lnTo>
                      <a:pt x="18667" y="14427"/>
                    </a:lnTo>
                    <a:lnTo>
                      <a:pt x="18667" y="14098"/>
                    </a:lnTo>
                    <a:lnTo>
                      <a:pt x="19467" y="13768"/>
                    </a:lnTo>
                    <a:lnTo>
                      <a:pt x="20178" y="13438"/>
                    </a:lnTo>
                    <a:lnTo>
                      <a:pt x="20800" y="13191"/>
                    </a:lnTo>
                    <a:lnTo>
                      <a:pt x="21600" y="12944"/>
                    </a:lnTo>
                    <a:lnTo>
                      <a:pt x="21600" y="6966"/>
                    </a:lnTo>
                    <a:lnTo>
                      <a:pt x="20800" y="6637"/>
                    </a:lnTo>
                    <a:lnTo>
                      <a:pt x="20178" y="6637"/>
                    </a:lnTo>
                    <a:lnTo>
                      <a:pt x="19467" y="6307"/>
                    </a:lnTo>
                    <a:lnTo>
                      <a:pt x="1786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07" name="Shape 1407"/>
              <p:cNvSpPr/>
              <p:nvPr/>
            </p:nvSpPr>
            <p:spPr>
              <a:xfrm>
                <a:off x="-1" y="-2"/>
                <a:ext cx="200047" cy="355623"/>
              </a:xfrm>
              <a:custGeom>
                <a:avLst/>
                <a:gdLst/>
                <a:ahLst/>
                <a:cxnLst>
                  <a:cxn ang="0">
                    <a:pos x="wd2" y="hd2"/>
                  </a:cxn>
                  <a:cxn ang="5400000">
                    <a:pos x="wd2" y="hd2"/>
                  </a:cxn>
                  <a:cxn ang="10800000">
                    <a:pos x="wd2" y="hd2"/>
                  </a:cxn>
                  <a:cxn ang="16200000">
                    <a:pos x="wd2" y="hd2"/>
                  </a:cxn>
                </a:cxnLst>
                <a:rect l="0" t="0" r="r" b="b"/>
                <a:pathLst>
                  <a:path w="21600" h="21600" extrusionOk="0">
                    <a:moveTo>
                      <a:pt x="17867" y="5977"/>
                    </a:moveTo>
                    <a:lnTo>
                      <a:pt x="17067" y="5977"/>
                    </a:lnTo>
                    <a:lnTo>
                      <a:pt x="16533" y="5730"/>
                    </a:lnTo>
                    <a:lnTo>
                      <a:pt x="15733" y="5730"/>
                    </a:lnTo>
                    <a:lnTo>
                      <a:pt x="14933" y="5441"/>
                    </a:lnTo>
                    <a:lnTo>
                      <a:pt x="14044" y="5111"/>
                    </a:lnTo>
                    <a:lnTo>
                      <a:pt x="14044" y="4493"/>
                    </a:lnTo>
                    <a:lnTo>
                      <a:pt x="14933" y="4493"/>
                    </a:lnTo>
                    <a:lnTo>
                      <a:pt x="14933" y="4205"/>
                    </a:lnTo>
                    <a:lnTo>
                      <a:pt x="15733" y="3957"/>
                    </a:lnTo>
                    <a:lnTo>
                      <a:pt x="16533" y="3627"/>
                    </a:lnTo>
                    <a:lnTo>
                      <a:pt x="16533" y="1855"/>
                    </a:lnTo>
                    <a:lnTo>
                      <a:pt x="15733" y="1525"/>
                    </a:lnTo>
                    <a:lnTo>
                      <a:pt x="15733" y="1195"/>
                    </a:lnTo>
                    <a:lnTo>
                      <a:pt x="14933" y="948"/>
                    </a:lnTo>
                    <a:lnTo>
                      <a:pt x="14044" y="660"/>
                    </a:lnTo>
                    <a:lnTo>
                      <a:pt x="13422" y="330"/>
                    </a:lnTo>
                    <a:lnTo>
                      <a:pt x="12800" y="330"/>
                    </a:lnTo>
                    <a:lnTo>
                      <a:pt x="11911" y="0"/>
                    </a:lnTo>
                    <a:lnTo>
                      <a:pt x="9689" y="0"/>
                    </a:lnTo>
                    <a:lnTo>
                      <a:pt x="8978" y="330"/>
                    </a:lnTo>
                    <a:lnTo>
                      <a:pt x="8178" y="330"/>
                    </a:lnTo>
                    <a:lnTo>
                      <a:pt x="7556" y="660"/>
                    </a:lnTo>
                    <a:lnTo>
                      <a:pt x="6667" y="948"/>
                    </a:lnTo>
                    <a:lnTo>
                      <a:pt x="5867" y="1195"/>
                    </a:lnTo>
                    <a:lnTo>
                      <a:pt x="5867" y="1525"/>
                    </a:lnTo>
                    <a:lnTo>
                      <a:pt x="5244" y="1855"/>
                    </a:lnTo>
                    <a:lnTo>
                      <a:pt x="5244" y="3298"/>
                    </a:lnTo>
                    <a:lnTo>
                      <a:pt x="5867" y="3627"/>
                    </a:lnTo>
                    <a:lnTo>
                      <a:pt x="5867" y="3957"/>
                    </a:lnTo>
                    <a:lnTo>
                      <a:pt x="6667" y="4205"/>
                    </a:lnTo>
                    <a:lnTo>
                      <a:pt x="7556" y="4493"/>
                    </a:lnTo>
                    <a:lnTo>
                      <a:pt x="7556" y="5441"/>
                    </a:lnTo>
                    <a:lnTo>
                      <a:pt x="6667" y="5730"/>
                    </a:lnTo>
                    <a:lnTo>
                      <a:pt x="5867" y="5730"/>
                    </a:lnTo>
                    <a:lnTo>
                      <a:pt x="5244" y="5977"/>
                    </a:lnTo>
                    <a:lnTo>
                      <a:pt x="4622" y="5977"/>
                    </a:lnTo>
                    <a:lnTo>
                      <a:pt x="2933" y="6307"/>
                    </a:lnTo>
                    <a:lnTo>
                      <a:pt x="2133" y="6637"/>
                    </a:lnTo>
                    <a:lnTo>
                      <a:pt x="1511" y="6637"/>
                    </a:lnTo>
                    <a:lnTo>
                      <a:pt x="800" y="6966"/>
                    </a:lnTo>
                    <a:lnTo>
                      <a:pt x="800" y="7173"/>
                    </a:lnTo>
                    <a:lnTo>
                      <a:pt x="0" y="7502"/>
                    </a:lnTo>
                    <a:lnTo>
                      <a:pt x="0" y="12614"/>
                    </a:lnTo>
                    <a:lnTo>
                      <a:pt x="800" y="12944"/>
                    </a:lnTo>
                    <a:lnTo>
                      <a:pt x="1511" y="13191"/>
                    </a:lnTo>
                    <a:lnTo>
                      <a:pt x="1511" y="13768"/>
                    </a:lnTo>
                    <a:lnTo>
                      <a:pt x="2133" y="13768"/>
                    </a:lnTo>
                    <a:lnTo>
                      <a:pt x="3733" y="14427"/>
                    </a:lnTo>
                    <a:lnTo>
                      <a:pt x="4622" y="14427"/>
                    </a:lnTo>
                    <a:lnTo>
                      <a:pt x="4622" y="14634"/>
                    </a:lnTo>
                    <a:lnTo>
                      <a:pt x="4622" y="8986"/>
                    </a:lnTo>
                    <a:lnTo>
                      <a:pt x="4622" y="20652"/>
                    </a:lnTo>
                    <a:lnTo>
                      <a:pt x="5244" y="20940"/>
                    </a:lnTo>
                    <a:lnTo>
                      <a:pt x="5244" y="21270"/>
                    </a:lnTo>
                    <a:lnTo>
                      <a:pt x="5867" y="21270"/>
                    </a:lnTo>
                    <a:lnTo>
                      <a:pt x="5867" y="21600"/>
                    </a:lnTo>
                    <a:lnTo>
                      <a:pt x="8978" y="21600"/>
                    </a:lnTo>
                    <a:lnTo>
                      <a:pt x="9689" y="21270"/>
                    </a:lnTo>
                    <a:lnTo>
                      <a:pt x="10489" y="20940"/>
                    </a:lnTo>
                    <a:lnTo>
                      <a:pt x="10489" y="20405"/>
                    </a:lnTo>
                    <a:lnTo>
                      <a:pt x="11111" y="20075"/>
                    </a:lnTo>
                    <a:lnTo>
                      <a:pt x="11111" y="11995"/>
                    </a:lnTo>
                    <a:lnTo>
                      <a:pt x="11111" y="20940"/>
                    </a:lnTo>
                    <a:lnTo>
                      <a:pt x="11911" y="20940"/>
                    </a:lnTo>
                    <a:lnTo>
                      <a:pt x="11911" y="21270"/>
                    </a:lnTo>
                    <a:lnTo>
                      <a:pt x="12800" y="21600"/>
                    </a:lnTo>
                    <a:lnTo>
                      <a:pt x="15733" y="21600"/>
                    </a:lnTo>
                    <a:lnTo>
                      <a:pt x="15733" y="21270"/>
                    </a:lnTo>
                    <a:lnTo>
                      <a:pt x="16533" y="21270"/>
                    </a:lnTo>
                    <a:lnTo>
                      <a:pt x="16533" y="20940"/>
                    </a:lnTo>
                    <a:lnTo>
                      <a:pt x="17067" y="20940"/>
                    </a:lnTo>
                    <a:lnTo>
                      <a:pt x="17067" y="14634"/>
                    </a:lnTo>
                    <a:lnTo>
                      <a:pt x="17867" y="14427"/>
                    </a:lnTo>
                    <a:lnTo>
                      <a:pt x="18667" y="14427"/>
                    </a:lnTo>
                    <a:lnTo>
                      <a:pt x="18667" y="14098"/>
                    </a:lnTo>
                    <a:lnTo>
                      <a:pt x="19467" y="13768"/>
                    </a:lnTo>
                    <a:lnTo>
                      <a:pt x="20178" y="13438"/>
                    </a:lnTo>
                    <a:lnTo>
                      <a:pt x="20800" y="13191"/>
                    </a:lnTo>
                    <a:lnTo>
                      <a:pt x="21600" y="12944"/>
                    </a:lnTo>
                    <a:lnTo>
                      <a:pt x="21600" y="6966"/>
                    </a:lnTo>
                    <a:lnTo>
                      <a:pt x="20800" y="6637"/>
                    </a:lnTo>
                    <a:lnTo>
                      <a:pt x="20178" y="6637"/>
                    </a:lnTo>
                    <a:lnTo>
                      <a:pt x="19467" y="6307"/>
                    </a:lnTo>
                    <a:lnTo>
                      <a:pt x="17867"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411" name="Group 1411"/>
            <p:cNvGrpSpPr/>
            <p:nvPr/>
          </p:nvGrpSpPr>
          <p:grpSpPr>
            <a:xfrm>
              <a:off x="900108" y="1811331"/>
              <a:ext cx="203220" cy="355622"/>
              <a:chOff x="0" y="-1"/>
              <a:chExt cx="203219" cy="355621"/>
            </a:xfrm>
          </p:grpSpPr>
          <p:sp>
            <p:nvSpPr>
              <p:cNvPr id="1409" name="Shape 1409"/>
              <p:cNvSpPr/>
              <p:nvPr/>
            </p:nvSpPr>
            <p:spPr>
              <a:xfrm>
                <a:off x="0" y="-2"/>
                <a:ext cx="203220"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17"/>
                    </a:lnTo>
                    <a:lnTo>
                      <a:pt x="15781" y="1487"/>
                    </a:lnTo>
                    <a:lnTo>
                      <a:pt x="15781" y="1156"/>
                    </a:lnTo>
                    <a:lnTo>
                      <a:pt x="14988" y="909"/>
                    </a:lnTo>
                    <a:lnTo>
                      <a:pt x="14106" y="661"/>
                    </a:lnTo>
                    <a:lnTo>
                      <a:pt x="13313" y="330"/>
                    </a:lnTo>
                    <a:lnTo>
                      <a:pt x="12696" y="330"/>
                    </a:lnTo>
                    <a:lnTo>
                      <a:pt x="11990" y="0"/>
                    </a:lnTo>
                    <a:lnTo>
                      <a:pt x="9610" y="0"/>
                    </a:lnTo>
                    <a:lnTo>
                      <a:pt x="8904" y="330"/>
                    </a:lnTo>
                    <a:lnTo>
                      <a:pt x="8287" y="330"/>
                    </a:lnTo>
                    <a:lnTo>
                      <a:pt x="7494" y="661"/>
                    </a:lnTo>
                    <a:lnTo>
                      <a:pt x="6700" y="909"/>
                    </a:lnTo>
                    <a:lnTo>
                      <a:pt x="5819" y="1156"/>
                    </a:lnTo>
                    <a:lnTo>
                      <a:pt x="5819" y="1487"/>
                    </a:lnTo>
                    <a:lnTo>
                      <a:pt x="5378" y="1817"/>
                    </a:lnTo>
                    <a:lnTo>
                      <a:pt x="5378" y="3263"/>
                    </a:lnTo>
                    <a:lnTo>
                      <a:pt x="5819" y="3593"/>
                    </a:lnTo>
                    <a:lnTo>
                      <a:pt x="5819" y="3924"/>
                    </a:lnTo>
                    <a:lnTo>
                      <a:pt x="6700" y="4213"/>
                    </a:lnTo>
                    <a:lnTo>
                      <a:pt x="7494" y="4460"/>
                    </a:lnTo>
                    <a:lnTo>
                      <a:pt x="7494" y="5452"/>
                    </a:lnTo>
                    <a:lnTo>
                      <a:pt x="6700" y="5699"/>
                    </a:lnTo>
                    <a:lnTo>
                      <a:pt x="5819" y="5699"/>
                    </a:lnTo>
                    <a:lnTo>
                      <a:pt x="5378" y="5989"/>
                    </a:lnTo>
                    <a:lnTo>
                      <a:pt x="4584" y="5989"/>
                    </a:lnTo>
                    <a:lnTo>
                      <a:pt x="2909" y="6278"/>
                    </a:lnTo>
                    <a:lnTo>
                      <a:pt x="2116" y="6608"/>
                    </a:lnTo>
                    <a:lnTo>
                      <a:pt x="1587" y="6608"/>
                    </a:lnTo>
                    <a:lnTo>
                      <a:pt x="793" y="6938"/>
                    </a:lnTo>
                    <a:lnTo>
                      <a:pt x="793" y="7145"/>
                    </a:lnTo>
                    <a:lnTo>
                      <a:pt x="0" y="7475"/>
                    </a:lnTo>
                    <a:lnTo>
                      <a:pt x="0" y="12597"/>
                    </a:lnTo>
                    <a:lnTo>
                      <a:pt x="793" y="12927"/>
                    </a:lnTo>
                    <a:lnTo>
                      <a:pt x="1587" y="13175"/>
                    </a:lnTo>
                    <a:lnTo>
                      <a:pt x="1587" y="13794"/>
                    </a:lnTo>
                    <a:lnTo>
                      <a:pt x="2116" y="13794"/>
                    </a:lnTo>
                    <a:lnTo>
                      <a:pt x="3703" y="14455"/>
                    </a:lnTo>
                    <a:lnTo>
                      <a:pt x="4584" y="14455"/>
                    </a:lnTo>
                    <a:lnTo>
                      <a:pt x="4584" y="14620"/>
                    </a:lnTo>
                    <a:lnTo>
                      <a:pt x="4584" y="9003"/>
                    </a:lnTo>
                    <a:lnTo>
                      <a:pt x="4584" y="20691"/>
                    </a:lnTo>
                    <a:lnTo>
                      <a:pt x="5378" y="20939"/>
                    </a:lnTo>
                    <a:lnTo>
                      <a:pt x="5378" y="21270"/>
                    </a:lnTo>
                    <a:lnTo>
                      <a:pt x="5819" y="21270"/>
                    </a:lnTo>
                    <a:lnTo>
                      <a:pt x="5819" y="21600"/>
                    </a:lnTo>
                    <a:lnTo>
                      <a:pt x="8904" y="21600"/>
                    </a:lnTo>
                    <a:lnTo>
                      <a:pt x="9610" y="21270"/>
                    </a:lnTo>
                    <a:lnTo>
                      <a:pt x="10403" y="20939"/>
                    </a:lnTo>
                    <a:lnTo>
                      <a:pt x="10403" y="20402"/>
                    </a:lnTo>
                    <a:lnTo>
                      <a:pt x="11197" y="20072"/>
                    </a:lnTo>
                    <a:lnTo>
                      <a:pt x="11197" y="12018"/>
                    </a:lnTo>
                    <a:lnTo>
                      <a:pt x="11197" y="20939"/>
                    </a:lnTo>
                    <a:lnTo>
                      <a:pt x="11990" y="20939"/>
                    </a:lnTo>
                    <a:lnTo>
                      <a:pt x="11990" y="21270"/>
                    </a:lnTo>
                    <a:lnTo>
                      <a:pt x="12696" y="21600"/>
                    </a:lnTo>
                    <a:lnTo>
                      <a:pt x="15781" y="21600"/>
                    </a:lnTo>
                    <a:lnTo>
                      <a:pt x="15781" y="21270"/>
                    </a:lnTo>
                    <a:lnTo>
                      <a:pt x="16398" y="21270"/>
                    </a:lnTo>
                    <a:lnTo>
                      <a:pt x="16398" y="20939"/>
                    </a:lnTo>
                    <a:lnTo>
                      <a:pt x="17104" y="20939"/>
                    </a:lnTo>
                    <a:lnTo>
                      <a:pt x="17104" y="14620"/>
                    </a:lnTo>
                    <a:lnTo>
                      <a:pt x="17897" y="14455"/>
                    </a:lnTo>
                    <a:lnTo>
                      <a:pt x="18691" y="14455"/>
                    </a:lnTo>
                    <a:lnTo>
                      <a:pt x="18691" y="14125"/>
                    </a:lnTo>
                    <a:lnTo>
                      <a:pt x="19484" y="13794"/>
                    </a:lnTo>
                    <a:lnTo>
                      <a:pt x="20807" y="13175"/>
                    </a:lnTo>
                    <a:lnTo>
                      <a:pt x="21600" y="12927"/>
                    </a:lnTo>
                    <a:lnTo>
                      <a:pt x="21600" y="6938"/>
                    </a:lnTo>
                    <a:lnTo>
                      <a:pt x="20807" y="6608"/>
                    </a:lnTo>
                    <a:lnTo>
                      <a:pt x="20189" y="6608"/>
                    </a:lnTo>
                    <a:lnTo>
                      <a:pt x="19484" y="6278"/>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10" name="Shape 1410"/>
              <p:cNvSpPr/>
              <p:nvPr/>
            </p:nvSpPr>
            <p:spPr>
              <a:xfrm>
                <a:off x="0" y="-2"/>
                <a:ext cx="203220"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17"/>
                    </a:lnTo>
                    <a:lnTo>
                      <a:pt x="15781" y="1487"/>
                    </a:lnTo>
                    <a:lnTo>
                      <a:pt x="15781" y="1156"/>
                    </a:lnTo>
                    <a:lnTo>
                      <a:pt x="14988" y="909"/>
                    </a:lnTo>
                    <a:lnTo>
                      <a:pt x="14106" y="661"/>
                    </a:lnTo>
                    <a:lnTo>
                      <a:pt x="13313" y="330"/>
                    </a:lnTo>
                    <a:lnTo>
                      <a:pt x="12696" y="330"/>
                    </a:lnTo>
                    <a:lnTo>
                      <a:pt x="11990" y="0"/>
                    </a:lnTo>
                    <a:lnTo>
                      <a:pt x="9610" y="0"/>
                    </a:lnTo>
                    <a:lnTo>
                      <a:pt x="8904" y="330"/>
                    </a:lnTo>
                    <a:lnTo>
                      <a:pt x="8287" y="330"/>
                    </a:lnTo>
                    <a:lnTo>
                      <a:pt x="7494" y="661"/>
                    </a:lnTo>
                    <a:lnTo>
                      <a:pt x="6700" y="909"/>
                    </a:lnTo>
                    <a:lnTo>
                      <a:pt x="5819" y="1156"/>
                    </a:lnTo>
                    <a:lnTo>
                      <a:pt x="5819" y="1487"/>
                    </a:lnTo>
                    <a:lnTo>
                      <a:pt x="5378" y="1817"/>
                    </a:lnTo>
                    <a:lnTo>
                      <a:pt x="5378" y="3263"/>
                    </a:lnTo>
                    <a:lnTo>
                      <a:pt x="5819" y="3593"/>
                    </a:lnTo>
                    <a:lnTo>
                      <a:pt x="5819" y="3924"/>
                    </a:lnTo>
                    <a:lnTo>
                      <a:pt x="6700" y="4213"/>
                    </a:lnTo>
                    <a:lnTo>
                      <a:pt x="7494" y="4460"/>
                    </a:lnTo>
                    <a:lnTo>
                      <a:pt x="7494" y="5452"/>
                    </a:lnTo>
                    <a:lnTo>
                      <a:pt x="6700" y="5699"/>
                    </a:lnTo>
                    <a:lnTo>
                      <a:pt x="5819" y="5699"/>
                    </a:lnTo>
                    <a:lnTo>
                      <a:pt x="5378" y="5989"/>
                    </a:lnTo>
                    <a:lnTo>
                      <a:pt x="4584" y="5989"/>
                    </a:lnTo>
                    <a:lnTo>
                      <a:pt x="2909" y="6278"/>
                    </a:lnTo>
                    <a:lnTo>
                      <a:pt x="2116" y="6608"/>
                    </a:lnTo>
                    <a:lnTo>
                      <a:pt x="1587" y="6608"/>
                    </a:lnTo>
                    <a:lnTo>
                      <a:pt x="793" y="6938"/>
                    </a:lnTo>
                    <a:lnTo>
                      <a:pt x="793" y="7145"/>
                    </a:lnTo>
                    <a:lnTo>
                      <a:pt x="0" y="7475"/>
                    </a:lnTo>
                    <a:lnTo>
                      <a:pt x="0" y="12597"/>
                    </a:lnTo>
                    <a:lnTo>
                      <a:pt x="793" y="12927"/>
                    </a:lnTo>
                    <a:lnTo>
                      <a:pt x="1587" y="13175"/>
                    </a:lnTo>
                    <a:lnTo>
                      <a:pt x="1587" y="13794"/>
                    </a:lnTo>
                    <a:lnTo>
                      <a:pt x="2116" y="13794"/>
                    </a:lnTo>
                    <a:lnTo>
                      <a:pt x="3703" y="14455"/>
                    </a:lnTo>
                    <a:lnTo>
                      <a:pt x="4584" y="14455"/>
                    </a:lnTo>
                    <a:lnTo>
                      <a:pt x="4584" y="14620"/>
                    </a:lnTo>
                    <a:lnTo>
                      <a:pt x="4584" y="9003"/>
                    </a:lnTo>
                    <a:lnTo>
                      <a:pt x="4584" y="20691"/>
                    </a:lnTo>
                    <a:lnTo>
                      <a:pt x="5378" y="20939"/>
                    </a:lnTo>
                    <a:lnTo>
                      <a:pt x="5378" y="21270"/>
                    </a:lnTo>
                    <a:lnTo>
                      <a:pt x="5819" y="21270"/>
                    </a:lnTo>
                    <a:lnTo>
                      <a:pt x="5819" y="21600"/>
                    </a:lnTo>
                    <a:lnTo>
                      <a:pt x="8904" y="21600"/>
                    </a:lnTo>
                    <a:lnTo>
                      <a:pt x="9610" y="21270"/>
                    </a:lnTo>
                    <a:lnTo>
                      <a:pt x="10403" y="20939"/>
                    </a:lnTo>
                    <a:lnTo>
                      <a:pt x="10403" y="20402"/>
                    </a:lnTo>
                    <a:lnTo>
                      <a:pt x="11197" y="20072"/>
                    </a:lnTo>
                    <a:lnTo>
                      <a:pt x="11197" y="12018"/>
                    </a:lnTo>
                    <a:lnTo>
                      <a:pt x="11197" y="20939"/>
                    </a:lnTo>
                    <a:lnTo>
                      <a:pt x="11990" y="20939"/>
                    </a:lnTo>
                    <a:lnTo>
                      <a:pt x="11990" y="21270"/>
                    </a:lnTo>
                    <a:lnTo>
                      <a:pt x="12696" y="21600"/>
                    </a:lnTo>
                    <a:lnTo>
                      <a:pt x="15781" y="21600"/>
                    </a:lnTo>
                    <a:lnTo>
                      <a:pt x="15781" y="21270"/>
                    </a:lnTo>
                    <a:lnTo>
                      <a:pt x="16398" y="21270"/>
                    </a:lnTo>
                    <a:lnTo>
                      <a:pt x="16398" y="20939"/>
                    </a:lnTo>
                    <a:lnTo>
                      <a:pt x="17104" y="20939"/>
                    </a:lnTo>
                    <a:lnTo>
                      <a:pt x="17104" y="14620"/>
                    </a:lnTo>
                    <a:lnTo>
                      <a:pt x="17897" y="14455"/>
                    </a:lnTo>
                    <a:lnTo>
                      <a:pt x="18691" y="14455"/>
                    </a:lnTo>
                    <a:lnTo>
                      <a:pt x="18691" y="14125"/>
                    </a:lnTo>
                    <a:lnTo>
                      <a:pt x="19484" y="13794"/>
                    </a:lnTo>
                    <a:lnTo>
                      <a:pt x="20807" y="13175"/>
                    </a:lnTo>
                    <a:lnTo>
                      <a:pt x="21600" y="12927"/>
                    </a:lnTo>
                    <a:lnTo>
                      <a:pt x="21600" y="6938"/>
                    </a:lnTo>
                    <a:lnTo>
                      <a:pt x="20807" y="6608"/>
                    </a:lnTo>
                    <a:lnTo>
                      <a:pt x="20189" y="6608"/>
                    </a:lnTo>
                    <a:lnTo>
                      <a:pt x="19484" y="6278"/>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416" name="Group 1416"/>
            <p:cNvGrpSpPr/>
            <p:nvPr/>
          </p:nvGrpSpPr>
          <p:grpSpPr>
            <a:xfrm>
              <a:off x="1071550" y="412743"/>
              <a:ext cx="204823" cy="357218"/>
              <a:chOff x="-1" y="-2"/>
              <a:chExt cx="204822" cy="357217"/>
            </a:xfrm>
          </p:grpSpPr>
          <p:sp>
            <p:nvSpPr>
              <p:cNvPr id="1412" name="Shape 1412"/>
              <p:cNvSpPr/>
              <p:nvPr/>
            </p:nvSpPr>
            <p:spPr>
              <a:xfrm>
                <a:off x="6" y="0"/>
                <a:ext cx="204808" cy="35085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15" name="Group 1415"/>
              <p:cNvGrpSpPr/>
              <p:nvPr/>
            </p:nvGrpSpPr>
            <p:grpSpPr>
              <a:xfrm>
                <a:off x="-2" y="-3"/>
                <a:ext cx="204823" cy="357219"/>
                <a:chOff x="0" y="0"/>
                <a:chExt cx="204822" cy="357217"/>
              </a:xfrm>
            </p:grpSpPr>
            <p:sp>
              <p:nvSpPr>
                <p:cNvPr id="1413" name="Shape 1413"/>
                <p:cNvSpPr/>
                <p:nvPr/>
              </p:nvSpPr>
              <p:spPr>
                <a:xfrm>
                  <a:off x="-2" y="-1"/>
                  <a:ext cx="204824" cy="35721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14" name="Shape 1414"/>
                <p:cNvSpPr/>
                <p:nvPr/>
              </p:nvSpPr>
              <p:spPr>
                <a:xfrm>
                  <a:off x="-2" y="-1"/>
                  <a:ext cx="204824" cy="35721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21" name="Group 1421"/>
            <p:cNvGrpSpPr/>
            <p:nvPr/>
          </p:nvGrpSpPr>
          <p:grpSpPr>
            <a:xfrm>
              <a:off x="2095488" y="617528"/>
              <a:ext cx="206408" cy="357221"/>
              <a:chOff x="0" y="-1"/>
              <a:chExt cx="206406" cy="357220"/>
            </a:xfrm>
          </p:grpSpPr>
          <p:sp>
            <p:nvSpPr>
              <p:cNvPr id="1417" name="Shape 1417"/>
              <p:cNvSpPr/>
              <p:nvPr/>
            </p:nvSpPr>
            <p:spPr>
              <a:xfrm>
                <a:off x="4" y="3"/>
                <a:ext cx="206399" cy="350858"/>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20" name="Group 1420"/>
              <p:cNvGrpSpPr/>
              <p:nvPr/>
            </p:nvGrpSpPr>
            <p:grpSpPr>
              <a:xfrm>
                <a:off x="-1" y="-2"/>
                <a:ext cx="206408" cy="357221"/>
                <a:chOff x="0" y="0"/>
                <a:chExt cx="206406" cy="357220"/>
              </a:xfrm>
            </p:grpSpPr>
            <p:sp>
              <p:nvSpPr>
                <p:cNvPr id="1418" name="Shape 1418"/>
                <p:cNvSpPr/>
                <p:nvPr/>
              </p:nvSpPr>
              <p:spPr>
                <a:xfrm>
                  <a:off x="0" y="-1"/>
                  <a:ext cx="206408"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19" name="Shape 1419"/>
                <p:cNvSpPr/>
                <p:nvPr/>
              </p:nvSpPr>
              <p:spPr>
                <a:xfrm>
                  <a:off x="0" y="-1"/>
                  <a:ext cx="206408"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26" name="Group 1426"/>
            <p:cNvGrpSpPr/>
            <p:nvPr/>
          </p:nvGrpSpPr>
          <p:grpSpPr>
            <a:xfrm>
              <a:off x="1228713" y="1635117"/>
              <a:ext cx="204821" cy="357214"/>
              <a:chOff x="-1" y="-2"/>
              <a:chExt cx="204820" cy="357213"/>
            </a:xfrm>
          </p:grpSpPr>
          <p:sp>
            <p:nvSpPr>
              <p:cNvPr id="1422" name="Shape 1422"/>
              <p:cNvSpPr/>
              <p:nvPr/>
            </p:nvSpPr>
            <p:spPr>
              <a:xfrm>
                <a:off x="5"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25" name="Group 1425"/>
              <p:cNvGrpSpPr/>
              <p:nvPr/>
            </p:nvGrpSpPr>
            <p:grpSpPr>
              <a:xfrm>
                <a:off x="-2" y="-3"/>
                <a:ext cx="204821" cy="357215"/>
                <a:chOff x="0" y="-1"/>
                <a:chExt cx="204820" cy="357213"/>
              </a:xfrm>
            </p:grpSpPr>
            <p:sp>
              <p:nvSpPr>
                <p:cNvPr id="1423" name="Shape 1423"/>
                <p:cNvSpPr/>
                <p:nvPr/>
              </p:nvSpPr>
              <p:spPr>
                <a:xfrm>
                  <a:off x="-1" y="-2"/>
                  <a:ext cx="20482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24" name="Shape 1424"/>
                <p:cNvSpPr/>
                <p:nvPr/>
              </p:nvSpPr>
              <p:spPr>
                <a:xfrm>
                  <a:off x="-1" y="-2"/>
                  <a:ext cx="20482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31" name="Group 1431"/>
            <p:cNvGrpSpPr/>
            <p:nvPr/>
          </p:nvGrpSpPr>
          <p:grpSpPr>
            <a:xfrm>
              <a:off x="2095488" y="1989128"/>
              <a:ext cx="206408" cy="357220"/>
              <a:chOff x="0" y="-1"/>
              <a:chExt cx="206406" cy="357219"/>
            </a:xfrm>
          </p:grpSpPr>
          <p:sp>
            <p:nvSpPr>
              <p:cNvPr id="1427" name="Shape 1427"/>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30" name="Group 1430"/>
              <p:cNvGrpSpPr/>
              <p:nvPr/>
            </p:nvGrpSpPr>
            <p:grpSpPr>
              <a:xfrm>
                <a:off x="-1" y="-2"/>
                <a:ext cx="206408" cy="357220"/>
                <a:chOff x="0" y="0"/>
                <a:chExt cx="206406" cy="357219"/>
              </a:xfrm>
            </p:grpSpPr>
            <p:sp>
              <p:nvSpPr>
                <p:cNvPr id="1428" name="Shape 1428"/>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29" name="Shape 1429"/>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36" name="Group 1436"/>
            <p:cNvGrpSpPr/>
            <p:nvPr/>
          </p:nvGrpSpPr>
          <p:grpSpPr>
            <a:xfrm>
              <a:off x="347648" y="1962138"/>
              <a:ext cx="204822" cy="355635"/>
              <a:chOff x="-1" y="0"/>
              <a:chExt cx="204821" cy="355634"/>
            </a:xfrm>
          </p:grpSpPr>
          <p:sp>
            <p:nvSpPr>
              <p:cNvPr id="1432" name="Shape 1432"/>
              <p:cNvSpPr/>
              <p:nvPr/>
            </p:nvSpPr>
            <p:spPr>
              <a:xfrm>
                <a:off x="4" y="7"/>
                <a:ext cx="204812" cy="349270"/>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35" name="Group 1435"/>
              <p:cNvGrpSpPr/>
              <p:nvPr/>
            </p:nvGrpSpPr>
            <p:grpSpPr>
              <a:xfrm>
                <a:off x="-2" y="-1"/>
                <a:ext cx="204822" cy="355635"/>
                <a:chOff x="-1" y="0"/>
                <a:chExt cx="204821" cy="355634"/>
              </a:xfrm>
            </p:grpSpPr>
            <p:sp>
              <p:nvSpPr>
                <p:cNvPr id="1433" name="Shape 1433"/>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34" name="Shape 1434"/>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41" name="Group 1441"/>
            <p:cNvGrpSpPr/>
            <p:nvPr/>
          </p:nvGrpSpPr>
          <p:grpSpPr>
            <a:xfrm>
              <a:off x="2155810" y="1038217"/>
              <a:ext cx="204823" cy="357214"/>
              <a:chOff x="-1" y="-2"/>
              <a:chExt cx="204822" cy="357213"/>
            </a:xfrm>
          </p:grpSpPr>
          <p:sp>
            <p:nvSpPr>
              <p:cNvPr id="1437" name="Shape 1437"/>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40" name="Group 1440"/>
              <p:cNvGrpSpPr/>
              <p:nvPr/>
            </p:nvGrpSpPr>
            <p:grpSpPr>
              <a:xfrm>
                <a:off x="-2" y="-3"/>
                <a:ext cx="204823" cy="357215"/>
                <a:chOff x="0" y="-1"/>
                <a:chExt cx="204822" cy="357213"/>
              </a:xfrm>
            </p:grpSpPr>
            <p:sp>
              <p:nvSpPr>
                <p:cNvPr id="1438" name="Shape 1438"/>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39" name="Shape 1439"/>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46" name="Group 1446"/>
            <p:cNvGrpSpPr/>
            <p:nvPr/>
          </p:nvGrpSpPr>
          <p:grpSpPr>
            <a:xfrm>
              <a:off x="2646352" y="1466838"/>
              <a:ext cx="204813" cy="355635"/>
              <a:chOff x="-1" y="0"/>
              <a:chExt cx="204811" cy="355634"/>
            </a:xfrm>
          </p:grpSpPr>
          <p:sp>
            <p:nvSpPr>
              <p:cNvPr id="1442" name="Shape 1442"/>
              <p:cNvSpPr/>
              <p:nvPr/>
            </p:nvSpPr>
            <p:spPr>
              <a:xfrm>
                <a:off x="3" y="7"/>
                <a:ext cx="204808" cy="34927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45" name="Group 1445"/>
              <p:cNvGrpSpPr/>
              <p:nvPr/>
            </p:nvGrpSpPr>
            <p:grpSpPr>
              <a:xfrm>
                <a:off x="-2" y="-1"/>
                <a:ext cx="173060" cy="355635"/>
                <a:chOff x="0" y="0"/>
                <a:chExt cx="173059" cy="355634"/>
              </a:xfrm>
            </p:grpSpPr>
            <p:sp>
              <p:nvSpPr>
                <p:cNvPr id="1443" name="Shape 1443"/>
                <p:cNvSpPr/>
                <p:nvPr/>
              </p:nvSpPr>
              <p:spPr>
                <a:xfrm>
                  <a:off x="-1" y="0"/>
                  <a:ext cx="17306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44" name="Shape 1444"/>
                <p:cNvSpPr/>
                <p:nvPr/>
              </p:nvSpPr>
              <p:spPr>
                <a:xfrm>
                  <a:off x="-1" y="0"/>
                  <a:ext cx="17306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51" name="Group 1451"/>
            <p:cNvGrpSpPr/>
            <p:nvPr/>
          </p:nvGrpSpPr>
          <p:grpSpPr>
            <a:xfrm>
              <a:off x="598472" y="1803392"/>
              <a:ext cx="201650" cy="357214"/>
              <a:chOff x="-1" y="-2"/>
              <a:chExt cx="201649" cy="357213"/>
            </a:xfrm>
          </p:grpSpPr>
          <p:sp>
            <p:nvSpPr>
              <p:cNvPr id="1447" name="Shape 1447"/>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50" name="Group 1450"/>
              <p:cNvGrpSpPr/>
              <p:nvPr/>
            </p:nvGrpSpPr>
            <p:grpSpPr>
              <a:xfrm>
                <a:off x="-2" y="-3"/>
                <a:ext cx="201650" cy="357215"/>
                <a:chOff x="0" y="-1"/>
                <a:chExt cx="201649" cy="357213"/>
              </a:xfrm>
            </p:grpSpPr>
            <p:sp>
              <p:nvSpPr>
                <p:cNvPr id="1448" name="Shape 1448"/>
                <p:cNvSpPr/>
                <p:nvPr/>
              </p:nvSpPr>
              <p:spPr>
                <a:xfrm>
                  <a:off x="-1" y="-2"/>
                  <a:ext cx="201650"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49" name="Shape 1449"/>
                <p:cNvSpPr/>
                <p:nvPr/>
              </p:nvSpPr>
              <p:spPr>
                <a:xfrm>
                  <a:off x="-1" y="-2"/>
                  <a:ext cx="201650"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56" name="Group 1456"/>
            <p:cNvGrpSpPr/>
            <p:nvPr/>
          </p:nvGrpSpPr>
          <p:grpSpPr>
            <a:xfrm>
              <a:off x="655622" y="398450"/>
              <a:ext cx="201650" cy="355635"/>
              <a:chOff x="-1" y="0"/>
              <a:chExt cx="201649" cy="355634"/>
            </a:xfrm>
          </p:grpSpPr>
          <p:sp>
            <p:nvSpPr>
              <p:cNvPr id="1452" name="Shape 1452"/>
              <p:cNvSpPr/>
              <p:nvPr/>
            </p:nvSpPr>
            <p:spPr>
              <a:xfrm>
                <a:off x="9" y="6"/>
                <a:ext cx="201633"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55" name="Group 1455"/>
              <p:cNvGrpSpPr/>
              <p:nvPr/>
            </p:nvGrpSpPr>
            <p:grpSpPr>
              <a:xfrm>
                <a:off x="-2" y="-1"/>
                <a:ext cx="201650" cy="355635"/>
                <a:chOff x="0" y="0"/>
                <a:chExt cx="201649" cy="355634"/>
              </a:xfrm>
            </p:grpSpPr>
            <p:sp>
              <p:nvSpPr>
                <p:cNvPr id="1453" name="Shape 1453"/>
                <p:cNvSpPr/>
                <p:nvPr/>
              </p:nvSpPr>
              <p:spPr>
                <a:xfrm>
                  <a:off x="-1" y="0"/>
                  <a:ext cx="20165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54" name="Shape 1454"/>
                <p:cNvSpPr/>
                <p:nvPr/>
              </p:nvSpPr>
              <p:spPr>
                <a:xfrm>
                  <a:off x="-1" y="0"/>
                  <a:ext cx="20165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61" name="Group 1461"/>
            <p:cNvGrpSpPr/>
            <p:nvPr/>
          </p:nvGrpSpPr>
          <p:grpSpPr>
            <a:xfrm>
              <a:off x="4284653" y="1954203"/>
              <a:ext cx="206408" cy="357220"/>
              <a:chOff x="0" y="-1"/>
              <a:chExt cx="206406" cy="357219"/>
            </a:xfrm>
          </p:grpSpPr>
          <p:sp>
            <p:nvSpPr>
              <p:cNvPr id="1457" name="Shape 1457"/>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60" name="Group 1460"/>
              <p:cNvGrpSpPr/>
              <p:nvPr/>
            </p:nvGrpSpPr>
            <p:grpSpPr>
              <a:xfrm>
                <a:off x="-1" y="-2"/>
                <a:ext cx="206408" cy="357220"/>
                <a:chOff x="0" y="0"/>
                <a:chExt cx="206406" cy="357219"/>
              </a:xfrm>
            </p:grpSpPr>
            <p:sp>
              <p:nvSpPr>
                <p:cNvPr id="1458" name="Shape 1458"/>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59" name="Shape 1459"/>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66" name="Group 1466"/>
            <p:cNvGrpSpPr/>
            <p:nvPr/>
          </p:nvGrpSpPr>
          <p:grpSpPr>
            <a:xfrm>
              <a:off x="3895719" y="1338253"/>
              <a:ext cx="200055" cy="357220"/>
              <a:chOff x="-2" y="-1"/>
              <a:chExt cx="200054" cy="357219"/>
            </a:xfrm>
          </p:grpSpPr>
          <p:sp>
            <p:nvSpPr>
              <p:cNvPr id="1462" name="Shape 1462"/>
              <p:cNvSpPr/>
              <p:nvPr/>
            </p:nvSpPr>
            <p:spPr>
              <a:xfrm>
                <a:off x="0" y="2"/>
                <a:ext cx="16193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65" name="Group 1465"/>
              <p:cNvGrpSpPr/>
              <p:nvPr/>
            </p:nvGrpSpPr>
            <p:grpSpPr>
              <a:xfrm>
                <a:off x="-3" y="-2"/>
                <a:ext cx="200056" cy="357220"/>
                <a:chOff x="-1" y="0"/>
                <a:chExt cx="200054" cy="357219"/>
              </a:xfrm>
            </p:grpSpPr>
            <p:sp>
              <p:nvSpPr>
                <p:cNvPr id="1463" name="Shape 1463"/>
                <p:cNvSpPr/>
                <p:nvPr/>
              </p:nvSpPr>
              <p:spPr>
                <a:xfrm>
                  <a:off x="-2" y="-1"/>
                  <a:ext cx="200056"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64" name="Shape 1464"/>
                <p:cNvSpPr/>
                <p:nvPr/>
              </p:nvSpPr>
              <p:spPr>
                <a:xfrm>
                  <a:off x="-2" y="-1"/>
                  <a:ext cx="200056"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71" name="Group 1471"/>
            <p:cNvGrpSpPr/>
            <p:nvPr/>
          </p:nvGrpSpPr>
          <p:grpSpPr>
            <a:xfrm>
              <a:off x="3957623" y="665153"/>
              <a:ext cx="198474" cy="357221"/>
              <a:chOff x="-2" y="-1"/>
              <a:chExt cx="198473" cy="357220"/>
            </a:xfrm>
          </p:grpSpPr>
          <p:sp>
            <p:nvSpPr>
              <p:cNvPr id="1467" name="Shape 1467"/>
              <p:cNvSpPr/>
              <p:nvPr/>
            </p:nvSpPr>
            <p:spPr>
              <a:xfrm>
                <a:off x="7" y="3"/>
                <a:ext cx="161940"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70" name="Group 1470"/>
              <p:cNvGrpSpPr/>
              <p:nvPr/>
            </p:nvGrpSpPr>
            <p:grpSpPr>
              <a:xfrm>
                <a:off x="-3" y="-2"/>
                <a:ext cx="198475" cy="357221"/>
                <a:chOff x="-1" y="0"/>
                <a:chExt cx="198473" cy="357220"/>
              </a:xfrm>
            </p:grpSpPr>
            <p:sp>
              <p:nvSpPr>
                <p:cNvPr id="1468" name="Shape 1468"/>
                <p:cNvSpPr/>
                <p:nvPr/>
              </p:nvSpPr>
              <p:spPr>
                <a:xfrm>
                  <a:off x="-2" y="-1"/>
                  <a:ext cx="198475"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69" name="Shape 1469"/>
                <p:cNvSpPr/>
                <p:nvPr/>
              </p:nvSpPr>
              <p:spPr>
                <a:xfrm>
                  <a:off x="-2" y="-1"/>
                  <a:ext cx="198475"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76" name="Group 1476"/>
            <p:cNvGrpSpPr/>
            <p:nvPr/>
          </p:nvGrpSpPr>
          <p:grpSpPr>
            <a:xfrm>
              <a:off x="4138602" y="1055678"/>
              <a:ext cx="203233" cy="357220"/>
              <a:chOff x="-1" y="-1"/>
              <a:chExt cx="203231" cy="357219"/>
            </a:xfrm>
          </p:grpSpPr>
          <p:sp>
            <p:nvSpPr>
              <p:cNvPr id="1472" name="Shape 1472"/>
              <p:cNvSpPr/>
              <p:nvPr/>
            </p:nvSpPr>
            <p:spPr>
              <a:xfrm>
                <a:off x="3" y="2"/>
                <a:ext cx="20322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75" name="Group 1475"/>
              <p:cNvGrpSpPr/>
              <p:nvPr/>
            </p:nvGrpSpPr>
            <p:grpSpPr>
              <a:xfrm>
                <a:off x="-2" y="-2"/>
                <a:ext cx="203233" cy="357220"/>
                <a:chOff x="0" y="0"/>
                <a:chExt cx="203231" cy="357219"/>
              </a:xfrm>
            </p:grpSpPr>
            <p:sp>
              <p:nvSpPr>
                <p:cNvPr id="1473" name="Shape 1473"/>
                <p:cNvSpPr/>
                <p:nvPr/>
              </p:nvSpPr>
              <p:spPr>
                <a:xfrm>
                  <a:off x="-1" y="-1"/>
                  <a:ext cx="20323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74" name="Shape 1474"/>
                <p:cNvSpPr/>
                <p:nvPr/>
              </p:nvSpPr>
              <p:spPr>
                <a:xfrm>
                  <a:off x="-1" y="-1"/>
                  <a:ext cx="20323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sp>
          <p:nvSpPr>
            <p:cNvPr id="1477" name="Shape 1477"/>
            <p:cNvSpPr/>
            <p:nvPr/>
          </p:nvSpPr>
          <p:spPr>
            <a:xfrm>
              <a:off x="550863" y="9523"/>
              <a:ext cx="3270126"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defTabSz="448945">
                <a:defRPr sz="1800">
                  <a:solidFill>
                    <a:srgbClr val="000000"/>
                  </a:solidFill>
                </a:defRPr>
              </a:pPr>
              <a:r>
                <a:rPr sz="1800" kern="0"/>
                <a:t>All patients with same diagnosis</a:t>
              </a:r>
            </a:p>
          </p:txBody>
        </p:sp>
        <p:grpSp>
          <p:nvGrpSpPr>
            <p:cNvPr id="1480" name="Group 1480"/>
            <p:cNvGrpSpPr/>
            <p:nvPr/>
          </p:nvGrpSpPr>
          <p:grpSpPr>
            <a:xfrm>
              <a:off x="3355966" y="2311394"/>
              <a:ext cx="346119" cy="677120"/>
              <a:chOff x="-2" y="-2"/>
              <a:chExt cx="346118" cy="677119"/>
            </a:xfrm>
          </p:grpSpPr>
          <p:sp>
            <p:nvSpPr>
              <p:cNvPr id="1478" name="Shape 1478"/>
              <p:cNvSpPr/>
              <p:nvPr/>
            </p:nvSpPr>
            <p:spPr>
              <a:xfrm>
                <a:off x="-2" y="-2"/>
                <a:ext cx="257191" cy="515955"/>
              </a:xfrm>
              <a:custGeom>
                <a:avLst/>
                <a:gdLst/>
                <a:ahLst/>
                <a:cxnLst>
                  <a:cxn ang="0">
                    <a:pos x="wd2" y="hd2"/>
                  </a:cxn>
                  <a:cxn ang="5400000">
                    <a:pos x="wd2" y="hd2"/>
                  </a:cxn>
                  <a:cxn ang="10800000">
                    <a:pos x="wd2" y="hd2"/>
                  </a:cxn>
                  <a:cxn ang="16200000">
                    <a:pos x="wd2" y="hd2"/>
                  </a:cxn>
                </a:cxnLst>
                <a:rect l="0" t="0" r="r" b="b"/>
                <a:pathLst>
                  <a:path w="21600" h="21600" extrusionOk="0">
                    <a:moveTo>
                      <a:pt x="15677" y="21600"/>
                    </a:moveTo>
                    <a:lnTo>
                      <a:pt x="21600" y="20988"/>
                    </a:lnTo>
                    <a:lnTo>
                      <a:pt x="5923" y="0"/>
                    </a:lnTo>
                    <a:lnTo>
                      <a:pt x="0" y="583"/>
                    </a:lnTo>
                    <a:lnTo>
                      <a:pt x="15677" y="21600"/>
                    </a:lnTo>
                    <a:close/>
                  </a:path>
                </a:pathLst>
              </a:custGeom>
              <a:solidFill>
                <a:srgbClr val="000000"/>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79" name="Shape 1479"/>
              <p:cNvSpPr/>
              <p:nvPr/>
            </p:nvSpPr>
            <p:spPr>
              <a:xfrm>
                <a:off x="101623" y="480250"/>
                <a:ext cx="244493" cy="196867"/>
              </a:xfrm>
              <a:custGeom>
                <a:avLst/>
                <a:gdLst/>
                <a:ahLst/>
                <a:cxnLst>
                  <a:cxn ang="0">
                    <a:pos x="wd2" y="hd2"/>
                  </a:cxn>
                  <a:cxn ang="5400000">
                    <a:pos x="wd2" y="hd2"/>
                  </a:cxn>
                  <a:cxn ang="10800000">
                    <a:pos x="wd2" y="hd2"/>
                  </a:cxn>
                  <a:cxn ang="16200000">
                    <a:pos x="wd2" y="hd2"/>
                  </a:cxn>
                </a:cxnLst>
                <a:rect l="0" t="0" r="r" b="b"/>
                <a:pathLst>
                  <a:path w="21600" h="21600" extrusionOk="0">
                    <a:moveTo>
                      <a:pt x="0" y="5196"/>
                    </a:moveTo>
                    <a:lnTo>
                      <a:pt x="16727" y="21600"/>
                    </a:lnTo>
                    <a:lnTo>
                      <a:pt x="21600" y="0"/>
                    </a:lnTo>
                    <a:lnTo>
                      <a:pt x="0" y="5196"/>
                    </a:lnTo>
                    <a:close/>
                  </a:path>
                </a:pathLst>
              </a:custGeom>
              <a:solidFill>
                <a:srgbClr val="000000"/>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latin typeface="Arial" panose="020B0604020202020204"/>
                  <a:cs typeface="Arial" panose="020B0604020202020204"/>
                  <a:sym typeface="Arial" panose="020B0604020202020204"/>
                </a:endParaRPr>
              </a:p>
            </p:txBody>
          </p:sp>
        </p:grpSp>
        <p:grpSp>
          <p:nvGrpSpPr>
            <p:cNvPr id="1483" name="Group 1483"/>
            <p:cNvGrpSpPr/>
            <p:nvPr/>
          </p:nvGrpSpPr>
          <p:grpSpPr>
            <a:xfrm>
              <a:off x="4264022" y="3159125"/>
              <a:ext cx="201634" cy="357206"/>
              <a:chOff x="-1" y="0"/>
              <a:chExt cx="201633" cy="357205"/>
            </a:xfrm>
          </p:grpSpPr>
          <p:sp>
            <p:nvSpPr>
              <p:cNvPr id="1481" name="Shape 1481"/>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7067" y="6007"/>
                    </a:lnTo>
                    <a:lnTo>
                      <a:pt x="16533" y="5678"/>
                    </a:lnTo>
                    <a:lnTo>
                      <a:pt x="15733" y="5678"/>
                    </a:lnTo>
                    <a:lnTo>
                      <a:pt x="14933" y="5431"/>
                    </a:lnTo>
                    <a:lnTo>
                      <a:pt x="14044" y="5102"/>
                    </a:lnTo>
                    <a:lnTo>
                      <a:pt x="14044" y="4526"/>
                    </a:lnTo>
                    <a:lnTo>
                      <a:pt x="14933" y="4526"/>
                    </a:lnTo>
                    <a:lnTo>
                      <a:pt x="14933" y="4197"/>
                    </a:lnTo>
                    <a:lnTo>
                      <a:pt x="15733" y="3909"/>
                    </a:lnTo>
                    <a:lnTo>
                      <a:pt x="16533" y="3579"/>
                    </a:lnTo>
                    <a:lnTo>
                      <a:pt x="16533" y="1851"/>
                    </a:lnTo>
                    <a:lnTo>
                      <a:pt x="15733" y="1522"/>
                    </a:lnTo>
                    <a:lnTo>
                      <a:pt x="15733" y="1193"/>
                    </a:lnTo>
                    <a:lnTo>
                      <a:pt x="14933" y="905"/>
                    </a:lnTo>
                    <a:lnTo>
                      <a:pt x="14044" y="658"/>
                    </a:lnTo>
                    <a:lnTo>
                      <a:pt x="13422" y="329"/>
                    </a:lnTo>
                    <a:lnTo>
                      <a:pt x="12800" y="329"/>
                    </a:lnTo>
                    <a:lnTo>
                      <a:pt x="11911" y="0"/>
                    </a:lnTo>
                    <a:lnTo>
                      <a:pt x="9689" y="0"/>
                    </a:lnTo>
                    <a:lnTo>
                      <a:pt x="8978" y="329"/>
                    </a:lnTo>
                    <a:lnTo>
                      <a:pt x="8178" y="329"/>
                    </a:lnTo>
                    <a:lnTo>
                      <a:pt x="7556" y="658"/>
                    </a:lnTo>
                    <a:lnTo>
                      <a:pt x="6667" y="905"/>
                    </a:lnTo>
                    <a:lnTo>
                      <a:pt x="5867" y="1193"/>
                    </a:lnTo>
                    <a:lnTo>
                      <a:pt x="5867" y="1522"/>
                    </a:lnTo>
                    <a:lnTo>
                      <a:pt x="5244" y="1851"/>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89" y="21271"/>
                    </a:lnTo>
                    <a:lnTo>
                      <a:pt x="10489" y="20942"/>
                    </a:lnTo>
                    <a:lnTo>
                      <a:pt x="10489" y="20407"/>
                    </a:lnTo>
                    <a:lnTo>
                      <a:pt x="11111" y="20078"/>
                    </a:lnTo>
                    <a:lnTo>
                      <a:pt x="11111" y="11973"/>
                    </a:lnTo>
                    <a:lnTo>
                      <a:pt x="11111" y="20942"/>
                    </a:lnTo>
                    <a:lnTo>
                      <a:pt x="11911" y="20942"/>
                    </a:lnTo>
                    <a:lnTo>
                      <a:pt x="11911" y="21271"/>
                    </a:lnTo>
                    <a:lnTo>
                      <a:pt x="12800" y="21600"/>
                    </a:lnTo>
                    <a:lnTo>
                      <a:pt x="15733" y="21600"/>
                    </a:lnTo>
                    <a:lnTo>
                      <a:pt x="15733" y="21271"/>
                    </a:lnTo>
                    <a:lnTo>
                      <a:pt x="16533" y="21271"/>
                    </a:lnTo>
                    <a:lnTo>
                      <a:pt x="16533" y="20942"/>
                    </a:lnTo>
                    <a:lnTo>
                      <a:pt x="17067" y="20942"/>
                    </a:lnTo>
                    <a:lnTo>
                      <a:pt x="17067" y="14647"/>
                    </a:lnTo>
                    <a:lnTo>
                      <a:pt x="17867" y="14400"/>
                    </a:lnTo>
                    <a:lnTo>
                      <a:pt x="18667" y="14400"/>
                    </a:lnTo>
                    <a:lnTo>
                      <a:pt x="18667" y="14112"/>
                    </a:lnTo>
                    <a:lnTo>
                      <a:pt x="19467" y="13824"/>
                    </a:lnTo>
                    <a:lnTo>
                      <a:pt x="20178" y="13495"/>
                    </a:lnTo>
                    <a:lnTo>
                      <a:pt x="20800" y="13166"/>
                    </a:lnTo>
                    <a:lnTo>
                      <a:pt x="21600" y="12878"/>
                    </a:lnTo>
                    <a:lnTo>
                      <a:pt x="21600" y="6953"/>
                    </a:lnTo>
                    <a:lnTo>
                      <a:pt x="20800" y="6624"/>
                    </a:lnTo>
                    <a:lnTo>
                      <a:pt x="20178" y="6624"/>
                    </a:lnTo>
                    <a:lnTo>
                      <a:pt x="19467" y="6295"/>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82" name="Shape 1482"/>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7067" y="6007"/>
                    </a:lnTo>
                    <a:lnTo>
                      <a:pt x="16533" y="5678"/>
                    </a:lnTo>
                    <a:lnTo>
                      <a:pt x="15733" y="5678"/>
                    </a:lnTo>
                    <a:lnTo>
                      <a:pt x="14933" y="5431"/>
                    </a:lnTo>
                    <a:lnTo>
                      <a:pt x="14044" y="5102"/>
                    </a:lnTo>
                    <a:lnTo>
                      <a:pt x="14044" y="4526"/>
                    </a:lnTo>
                    <a:lnTo>
                      <a:pt x="14933" y="4526"/>
                    </a:lnTo>
                    <a:lnTo>
                      <a:pt x="14933" y="4197"/>
                    </a:lnTo>
                    <a:lnTo>
                      <a:pt x="15733" y="3909"/>
                    </a:lnTo>
                    <a:lnTo>
                      <a:pt x="16533" y="3579"/>
                    </a:lnTo>
                    <a:lnTo>
                      <a:pt x="16533" y="1851"/>
                    </a:lnTo>
                    <a:lnTo>
                      <a:pt x="15733" y="1522"/>
                    </a:lnTo>
                    <a:lnTo>
                      <a:pt x="15733" y="1193"/>
                    </a:lnTo>
                    <a:lnTo>
                      <a:pt x="14933" y="905"/>
                    </a:lnTo>
                    <a:lnTo>
                      <a:pt x="14044" y="658"/>
                    </a:lnTo>
                    <a:lnTo>
                      <a:pt x="13422" y="329"/>
                    </a:lnTo>
                    <a:lnTo>
                      <a:pt x="12800" y="329"/>
                    </a:lnTo>
                    <a:lnTo>
                      <a:pt x="11911" y="0"/>
                    </a:lnTo>
                    <a:lnTo>
                      <a:pt x="9689" y="0"/>
                    </a:lnTo>
                    <a:lnTo>
                      <a:pt x="8978" y="329"/>
                    </a:lnTo>
                    <a:lnTo>
                      <a:pt x="8178" y="329"/>
                    </a:lnTo>
                    <a:lnTo>
                      <a:pt x="7556" y="658"/>
                    </a:lnTo>
                    <a:lnTo>
                      <a:pt x="6667" y="905"/>
                    </a:lnTo>
                    <a:lnTo>
                      <a:pt x="5867" y="1193"/>
                    </a:lnTo>
                    <a:lnTo>
                      <a:pt x="5867" y="1522"/>
                    </a:lnTo>
                    <a:lnTo>
                      <a:pt x="5244" y="1851"/>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89" y="21271"/>
                    </a:lnTo>
                    <a:lnTo>
                      <a:pt x="10489" y="20942"/>
                    </a:lnTo>
                    <a:lnTo>
                      <a:pt x="10489" y="20407"/>
                    </a:lnTo>
                    <a:lnTo>
                      <a:pt x="11111" y="20078"/>
                    </a:lnTo>
                    <a:lnTo>
                      <a:pt x="11111" y="11973"/>
                    </a:lnTo>
                    <a:lnTo>
                      <a:pt x="11111" y="20942"/>
                    </a:lnTo>
                    <a:lnTo>
                      <a:pt x="11911" y="20942"/>
                    </a:lnTo>
                    <a:lnTo>
                      <a:pt x="11911" y="21271"/>
                    </a:lnTo>
                    <a:lnTo>
                      <a:pt x="12800" y="21600"/>
                    </a:lnTo>
                    <a:lnTo>
                      <a:pt x="15733" y="21600"/>
                    </a:lnTo>
                    <a:lnTo>
                      <a:pt x="15733" y="21271"/>
                    </a:lnTo>
                    <a:lnTo>
                      <a:pt x="16533" y="21271"/>
                    </a:lnTo>
                    <a:lnTo>
                      <a:pt x="16533" y="20942"/>
                    </a:lnTo>
                    <a:lnTo>
                      <a:pt x="17067" y="20942"/>
                    </a:lnTo>
                    <a:lnTo>
                      <a:pt x="17067" y="14647"/>
                    </a:lnTo>
                    <a:lnTo>
                      <a:pt x="17867" y="14400"/>
                    </a:lnTo>
                    <a:lnTo>
                      <a:pt x="18667" y="14400"/>
                    </a:lnTo>
                    <a:lnTo>
                      <a:pt x="18667" y="14112"/>
                    </a:lnTo>
                    <a:lnTo>
                      <a:pt x="19467" y="13824"/>
                    </a:lnTo>
                    <a:lnTo>
                      <a:pt x="20178" y="13495"/>
                    </a:lnTo>
                    <a:lnTo>
                      <a:pt x="20800" y="13166"/>
                    </a:lnTo>
                    <a:lnTo>
                      <a:pt x="21600" y="12878"/>
                    </a:lnTo>
                    <a:lnTo>
                      <a:pt x="21600" y="6953"/>
                    </a:lnTo>
                    <a:lnTo>
                      <a:pt x="20800" y="6624"/>
                    </a:lnTo>
                    <a:lnTo>
                      <a:pt x="20178" y="6624"/>
                    </a:lnTo>
                    <a:lnTo>
                      <a:pt x="19467" y="6295"/>
                    </a:lnTo>
                    <a:lnTo>
                      <a:pt x="1786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488" name="Group 1488"/>
            <p:cNvGrpSpPr/>
            <p:nvPr/>
          </p:nvGrpSpPr>
          <p:grpSpPr>
            <a:xfrm>
              <a:off x="4070336" y="3475032"/>
              <a:ext cx="201650" cy="357220"/>
              <a:chOff x="-1" y="-1"/>
              <a:chExt cx="201649" cy="357219"/>
            </a:xfrm>
          </p:grpSpPr>
          <p:sp>
            <p:nvSpPr>
              <p:cNvPr id="1484" name="Shape 1484"/>
              <p:cNvSpPr/>
              <p:nvPr/>
            </p:nvSpPr>
            <p:spPr>
              <a:xfrm>
                <a:off x="7"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87" name="Group 1487"/>
              <p:cNvGrpSpPr/>
              <p:nvPr/>
            </p:nvGrpSpPr>
            <p:grpSpPr>
              <a:xfrm>
                <a:off x="-2" y="-2"/>
                <a:ext cx="201650" cy="357220"/>
                <a:chOff x="0" y="0"/>
                <a:chExt cx="201649" cy="357219"/>
              </a:xfrm>
            </p:grpSpPr>
            <p:sp>
              <p:nvSpPr>
                <p:cNvPr id="1485" name="Shape 1485"/>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86" name="Shape 1486"/>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93" name="Group 1493"/>
            <p:cNvGrpSpPr/>
            <p:nvPr/>
          </p:nvGrpSpPr>
          <p:grpSpPr>
            <a:xfrm>
              <a:off x="1617648" y="3475032"/>
              <a:ext cx="201650" cy="357220"/>
              <a:chOff x="-1" y="-1"/>
              <a:chExt cx="201649" cy="357219"/>
            </a:xfrm>
          </p:grpSpPr>
          <p:sp>
            <p:nvSpPr>
              <p:cNvPr id="1489" name="Shape 1489"/>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92" name="Group 1492"/>
              <p:cNvGrpSpPr/>
              <p:nvPr/>
            </p:nvGrpSpPr>
            <p:grpSpPr>
              <a:xfrm>
                <a:off x="-2" y="-2"/>
                <a:ext cx="201650" cy="357220"/>
                <a:chOff x="0" y="0"/>
                <a:chExt cx="201649" cy="357219"/>
              </a:xfrm>
            </p:grpSpPr>
            <p:sp>
              <p:nvSpPr>
                <p:cNvPr id="1490" name="Shape 1490"/>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91" name="Shape 1491"/>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498" name="Group 1498"/>
            <p:cNvGrpSpPr/>
            <p:nvPr/>
          </p:nvGrpSpPr>
          <p:grpSpPr>
            <a:xfrm>
              <a:off x="1630352" y="3914772"/>
              <a:ext cx="203231" cy="357214"/>
              <a:chOff x="-1" y="-2"/>
              <a:chExt cx="203230" cy="357213"/>
            </a:xfrm>
          </p:grpSpPr>
          <p:sp>
            <p:nvSpPr>
              <p:cNvPr id="1494" name="Shape 1494"/>
              <p:cNvSpPr/>
              <p:nvPr/>
            </p:nvSpPr>
            <p:spPr>
              <a:xfrm>
                <a:off x="4" y="6352"/>
                <a:ext cx="203220" cy="35085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497" name="Group 1497"/>
              <p:cNvGrpSpPr/>
              <p:nvPr/>
            </p:nvGrpSpPr>
            <p:grpSpPr>
              <a:xfrm>
                <a:off x="-2" y="-3"/>
                <a:ext cx="203231" cy="357215"/>
                <a:chOff x="0" y="-1"/>
                <a:chExt cx="203230" cy="357213"/>
              </a:xfrm>
            </p:grpSpPr>
            <p:sp>
              <p:nvSpPr>
                <p:cNvPr id="1495" name="Shape 1495"/>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496" name="Shape 1496"/>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03" name="Group 1503"/>
            <p:cNvGrpSpPr/>
            <p:nvPr/>
          </p:nvGrpSpPr>
          <p:grpSpPr>
            <a:xfrm>
              <a:off x="2055800" y="3829046"/>
              <a:ext cx="204823" cy="357214"/>
              <a:chOff x="-1" y="-2"/>
              <a:chExt cx="204822" cy="357213"/>
            </a:xfrm>
          </p:grpSpPr>
          <p:sp>
            <p:nvSpPr>
              <p:cNvPr id="1499" name="Shape 1499"/>
              <p:cNvSpPr/>
              <p:nvPr/>
            </p:nvSpPr>
            <p:spPr>
              <a:xfrm>
                <a:off x="6"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02" name="Group 1502"/>
              <p:cNvGrpSpPr/>
              <p:nvPr/>
            </p:nvGrpSpPr>
            <p:grpSpPr>
              <a:xfrm>
                <a:off x="-2" y="-3"/>
                <a:ext cx="204823" cy="357215"/>
                <a:chOff x="0" y="-1"/>
                <a:chExt cx="204822" cy="357213"/>
              </a:xfrm>
            </p:grpSpPr>
            <p:sp>
              <p:nvSpPr>
                <p:cNvPr id="1500" name="Shape 1500"/>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01" name="Shape 1501"/>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08" name="Group 1508"/>
            <p:cNvGrpSpPr/>
            <p:nvPr/>
          </p:nvGrpSpPr>
          <p:grpSpPr>
            <a:xfrm>
              <a:off x="1198552" y="4054467"/>
              <a:ext cx="203231" cy="355635"/>
              <a:chOff x="-1" y="0"/>
              <a:chExt cx="203230" cy="355634"/>
            </a:xfrm>
          </p:grpSpPr>
          <p:sp>
            <p:nvSpPr>
              <p:cNvPr id="1504" name="Shape 1504"/>
              <p:cNvSpPr/>
              <p:nvPr/>
            </p:nvSpPr>
            <p:spPr>
              <a:xfrm>
                <a:off x="4" y="6"/>
                <a:ext cx="203220"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07" name="Group 1507"/>
              <p:cNvGrpSpPr/>
              <p:nvPr/>
            </p:nvGrpSpPr>
            <p:grpSpPr>
              <a:xfrm>
                <a:off x="-2" y="-1"/>
                <a:ext cx="203231" cy="355635"/>
                <a:chOff x="0" y="0"/>
                <a:chExt cx="203230" cy="355634"/>
              </a:xfrm>
            </p:grpSpPr>
            <p:sp>
              <p:nvSpPr>
                <p:cNvPr id="1505" name="Shape 1505"/>
                <p:cNvSpPr/>
                <p:nvPr/>
              </p:nvSpPr>
              <p:spPr>
                <a:xfrm>
                  <a:off x="-1" y="0"/>
                  <a:ext cx="20323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06" name="Shape 1506"/>
                <p:cNvSpPr/>
                <p:nvPr/>
              </p:nvSpPr>
              <p:spPr>
                <a:xfrm>
                  <a:off x="-1" y="0"/>
                  <a:ext cx="20323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13" name="Group 1513"/>
            <p:cNvGrpSpPr/>
            <p:nvPr/>
          </p:nvGrpSpPr>
          <p:grpSpPr>
            <a:xfrm>
              <a:off x="2482835" y="3370266"/>
              <a:ext cx="204823" cy="355625"/>
              <a:chOff x="-1" y="-1"/>
              <a:chExt cx="204822" cy="355624"/>
            </a:xfrm>
          </p:grpSpPr>
          <p:sp>
            <p:nvSpPr>
              <p:cNvPr id="1509" name="Shape 1509"/>
              <p:cNvSpPr/>
              <p:nvPr/>
            </p:nvSpPr>
            <p:spPr>
              <a:xfrm>
                <a:off x="4" y="-2"/>
                <a:ext cx="204811" cy="349269"/>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12" name="Group 1512"/>
              <p:cNvGrpSpPr/>
              <p:nvPr/>
            </p:nvGrpSpPr>
            <p:grpSpPr>
              <a:xfrm>
                <a:off x="-2" y="6343"/>
                <a:ext cx="204823" cy="349281"/>
                <a:chOff x="0" y="0"/>
                <a:chExt cx="204822" cy="349280"/>
              </a:xfrm>
            </p:grpSpPr>
            <p:sp>
              <p:nvSpPr>
                <p:cNvPr id="1510" name="Shape 1510"/>
                <p:cNvSpPr/>
                <p:nvPr/>
              </p:nvSpPr>
              <p:spPr>
                <a:xfrm>
                  <a:off x="-2" y="-1"/>
                  <a:ext cx="204824" cy="34928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11" name="Shape 1511"/>
                <p:cNvSpPr/>
                <p:nvPr/>
              </p:nvSpPr>
              <p:spPr>
                <a:xfrm>
                  <a:off x="-2" y="-1"/>
                  <a:ext cx="204824" cy="34928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18" name="Group 1518"/>
            <p:cNvGrpSpPr/>
            <p:nvPr/>
          </p:nvGrpSpPr>
          <p:grpSpPr>
            <a:xfrm>
              <a:off x="2936863" y="3241671"/>
              <a:ext cx="206408" cy="357214"/>
              <a:chOff x="0" y="-2"/>
              <a:chExt cx="206406" cy="357213"/>
            </a:xfrm>
          </p:grpSpPr>
          <p:sp>
            <p:nvSpPr>
              <p:cNvPr id="1514" name="Shape 1514"/>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17" name="Group 1517"/>
              <p:cNvGrpSpPr/>
              <p:nvPr/>
            </p:nvGrpSpPr>
            <p:grpSpPr>
              <a:xfrm>
                <a:off x="-1" y="-3"/>
                <a:ext cx="206408" cy="357215"/>
                <a:chOff x="0" y="-1"/>
                <a:chExt cx="206406" cy="357213"/>
              </a:xfrm>
            </p:grpSpPr>
            <p:sp>
              <p:nvSpPr>
                <p:cNvPr id="1515" name="Shape 1515"/>
                <p:cNvSpPr/>
                <p:nvPr/>
              </p:nvSpPr>
              <p:spPr>
                <a:xfrm>
                  <a:off x="0" y="-2"/>
                  <a:ext cx="206408"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16" name="Shape 1516"/>
                <p:cNvSpPr/>
                <p:nvPr/>
              </p:nvSpPr>
              <p:spPr>
                <a:xfrm>
                  <a:off x="0" y="-2"/>
                  <a:ext cx="206408"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23" name="Group 1523"/>
            <p:cNvGrpSpPr/>
            <p:nvPr/>
          </p:nvGrpSpPr>
          <p:grpSpPr>
            <a:xfrm>
              <a:off x="3586153" y="3195632"/>
              <a:ext cx="203228" cy="357220"/>
              <a:chOff x="0" y="-1"/>
              <a:chExt cx="203227" cy="357219"/>
            </a:xfrm>
          </p:grpSpPr>
          <p:sp>
            <p:nvSpPr>
              <p:cNvPr id="1519" name="Shape 1519"/>
              <p:cNvSpPr/>
              <p:nvPr/>
            </p:nvSpPr>
            <p:spPr>
              <a:xfrm>
                <a:off x="2" y="2"/>
                <a:ext cx="16352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22" name="Group 1522"/>
              <p:cNvGrpSpPr/>
              <p:nvPr/>
            </p:nvGrpSpPr>
            <p:grpSpPr>
              <a:xfrm>
                <a:off x="-1" y="-2"/>
                <a:ext cx="203228" cy="357220"/>
                <a:chOff x="0" y="0"/>
                <a:chExt cx="203227" cy="357219"/>
              </a:xfrm>
            </p:grpSpPr>
            <p:sp>
              <p:nvSpPr>
                <p:cNvPr id="1520" name="Shape 1520"/>
                <p:cNvSpPr/>
                <p:nvPr/>
              </p:nvSpPr>
              <p:spPr>
                <a:xfrm>
                  <a:off x="0" y="-1"/>
                  <a:ext cx="203228"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21" name="Shape 1521"/>
                <p:cNvSpPr/>
                <p:nvPr/>
              </p:nvSpPr>
              <p:spPr>
                <a:xfrm>
                  <a:off x="0" y="-1"/>
                  <a:ext cx="203228"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28" name="Group 1528"/>
            <p:cNvGrpSpPr/>
            <p:nvPr/>
          </p:nvGrpSpPr>
          <p:grpSpPr>
            <a:xfrm>
              <a:off x="3554398" y="3662357"/>
              <a:ext cx="201648" cy="357221"/>
              <a:chOff x="-2" y="-1"/>
              <a:chExt cx="201647" cy="357220"/>
            </a:xfrm>
          </p:grpSpPr>
          <p:sp>
            <p:nvSpPr>
              <p:cNvPr id="1524" name="Shape 1524"/>
              <p:cNvSpPr/>
              <p:nvPr/>
            </p:nvSpPr>
            <p:spPr>
              <a:xfrm>
                <a:off x="5" y="3"/>
                <a:ext cx="201635"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27" name="Group 1527"/>
              <p:cNvGrpSpPr/>
              <p:nvPr/>
            </p:nvGrpSpPr>
            <p:grpSpPr>
              <a:xfrm>
                <a:off x="-3" y="-2"/>
                <a:ext cx="201649" cy="357221"/>
                <a:chOff x="-1" y="0"/>
                <a:chExt cx="201647" cy="357220"/>
              </a:xfrm>
            </p:grpSpPr>
            <p:sp>
              <p:nvSpPr>
                <p:cNvPr id="1525" name="Shape 1525"/>
                <p:cNvSpPr/>
                <p:nvPr/>
              </p:nvSpPr>
              <p:spPr>
                <a:xfrm>
                  <a:off x="-2" y="-1"/>
                  <a:ext cx="201649"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26" name="Shape 1526"/>
                <p:cNvSpPr/>
                <p:nvPr/>
              </p:nvSpPr>
              <p:spPr>
                <a:xfrm>
                  <a:off x="-2" y="-1"/>
                  <a:ext cx="201649"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33" name="Group 1533"/>
            <p:cNvGrpSpPr/>
            <p:nvPr/>
          </p:nvGrpSpPr>
          <p:grpSpPr>
            <a:xfrm>
              <a:off x="4024298" y="3970337"/>
              <a:ext cx="204819" cy="355627"/>
              <a:chOff x="-1" y="0"/>
              <a:chExt cx="204817" cy="355626"/>
            </a:xfrm>
          </p:grpSpPr>
          <p:sp>
            <p:nvSpPr>
              <p:cNvPr id="1529" name="Shape 1529"/>
              <p:cNvSpPr/>
              <p:nvPr/>
            </p:nvSpPr>
            <p:spPr>
              <a:xfrm>
                <a:off x="5" y="-1"/>
                <a:ext cx="204810" cy="350857"/>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32" name="Group 1532"/>
              <p:cNvGrpSpPr/>
              <p:nvPr/>
            </p:nvGrpSpPr>
            <p:grpSpPr>
              <a:xfrm>
                <a:off x="-2" y="4754"/>
                <a:ext cx="204819" cy="350872"/>
                <a:chOff x="0" y="0"/>
                <a:chExt cx="204817" cy="350871"/>
              </a:xfrm>
            </p:grpSpPr>
            <p:sp>
              <p:nvSpPr>
                <p:cNvPr id="1530" name="Shape 1530"/>
                <p:cNvSpPr/>
                <p:nvPr/>
              </p:nvSpPr>
              <p:spPr>
                <a:xfrm>
                  <a:off x="-1" y="-1"/>
                  <a:ext cx="204819" cy="350872"/>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31" name="Shape 1531"/>
                <p:cNvSpPr/>
                <p:nvPr/>
              </p:nvSpPr>
              <p:spPr>
                <a:xfrm>
                  <a:off x="-1" y="-1"/>
                  <a:ext cx="204819" cy="350872"/>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38" name="Group 1538"/>
            <p:cNvGrpSpPr/>
            <p:nvPr/>
          </p:nvGrpSpPr>
          <p:grpSpPr>
            <a:xfrm>
              <a:off x="4767250" y="3475032"/>
              <a:ext cx="201649" cy="357220"/>
              <a:chOff x="-2" y="-1"/>
              <a:chExt cx="201648" cy="357219"/>
            </a:xfrm>
          </p:grpSpPr>
          <p:sp>
            <p:nvSpPr>
              <p:cNvPr id="1534" name="Shape 1534"/>
              <p:cNvSpPr/>
              <p:nvPr/>
            </p:nvSpPr>
            <p:spPr>
              <a:xfrm>
                <a:off x="5" y="2"/>
                <a:ext cx="201636" cy="357209"/>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37" name="Group 1537"/>
              <p:cNvGrpSpPr/>
              <p:nvPr/>
            </p:nvGrpSpPr>
            <p:grpSpPr>
              <a:xfrm>
                <a:off x="-3" y="-2"/>
                <a:ext cx="201650" cy="357220"/>
                <a:chOff x="-1" y="0"/>
                <a:chExt cx="201648" cy="357219"/>
              </a:xfrm>
            </p:grpSpPr>
            <p:sp>
              <p:nvSpPr>
                <p:cNvPr id="1535" name="Shape 1535"/>
                <p:cNvSpPr/>
                <p:nvPr/>
              </p:nvSpPr>
              <p:spPr>
                <a:xfrm>
                  <a:off x="-2"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36" name="Shape 1536"/>
                <p:cNvSpPr/>
                <p:nvPr/>
              </p:nvSpPr>
              <p:spPr>
                <a:xfrm>
                  <a:off x="-2"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43" name="Group 1543"/>
            <p:cNvGrpSpPr/>
            <p:nvPr/>
          </p:nvGrpSpPr>
          <p:grpSpPr>
            <a:xfrm>
              <a:off x="4587863" y="3948107"/>
              <a:ext cx="198474" cy="357220"/>
              <a:chOff x="-1" y="-1"/>
              <a:chExt cx="198473" cy="357219"/>
            </a:xfrm>
          </p:grpSpPr>
          <p:sp>
            <p:nvSpPr>
              <p:cNvPr id="1539" name="Shape 1539"/>
              <p:cNvSpPr/>
              <p:nvPr/>
            </p:nvSpPr>
            <p:spPr>
              <a:xfrm>
                <a:off x="6" y="2"/>
                <a:ext cx="16035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42" name="Group 1542"/>
              <p:cNvGrpSpPr/>
              <p:nvPr/>
            </p:nvGrpSpPr>
            <p:grpSpPr>
              <a:xfrm>
                <a:off x="-2" y="-2"/>
                <a:ext cx="198474" cy="357220"/>
                <a:chOff x="0" y="0"/>
                <a:chExt cx="198473" cy="357219"/>
              </a:xfrm>
            </p:grpSpPr>
            <p:sp>
              <p:nvSpPr>
                <p:cNvPr id="1540" name="Shape 1540"/>
                <p:cNvSpPr/>
                <p:nvPr/>
              </p:nvSpPr>
              <p:spPr>
                <a:xfrm>
                  <a:off x="-1" y="-1"/>
                  <a:ext cx="19847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41" name="Shape 1541"/>
                <p:cNvSpPr/>
                <p:nvPr/>
              </p:nvSpPr>
              <p:spPr>
                <a:xfrm>
                  <a:off x="-1" y="-1"/>
                  <a:ext cx="19847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48" name="Group 1548"/>
            <p:cNvGrpSpPr/>
            <p:nvPr/>
          </p:nvGrpSpPr>
          <p:grpSpPr>
            <a:xfrm>
              <a:off x="5411777" y="3975091"/>
              <a:ext cx="204823" cy="358806"/>
              <a:chOff x="-1" y="-1"/>
              <a:chExt cx="204822" cy="358805"/>
            </a:xfrm>
          </p:grpSpPr>
          <p:sp>
            <p:nvSpPr>
              <p:cNvPr id="1544" name="Shape 1544"/>
              <p:cNvSpPr/>
              <p:nvPr/>
            </p:nvSpPr>
            <p:spPr>
              <a:xfrm>
                <a:off x="7" y="7"/>
                <a:ext cx="204807" cy="358794"/>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47" name="Group 1547"/>
              <p:cNvGrpSpPr/>
              <p:nvPr/>
            </p:nvGrpSpPr>
            <p:grpSpPr>
              <a:xfrm>
                <a:off x="-2" y="-2"/>
                <a:ext cx="204823" cy="358806"/>
                <a:chOff x="0" y="0"/>
                <a:chExt cx="204822" cy="358805"/>
              </a:xfrm>
            </p:grpSpPr>
            <p:sp>
              <p:nvSpPr>
                <p:cNvPr id="1545" name="Shape 1545"/>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46" name="Shape 1546"/>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53" name="Group 1553"/>
            <p:cNvGrpSpPr/>
            <p:nvPr/>
          </p:nvGrpSpPr>
          <p:grpSpPr>
            <a:xfrm>
              <a:off x="3479785" y="4360858"/>
              <a:ext cx="204823" cy="357221"/>
              <a:chOff x="-1" y="-1"/>
              <a:chExt cx="204822" cy="357220"/>
            </a:xfrm>
          </p:grpSpPr>
          <p:sp>
            <p:nvSpPr>
              <p:cNvPr id="1549" name="Shape 1549"/>
              <p:cNvSpPr/>
              <p:nvPr/>
            </p:nvSpPr>
            <p:spPr>
              <a:xfrm>
                <a:off x="4" y="3"/>
                <a:ext cx="204811" cy="350858"/>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52" name="Group 1552"/>
              <p:cNvGrpSpPr/>
              <p:nvPr/>
            </p:nvGrpSpPr>
            <p:grpSpPr>
              <a:xfrm>
                <a:off x="-2" y="-2"/>
                <a:ext cx="204823" cy="357221"/>
                <a:chOff x="0" y="0"/>
                <a:chExt cx="204822" cy="357220"/>
              </a:xfrm>
            </p:grpSpPr>
            <p:sp>
              <p:nvSpPr>
                <p:cNvPr id="1550" name="Shape 1550"/>
                <p:cNvSpPr/>
                <p:nvPr/>
              </p:nvSpPr>
              <p:spPr>
                <a:xfrm>
                  <a:off x="-2" y="-1"/>
                  <a:ext cx="204824"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51" name="Shape 1551"/>
                <p:cNvSpPr/>
                <p:nvPr/>
              </p:nvSpPr>
              <p:spPr>
                <a:xfrm>
                  <a:off x="-2" y="-1"/>
                  <a:ext cx="204824"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58" name="Group 1558"/>
            <p:cNvGrpSpPr/>
            <p:nvPr/>
          </p:nvGrpSpPr>
          <p:grpSpPr>
            <a:xfrm>
              <a:off x="3973498" y="2876546"/>
              <a:ext cx="198474" cy="357214"/>
              <a:chOff x="-2" y="-2"/>
              <a:chExt cx="198473" cy="357213"/>
            </a:xfrm>
          </p:grpSpPr>
          <p:sp>
            <p:nvSpPr>
              <p:cNvPr id="1554" name="Shape 1554"/>
              <p:cNvSpPr/>
              <p:nvPr/>
            </p:nvSpPr>
            <p:spPr>
              <a:xfrm>
                <a:off x="5" y="-2"/>
                <a:ext cx="19846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57" name="Group 1557"/>
              <p:cNvGrpSpPr/>
              <p:nvPr/>
            </p:nvGrpSpPr>
            <p:grpSpPr>
              <a:xfrm>
                <a:off x="-3" y="-3"/>
                <a:ext cx="198475" cy="357215"/>
                <a:chOff x="-1" y="-1"/>
                <a:chExt cx="198473" cy="357213"/>
              </a:xfrm>
            </p:grpSpPr>
            <p:sp>
              <p:nvSpPr>
                <p:cNvPr id="1555" name="Shape 1555"/>
                <p:cNvSpPr/>
                <p:nvPr/>
              </p:nvSpPr>
              <p:spPr>
                <a:xfrm>
                  <a:off x="-2" y="-2"/>
                  <a:ext cx="19847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56" name="Shape 1556"/>
                <p:cNvSpPr/>
                <p:nvPr/>
              </p:nvSpPr>
              <p:spPr>
                <a:xfrm>
                  <a:off x="-2" y="-2"/>
                  <a:ext cx="19847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63" name="Group 1563"/>
            <p:cNvGrpSpPr/>
            <p:nvPr/>
          </p:nvGrpSpPr>
          <p:grpSpPr>
            <a:xfrm>
              <a:off x="3271827" y="4014783"/>
              <a:ext cx="203231" cy="357221"/>
              <a:chOff x="-1" y="-1"/>
              <a:chExt cx="203230" cy="357220"/>
            </a:xfrm>
          </p:grpSpPr>
          <p:sp>
            <p:nvSpPr>
              <p:cNvPr id="1559" name="Shape 1559"/>
              <p:cNvSpPr/>
              <p:nvPr/>
            </p:nvSpPr>
            <p:spPr>
              <a:xfrm>
                <a:off x="4" y="3"/>
                <a:ext cx="203220" cy="350858"/>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62" name="Group 1562"/>
              <p:cNvGrpSpPr/>
              <p:nvPr/>
            </p:nvGrpSpPr>
            <p:grpSpPr>
              <a:xfrm>
                <a:off x="-2" y="-2"/>
                <a:ext cx="203231" cy="357221"/>
                <a:chOff x="0" y="0"/>
                <a:chExt cx="203230" cy="357220"/>
              </a:xfrm>
            </p:grpSpPr>
            <p:sp>
              <p:nvSpPr>
                <p:cNvPr id="1560" name="Shape 1560"/>
                <p:cNvSpPr/>
                <p:nvPr/>
              </p:nvSpPr>
              <p:spPr>
                <a:xfrm>
                  <a:off x="-1" y="-1"/>
                  <a:ext cx="20323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61" name="Shape 1561"/>
                <p:cNvSpPr/>
                <p:nvPr/>
              </p:nvSpPr>
              <p:spPr>
                <a:xfrm>
                  <a:off x="-1" y="-1"/>
                  <a:ext cx="20323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566" name="Group 1566"/>
            <p:cNvGrpSpPr/>
            <p:nvPr/>
          </p:nvGrpSpPr>
          <p:grpSpPr>
            <a:xfrm>
              <a:off x="4351339" y="3652835"/>
              <a:ext cx="204808" cy="357206"/>
              <a:chOff x="0" y="0"/>
              <a:chExt cx="204806" cy="357205"/>
            </a:xfrm>
          </p:grpSpPr>
          <p:sp>
            <p:nvSpPr>
              <p:cNvPr id="1564" name="Shape 1564"/>
              <p:cNvSpPr/>
              <p:nvPr/>
            </p:nvSpPr>
            <p:spPr>
              <a:xfrm>
                <a:off x="0" y="-1"/>
                <a:ext cx="204808"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93" y="5719"/>
                    </a:lnTo>
                    <a:lnTo>
                      <a:pt x="14900" y="5431"/>
                    </a:lnTo>
                    <a:lnTo>
                      <a:pt x="14106" y="5102"/>
                    </a:lnTo>
                    <a:lnTo>
                      <a:pt x="14106" y="4526"/>
                    </a:lnTo>
                    <a:lnTo>
                      <a:pt x="14900" y="4526"/>
                    </a:lnTo>
                    <a:lnTo>
                      <a:pt x="14900" y="4197"/>
                    </a:lnTo>
                    <a:lnTo>
                      <a:pt x="15693" y="3950"/>
                    </a:lnTo>
                    <a:lnTo>
                      <a:pt x="16398" y="3621"/>
                    </a:lnTo>
                    <a:lnTo>
                      <a:pt x="16398" y="1851"/>
                    </a:lnTo>
                    <a:lnTo>
                      <a:pt x="15693" y="1522"/>
                    </a:lnTo>
                    <a:lnTo>
                      <a:pt x="15693" y="1193"/>
                    </a:lnTo>
                    <a:lnTo>
                      <a:pt x="14900" y="946"/>
                    </a:lnTo>
                    <a:lnTo>
                      <a:pt x="14106" y="658"/>
                    </a:lnTo>
                    <a:lnTo>
                      <a:pt x="13313" y="329"/>
                    </a:lnTo>
                    <a:lnTo>
                      <a:pt x="12607" y="329"/>
                    </a:lnTo>
                    <a:lnTo>
                      <a:pt x="11990" y="0"/>
                    </a:lnTo>
                    <a:lnTo>
                      <a:pt x="9522" y="0"/>
                    </a:lnTo>
                    <a:lnTo>
                      <a:pt x="8904" y="329"/>
                    </a:lnTo>
                    <a:lnTo>
                      <a:pt x="8287" y="329"/>
                    </a:lnTo>
                    <a:lnTo>
                      <a:pt x="7406" y="658"/>
                    </a:lnTo>
                    <a:lnTo>
                      <a:pt x="6612" y="946"/>
                    </a:lnTo>
                    <a:lnTo>
                      <a:pt x="5819" y="1193"/>
                    </a:lnTo>
                    <a:lnTo>
                      <a:pt x="5819" y="1522"/>
                    </a:lnTo>
                    <a:lnTo>
                      <a:pt x="5290" y="1851"/>
                    </a:lnTo>
                    <a:lnTo>
                      <a:pt x="5290" y="3374"/>
                    </a:lnTo>
                    <a:lnTo>
                      <a:pt x="5819" y="3621"/>
                    </a:lnTo>
                    <a:lnTo>
                      <a:pt x="5819" y="3950"/>
                    </a:lnTo>
                    <a:lnTo>
                      <a:pt x="6612" y="4197"/>
                    </a:lnTo>
                    <a:lnTo>
                      <a:pt x="7406" y="4526"/>
                    </a:lnTo>
                    <a:lnTo>
                      <a:pt x="7406" y="5431"/>
                    </a:lnTo>
                    <a:lnTo>
                      <a:pt x="6612" y="5719"/>
                    </a:lnTo>
                    <a:lnTo>
                      <a:pt x="5819" y="5719"/>
                    </a:lnTo>
                    <a:lnTo>
                      <a:pt x="5290" y="6048"/>
                    </a:lnTo>
                    <a:lnTo>
                      <a:pt x="4496" y="6048"/>
                    </a:lnTo>
                    <a:lnTo>
                      <a:pt x="2909" y="6295"/>
                    </a:lnTo>
                    <a:lnTo>
                      <a:pt x="2028" y="6624"/>
                    </a:lnTo>
                    <a:lnTo>
                      <a:pt x="1587" y="6624"/>
                    </a:lnTo>
                    <a:lnTo>
                      <a:pt x="793" y="6953"/>
                    </a:lnTo>
                    <a:lnTo>
                      <a:pt x="793" y="7200"/>
                    </a:lnTo>
                    <a:lnTo>
                      <a:pt x="0" y="7488"/>
                    </a:lnTo>
                    <a:lnTo>
                      <a:pt x="0" y="12631"/>
                    </a:lnTo>
                    <a:lnTo>
                      <a:pt x="793" y="12919"/>
                    </a:lnTo>
                    <a:lnTo>
                      <a:pt x="1587" y="13166"/>
                    </a:lnTo>
                    <a:lnTo>
                      <a:pt x="1587" y="13824"/>
                    </a:lnTo>
                    <a:lnTo>
                      <a:pt x="2028" y="13824"/>
                    </a:lnTo>
                    <a:lnTo>
                      <a:pt x="2909" y="14153"/>
                    </a:lnTo>
                    <a:lnTo>
                      <a:pt x="3703" y="14400"/>
                    </a:lnTo>
                    <a:lnTo>
                      <a:pt x="4496" y="14400"/>
                    </a:lnTo>
                    <a:lnTo>
                      <a:pt x="4496" y="14688"/>
                    </a:lnTo>
                    <a:lnTo>
                      <a:pt x="4496" y="8969"/>
                    </a:lnTo>
                    <a:lnTo>
                      <a:pt x="4496" y="20695"/>
                    </a:lnTo>
                    <a:lnTo>
                      <a:pt x="5290" y="20942"/>
                    </a:lnTo>
                    <a:lnTo>
                      <a:pt x="5290" y="21271"/>
                    </a:lnTo>
                    <a:lnTo>
                      <a:pt x="5819" y="21271"/>
                    </a:lnTo>
                    <a:lnTo>
                      <a:pt x="5819" y="21600"/>
                    </a:lnTo>
                    <a:lnTo>
                      <a:pt x="8904" y="21600"/>
                    </a:lnTo>
                    <a:lnTo>
                      <a:pt x="9522" y="21271"/>
                    </a:lnTo>
                    <a:lnTo>
                      <a:pt x="10315" y="20942"/>
                    </a:lnTo>
                    <a:lnTo>
                      <a:pt x="10315" y="20448"/>
                    </a:lnTo>
                    <a:lnTo>
                      <a:pt x="11197" y="20119"/>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88"/>
                    </a:lnTo>
                    <a:lnTo>
                      <a:pt x="17809" y="14400"/>
                    </a:lnTo>
                    <a:lnTo>
                      <a:pt x="18602" y="14400"/>
                    </a:lnTo>
                    <a:lnTo>
                      <a:pt x="18602" y="14153"/>
                    </a:lnTo>
                    <a:lnTo>
                      <a:pt x="19484" y="13824"/>
                    </a:lnTo>
                    <a:lnTo>
                      <a:pt x="20718" y="13166"/>
                    </a:lnTo>
                    <a:lnTo>
                      <a:pt x="21600" y="12919"/>
                    </a:lnTo>
                    <a:lnTo>
                      <a:pt x="21600" y="6953"/>
                    </a:lnTo>
                    <a:lnTo>
                      <a:pt x="20718" y="6624"/>
                    </a:lnTo>
                    <a:lnTo>
                      <a:pt x="20101" y="6624"/>
                    </a:lnTo>
                    <a:lnTo>
                      <a:pt x="19484"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65" name="Shape 1565"/>
              <p:cNvSpPr/>
              <p:nvPr/>
            </p:nvSpPr>
            <p:spPr>
              <a:xfrm>
                <a:off x="0" y="-1"/>
                <a:ext cx="204808"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93" y="5719"/>
                    </a:lnTo>
                    <a:lnTo>
                      <a:pt x="14900" y="5431"/>
                    </a:lnTo>
                    <a:lnTo>
                      <a:pt x="14106" y="5102"/>
                    </a:lnTo>
                    <a:lnTo>
                      <a:pt x="14106" y="4526"/>
                    </a:lnTo>
                    <a:lnTo>
                      <a:pt x="14900" y="4526"/>
                    </a:lnTo>
                    <a:lnTo>
                      <a:pt x="14900" y="4197"/>
                    </a:lnTo>
                    <a:lnTo>
                      <a:pt x="15693" y="3950"/>
                    </a:lnTo>
                    <a:lnTo>
                      <a:pt x="16398" y="3621"/>
                    </a:lnTo>
                    <a:lnTo>
                      <a:pt x="16398" y="1851"/>
                    </a:lnTo>
                    <a:lnTo>
                      <a:pt x="15693" y="1522"/>
                    </a:lnTo>
                    <a:lnTo>
                      <a:pt x="15693" y="1193"/>
                    </a:lnTo>
                    <a:lnTo>
                      <a:pt x="14900" y="946"/>
                    </a:lnTo>
                    <a:lnTo>
                      <a:pt x="14106" y="658"/>
                    </a:lnTo>
                    <a:lnTo>
                      <a:pt x="13313" y="329"/>
                    </a:lnTo>
                    <a:lnTo>
                      <a:pt x="12607" y="329"/>
                    </a:lnTo>
                    <a:lnTo>
                      <a:pt x="11990" y="0"/>
                    </a:lnTo>
                    <a:lnTo>
                      <a:pt x="9522" y="0"/>
                    </a:lnTo>
                    <a:lnTo>
                      <a:pt x="8904" y="329"/>
                    </a:lnTo>
                    <a:lnTo>
                      <a:pt x="8287" y="329"/>
                    </a:lnTo>
                    <a:lnTo>
                      <a:pt x="7406" y="658"/>
                    </a:lnTo>
                    <a:lnTo>
                      <a:pt x="6612" y="946"/>
                    </a:lnTo>
                    <a:lnTo>
                      <a:pt x="5819" y="1193"/>
                    </a:lnTo>
                    <a:lnTo>
                      <a:pt x="5819" y="1522"/>
                    </a:lnTo>
                    <a:lnTo>
                      <a:pt x="5290" y="1851"/>
                    </a:lnTo>
                    <a:lnTo>
                      <a:pt x="5290" y="3374"/>
                    </a:lnTo>
                    <a:lnTo>
                      <a:pt x="5819" y="3621"/>
                    </a:lnTo>
                    <a:lnTo>
                      <a:pt x="5819" y="3950"/>
                    </a:lnTo>
                    <a:lnTo>
                      <a:pt x="6612" y="4197"/>
                    </a:lnTo>
                    <a:lnTo>
                      <a:pt x="7406" y="4526"/>
                    </a:lnTo>
                    <a:lnTo>
                      <a:pt x="7406" y="5431"/>
                    </a:lnTo>
                    <a:lnTo>
                      <a:pt x="6612" y="5719"/>
                    </a:lnTo>
                    <a:lnTo>
                      <a:pt x="5819" y="5719"/>
                    </a:lnTo>
                    <a:lnTo>
                      <a:pt x="5290" y="6048"/>
                    </a:lnTo>
                    <a:lnTo>
                      <a:pt x="4496" y="6048"/>
                    </a:lnTo>
                    <a:lnTo>
                      <a:pt x="2909" y="6295"/>
                    </a:lnTo>
                    <a:lnTo>
                      <a:pt x="2028" y="6624"/>
                    </a:lnTo>
                    <a:lnTo>
                      <a:pt x="1587" y="6624"/>
                    </a:lnTo>
                    <a:lnTo>
                      <a:pt x="793" y="6953"/>
                    </a:lnTo>
                    <a:lnTo>
                      <a:pt x="793" y="7200"/>
                    </a:lnTo>
                    <a:lnTo>
                      <a:pt x="0" y="7488"/>
                    </a:lnTo>
                    <a:lnTo>
                      <a:pt x="0" y="12631"/>
                    </a:lnTo>
                    <a:lnTo>
                      <a:pt x="793" y="12919"/>
                    </a:lnTo>
                    <a:lnTo>
                      <a:pt x="1587" y="13166"/>
                    </a:lnTo>
                    <a:lnTo>
                      <a:pt x="1587" y="13824"/>
                    </a:lnTo>
                    <a:lnTo>
                      <a:pt x="2028" y="13824"/>
                    </a:lnTo>
                    <a:lnTo>
                      <a:pt x="2909" y="14153"/>
                    </a:lnTo>
                    <a:lnTo>
                      <a:pt x="3703" y="14400"/>
                    </a:lnTo>
                    <a:lnTo>
                      <a:pt x="4496" y="14400"/>
                    </a:lnTo>
                    <a:lnTo>
                      <a:pt x="4496" y="14688"/>
                    </a:lnTo>
                    <a:lnTo>
                      <a:pt x="4496" y="8969"/>
                    </a:lnTo>
                    <a:lnTo>
                      <a:pt x="4496" y="20695"/>
                    </a:lnTo>
                    <a:lnTo>
                      <a:pt x="5290" y="20942"/>
                    </a:lnTo>
                    <a:lnTo>
                      <a:pt x="5290" y="21271"/>
                    </a:lnTo>
                    <a:lnTo>
                      <a:pt x="5819" y="21271"/>
                    </a:lnTo>
                    <a:lnTo>
                      <a:pt x="5819" y="21600"/>
                    </a:lnTo>
                    <a:lnTo>
                      <a:pt x="8904" y="21600"/>
                    </a:lnTo>
                    <a:lnTo>
                      <a:pt x="9522" y="21271"/>
                    </a:lnTo>
                    <a:lnTo>
                      <a:pt x="10315" y="20942"/>
                    </a:lnTo>
                    <a:lnTo>
                      <a:pt x="10315" y="20448"/>
                    </a:lnTo>
                    <a:lnTo>
                      <a:pt x="11197" y="20119"/>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88"/>
                    </a:lnTo>
                    <a:lnTo>
                      <a:pt x="17809" y="14400"/>
                    </a:lnTo>
                    <a:lnTo>
                      <a:pt x="18602" y="14400"/>
                    </a:lnTo>
                    <a:lnTo>
                      <a:pt x="18602" y="14153"/>
                    </a:lnTo>
                    <a:lnTo>
                      <a:pt x="19484" y="13824"/>
                    </a:lnTo>
                    <a:lnTo>
                      <a:pt x="20718" y="13166"/>
                    </a:lnTo>
                    <a:lnTo>
                      <a:pt x="21600" y="12919"/>
                    </a:lnTo>
                    <a:lnTo>
                      <a:pt x="21600" y="6953"/>
                    </a:lnTo>
                    <a:lnTo>
                      <a:pt x="20718" y="6624"/>
                    </a:lnTo>
                    <a:lnTo>
                      <a:pt x="20101" y="6624"/>
                    </a:lnTo>
                    <a:lnTo>
                      <a:pt x="19484"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69" name="Group 1569"/>
            <p:cNvGrpSpPr/>
            <p:nvPr/>
          </p:nvGrpSpPr>
          <p:grpSpPr>
            <a:xfrm>
              <a:off x="4733919" y="4445001"/>
              <a:ext cx="196872" cy="357206"/>
              <a:chOff x="-1" y="0"/>
              <a:chExt cx="196871" cy="357205"/>
            </a:xfrm>
          </p:grpSpPr>
          <p:sp>
            <p:nvSpPr>
              <p:cNvPr id="1567" name="Shape 1567"/>
              <p:cNvSpPr/>
              <p:nvPr/>
            </p:nvSpPr>
            <p:spPr>
              <a:xfrm>
                <a:off x="-2" y="-1"/>
                <a:ext cx="196873"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466" y="5699"/>
                    </a:lnTo>
                    <a:lnTo>
                      <a:pt x="15669" y="5699"/>
                    </a:lnTo>
                    <a:lnTo>
                      <a:pt x="14872" y="5452"/>
                    </a:lnTo>
                    <a:lnTo>
                      <a:pt x="14075" y="5121"/>
                    </a:lnTo>
                    <a:lnTo>
                      <a:pt x="14075" y="4460"/>
                    </a:lnTo>
                    <a:lnTo>
                      <a:pt x="14872" y="4460"/>
                    </a:lnTo>
                    <a:lnTo>
                      <a:pt x="14872" y="4213"/>
                    </a:lnTo>
                    <a:lnTo>
                      <a:pt x="15669" y="3924"/>
                    </a:lnTo>
                    <a:lnTo>
                      <a:pt x="16466" y="3593"/>
                    </a:lnTo>
                    <a:lnTo>
                      <a:pt x="16466" y="1817"/>
                    </a:lnTo>
                    <a:lnTo>
                      <a:pt x="15669" y="1487"/>
                    </a:lnTo>
                    <a:lnTo>
                      <a:pt x="15669" y="1198"/>
                    </a:lnTo>
                    <a:lnTo>
                      <a:pt x="14872" y="909"/>
                    </a:lnTo>
                    <a:lnTo>
                      <a:pt x="14075" y="661"/>
                    </a:lnTo>
                    <a:lnTo>
                      <a:pt x="13367" y="330"/>
                    </a:lnTo>
                    <a:lnTo>
                      <a:pt x="12748" y="330"/>
                    </a:lnTo>
                    <a:lnTo>
                      <a:pt x="11951" y="0"/>
                    </a:lnTo>
                    <a:lnTo>
                      <a:pt x="9649" y="0"/>
                    </a:lnTo>
                    <a:lnTo>
                      <a:pt x="9030" y="330"/>
                    </a:lnTo>
                    <a:lnTo>
                      <a:pt x="8144" y="330"/>
                    </a:lnTo>
                    <a:lnTo>
                      <a:pt x="7525" y="661"/>
                    </a:lnTo>
                    <a:lnTo>
                      <a:pt x="6728" y="909"/>
                    </a:lnTo>
                    <a:lnTo>
                      <a:pt x="5931" y="1198"/>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319"/>
                    </a:lnTo>
                    <a:lnTo>
                      <a:pt x="2125" y="6608"/>
                    </a:lnTo>
                    <a:lnTo>
                      <a:pt x="1505" y="6608"/>
                    </a:lnTo>
                    <a:lnTo>
                      <a:pt x="885" y="6938"/>
                    </a:lnTo>
                    <a:lnTo>
                      <a:pt x="885" y="7145"/>
                    </a:lnTo>
                    <a:lnTo>
                      <a:pt x="0" y="7475"/>
                    </a:lnTo>
                    <a:lnTo>
                      <a:pt x="0" y="12597"/>
                    </a:lnTo>
                    <a:lnTo>
                      <a:pt x="885" y="12927"/>
                    </a:lnTo>
                    <a:lnTo>
                      <a:pt x="1505" y="13216"/>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216"/>
                    </a:lnTo>
                    <a:lnTo>
                      <a:pt x="21600" y="12927"/>
                    </a:lnTo>
                    <a:lnTo>
                      <a:pt x="21600" y="6938"/>
                    </a:lnTo>
                    <a:lnTo>
                      <a:pt x="20715" y="6608"/>
                    </a:lnTo>
                    <a:lnTo>
                      <a:pt x="20095" y="6608"/>
                    </a:lnTo>
                    <a:lnTo>
                      <a:pt x="19475" y="6319"/>
                    </a:lnTo>
                    <a:lnTo>
                      <a:pt x="17793"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68" name="Shape 1568"/>
              <p:cNvSpPr/>
              <p:nvPr/>
            </p:nvSpPr>
            <p:spPr>
              <a:xfrm>
                <a:off x="-2" y="-1"/>
                <a:ext cx="196873"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466" y="5699"/>
                    </a:lnTo>
                    <a:lnTo>
                      <a:pt x="15669" y="5699"/>
                    </a:lnTo>
                    <a:lnTo>
                      <a:pt x="14872" y="5452"/>
                    </a:lnTo>
                    <a:lnTo>
                      <a:pt x="14075" y="5121"/>
                    </a:lnTo>
                    <a:lnTo>
                      <a:pt x="14075" y="4460"/>
                    </a:lnTo>
                    <a:lnTo>
                      <a:pt x="14872" y="4460"/>
                    </a:lnTo>
                    <a:lnTo>
                      <a:pt x="14872" y="4213"/>
                    </a:lnTo>
                    <a:lnTo>
                      <a:pt x="15669" y="3924"/>
                    </a:lnTo>
                    <a:lnTo>
                      <a:pt x="16466" y="3593"/>
                    </a:lnTo>
                    <a:lnTo>
                      <a:pt x="16466" y="1817"/>
                    </a:lnTo>
                    <a:lnTo>
                      <a:pt x="15669" y="1487"/>
                    </a:lnTo>
                    <a:lnTo>
                      <a:pt x="15669" y="1198"/>
                    </a:lnTo>
                    <a:lnTo>
                      <a:pt x="14872" y="909"/>
                    </a:lnTo>
                    <a:lnTo>
                      <a:pt x="14075" y="661"/>
                    </a:lnTo>
                    <a:lnTo>
                      <a:pt x="13367" y="330"/>
                    </a:lnTo>
                    <a:lnTo>
                      <a:pt x="12748" y="330"/>
                    </a:lnTo>
                    <a:lnTo>
                      <a:pt x="11951" y="0"/>
                    </a:lnTo>
                    <a:lnTo>
                      <a:pt x="9649" y="0"/>
                    </a:lnTo>
                    <a:lnTo>
                      <a:pt x="9030" y="330"/>
                    </a:lnTo>
                    <a:lnTo>
                      <a:pt x="8144" y="330"/>
                    </a:lnTo>
                    <a:lnTo>
                      <a:pt x="7525" y="661"/>
                    </a:lnTo>
                    <a:lnTo>
                      <a:pt x="6728" y="909"/>
                    </a:lnTo>
                    <a:lnTo>
                      <a:pt x="5931" y="1198"/>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319"/>
                    </a:lnTo>
                    <a:lnTo>
                      <a:pt x="2125" y="6608"/>
                    </a:lnTo>
                    <a:lnTo>
                      <a:pt x="1505" y="6608"/>
                    </a:lnTo>
                    <a:lnTo>
                      <a:pt x="885" y="6938"/>
                    </a:lnTo>
                    <a:lnTo>
                      <a:pt x="885" y="7145"/>
                    </a:lnTo>
                    <a:lnTo>
                      <a:pt x="0" y="7475"/>
                    </a:lnTo>
                    <a:lnTo>
                      <a:pt x="0" y="12597"/>
                    </a:lnTo>
                    <a:lnTo>
                      <a:pt x="885" y="12927"/>
                    </a:lnTo>
                    <a:lnTo>
                      <a:pt x="1505" y="13216"/>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216"/>
                    </a:lnTo>
                    <a:lnTo>
                      <a:pt x="21600" y="12927"/>
                    </a:lnTo>
                    <a:lnTo>
                      <a:pt x="21600" y="6938"/>
                    </a:lnTo>
                    <a:lnTo>
                      <a:pt x="20715" y="6608"/>
                    </a:lnTo>
                    <a:lnTo>
                      <a:pt x="20095" y="6608"/>
                    </a:lnTo>
                    <a:lnTo>
                      <a:pt x="19475" y="6319"/>
                    </a:lnTo>
                    <a:lnTo>
                      <a:pt x="17793"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72" name="Group 1572"/>
            <p:cNvGrpSpPr/>
            <p:nvPr/>
          </p:nvGrpSpPr>
          <p:grpSpPr>
            <a:xfrm>
              <a:off x="4278306" y="4352923"/>
              <a:ext cx="200047" cy="355621"/>
              <a:chOff x="0" y="0"/>
              <a:chExt cx="200046" cy="355620"/>
            </a:xfrm>
          </p:grpSpPr>
          <p:sp>
            <p:nvSpPr>
              <p:cNvPr id="1570" name="Shape 1570"/>
              <p:cNvSpPr/>
              <p:nvPr/>
            </p:nvSpPr>
            <p:spPr>
              <a:xfrm>
                <a:off x="-1" y="-1"/>
                <a:ext cx="200047" cy="355621"/>
              </a:xfrm>
              <a:custGeom>
                <a:avLst/>
                <a:gdLst/>
                <a:ahLst/>
                <a:cxnLst>
                  <a:cxn ang="0">
                    <a:pos x="wd2" y="hd2"/>
                  </a:cxn>
                  <a:cxn ang="5400000">
                    <a:pos x="wd2" y="hd2"/>
                  </a:cxn>
                  <a:cxn ang="10800000">
                    <a:pos x="wd2" y="hd2"/>
                  </a:cxn>
                  <a:cxn ang="16200000">
                    <a:pos x="wd2" y="hd2"/>
                  </a:cxn>
                </a:cxnLst>
                <a:rect l="0" t="0" r="r" b="b"/>
                <a:pathLst>
                  <a:path w="21600" h="21600" extrusionOk="0">
                    <a:moveTo>
                      <a:pt x="17778" y="5989"/>
                    </a:moveTo>
                    <a:lnTo>
                      <a:pt x="16978" y="5989"/>
                    </a:lnTo>
                    <a:lnTo>
                      <a:pt x="16533" y="5699"/>
                    </a:lnTo>
                    <a:lnTo>
                      <a:pt x="15733" y="5699"/>
                    </a:lnTo>
                    <a:lnTo>
                      <a:pt x="14844" y="5452"/>
                    </a:lnTo>
                    <a:lnTo>
                      <a:pt x="14044" y="5121"/>
                    </a:lnTo>
                    <a:lnTo>
                      <a:pt x="14044" y="4460"/>
                    </a:lnTo>
                    <a:lnTo>
                      <a:pt x="14844" y="4460"/>
                    </a:lnTo>
                    <a:lnTo>
                      <a:pt x="14844" y="4213"/>
                    </a:lnTo>
                    <a:lnTo>
                      <a:pt x="15733" y="3924"/>
                    </a:lnTo>
                    <a:lnTo>
                      <a:pt x="16533" y="3593"/>
                    </a:lnTo>
                    <a:lnTo>
                      <a:pt x="16533" y="1859"/>
                    </a:lnTo>
                    <a:lnTo>
                      <a:pt x="15733" y="1528"/>
                    </a:lnTo>
                    <a:lnTo>
                      <a:pt x="15733" y="1198"/>
                    </a:lnTo>
                    <a:lnTo>
                      <a:pt x="14844" y="909"/>
                    </a:lnTo>
                    <a:lnTo>
                      <a:pt x="14044" y="661"/>
                    </a:lnTo>
                    <a:lnTo>
                      <a:pt x="13422" y="330"/>
                    </a:lnTo>
                    <a:lnTo>
                      <a:pt x="12711" y="330"/>
                    </a:lnTo>
                    <a:lnTo>
                      <a:pt x="11911" y="0"/>
                    </a:lnTo>
                    <a:lnTo>
                      <a:pt x="9600" y="0"/>
                    </a:lnTo>
                    <a:lnTo>
                      <a:pt x="8978" y="330"/>
                    </a:lnTo>
                    <a:lnTo>
                      <a:pt x="8178" y="330"/>
                    </a:lnTo>
                    <a:lnTo>
                      <a:pt x="7467" y="661"/>
                    </a:lnTo>
                    <a:lnTo>
                      <a:pt x="6667" y="909"/>
                    </a:lnTo>
                    <a:lnTo>
                      <a:pt x="5867" y="1198"/>
                    </a:lnTo>
                    <a:lnTo>
                      <a:pt x="5867" y="1528"/>
                    </a:lnTo>
                    <a:lnTo>
                      <a:pt x="5244" y="1859"/>
                    </a:lnTo>
                    <a:lnTo>
                      <a:pt x="5244" y="3304"/>
                    </a:lnTo>
                    <a:lnTo>
                      <a:pt x="5867" y="3593"/>
                    </a:lnTo>
                    <a:lnTo>
                      <a:pt x="5867" y="3924"/>
                    </a:lnTo>
                    <a:lnTo>
                      <a:pt x="6667" y="4213"/>
                    </a:lnTo>
                    <a:lnTo>
                      <a:pt x="7467" y="4460"/>
                    </a:lnTo>
                    <a:lnTo>
                      <a:pt x="7467" y="5452"/>
                    </a:lnTo>
                    <a:lnTo>
                      <a:pt x="6667" y="5699"/>
                    </a:lnTo>
                    <a:lnTo>
                      <a:pt x="5867" y="5699"/>
                    </a:lnTo>
                    <a:lnTo>
                      <a:pt x="5244" y="5989"/>
                    </a:lnTo>
                    <a:lnTo>
                      <a:pt x="4533" y="5989"/>
                    </a:lnTo>
                    <a:lnTo>
                      <a:pt x="2933" y="6319"/>
                    </a:lnTo>
                    <a:lnTo>
                      <a:pt x="2133" y="6649"/>
                    </a:lnTo>
                    <a:lnTo>
                      <a:pt x="1422" y="6649"/>
                    </a:lnTo>
                    <a:lnTo>
                      <a:pt x="800" y="6980"/>
                    </a:lnTo>
                    <a:lnTo>
                      <a:pt x="800" y="7145"/>
                    </a:lnTo>
                    <a:lnTo>
                      <a:pt x="0" y="7475"/>
                    </a:lnTo>
                    <a:lnTo>
                      <a:pt x="0" y="12597"/>
                    </a:lnTo>
                    <a:lnTo>
                      <a:pt x="800" y="12927"/>
                    </a:lnTo>
                    <a:lnTo>
                      <a:pt x="1422" y="13216"/>
                    </a:lnTo>
                    <a:lnTo>
                      <a:pt x="1422" y="13794"/>
                    </a:lnTo>
                    <a:lnTo>
                      <a:pt x="2133" y="13794"/>
                    </a:lnTo>
                    <a:lnTo>
                      <a:pt x="3733" y="14455"/>
                    </a:lnTo>
                    <a:lnTo>
                      <a:pt x="4533" y="14455"/>
                    </a:lnTo>
                    <a:lnTo>
                      <a:pt x="4533" y="14662"/>
                    </a:lnTo>
                    <a:lnTo>
                      <a:pt x="4533" y="9003"/>
                    </a:lnTo>
                    <a:lnTo>
                      <a:pt x="4533" y="20691"/>
                    </a:lnTo>
                    <a:lnTo>
                      <a:pt x="5244" y="20939"/>
                    </a:lnTo>
                    <a:lnTo>
                      <a:pt x="5244" y="21270"/>
                    </a:lnTo>
                    <a:lnTo>
                      <a:pt x="5867" y="21270"/>
                    </a:lnTo>
                    <a:lnTo>
                      <a:pt x="5867" y="21600"/>
                    </a:lnTo>
                    <a:lnTo>
                      <a:pt x="8978" y="21600"/>
                    </a:lnTo>
                    <a:lnTo>
                      <a:pt x="9600" y="21270"/>
                    </a:lnTo>
                    <a:lnTo>
                      <a:pt x="10489" y="20939"/>
                    </a:lnTo>
                    <a:lnTo>
                      <a:pt x="10489" y="20444"/>
                    </a:lnTo>
                    <a:lnTo>
                      <a:pt x="11111" y="20113"/>
                    </a:lnTo>
                    <a:lnTo>
                      <a:pt x="11111" y="12018"/>
                    </a:lnTo>
                    <a:lnTo>
                      <a:pt x="11111" y="20939"/>
                    </a:lnTo>
                    <a:lnTo>
                      <a:pt x="11911" y="20939"/>
                    </a:lnTo>
                    <a:lnTo>
                      <a:pt x="11911" y="21270"/>
                    </a:lnTo>
                    <a:lnTo>
                      <a:pt x="12711" y="21600"/>
                    </a:lnTo>
                    <a:lnTo>
                      <a:pt x="15733" y="21600"/>
                    </a:lnTo>
                    <a:lnTo>
                      <a:pt x="15733" y="21270"/>
                    </a:lnTo>
                    <a:lnTo>
                      <a:pt x="16533" y="21270"/>
                    </a:lnTo>
                    <a:lnTo>
                      <a:pt x="16533" y="20939"/>
                    </a:lnTo>
                    <a:lnTo>
                      <a:pt x="16978" y="20939"/>
                    </a:lnTo>
                    <a:lnTo>
                      <a:pt x="16978" y="14662"/>
                    </a:lnTo>
                    <a:lnTo>
                      <a:pt x="17778" y="14455"/>
                    </a:lnTo>
                    <a:lnTo>
                      <a:pt x="18667" y="14455"/>
                    </a:lnTo>
                    <a:lnTo>
                      <a:pt x="18667" y="14125"/>
                    </a:lnTo>
                    <a:lnTo>
                      <a:pt x="19467" y="13794"/>
                    </a:lnTo>
                    <a:lnTo>
                      <a:pt x="20089" y="13464"/>
                    </a:lnTo>
                    <a:lnTo>
                      <a:pt x="20800" y="13216"/>
                    </a:lnTo>
                    <a:lnTo>
                      <a:pt x="21600" y="12927"/>
                    </a:lnTo>
                    <a:lnTo>
                      <a:pt x="21600" y="6980"/>
                    </a:lnTo>
                    <a:lnTo>
                      <a:pt x="20800" y="6649"/>
                    </a:lnTo>
                    <a:lnTo>
                      <a:pt x="20089" y="6649"/>
                    </a:lnTo>
                    <a:lnTo>
                      <a:pt x="19467" y="6319"/>
                    </a:lnTo>
                    <a:lnTo>
                      <a:pt x="17778"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71" name="Shape 1571"/>
              <p:cNvSpPr/>
              <p:nvPr/>
            </p:nvSpPr>
            <p:spPr>
              <a:xfrm>
                <a:off x="-1" y="-1"/>
                <a:ext cx="200047" cy="355621"/>
              </a:xfrm>
              <a:custGeom>
                <a:avLst/>
                <a:gdLst/>
                <a:ahLst/>
                <a:cxnLst>
                  <a:cxn ang="0">
                    <a:pos x="wd2" y="hd2"/>
                  </a:cxn>
                  <a:cxn ang="5400000">
                    <a:pos x="wd2" y="hd2"/>
                  </a:cxn>
                  <a:cxn ang="10800000">
                    <a:pos x="wd2" y="hd2"/>
                  </a:cxn>
                  <a:cxn ang="16200000">
                    <a:pos x="wd2" y="hd2"/>
                  </a:cxn>
                </a:cxnLst>
                <a:rect l="0" t="0" r="r" b="b"/>
                <a:pathLst>
                  <a:path w="21600" h="21600" extrusionOk="0">
                    <a:moveTo>
                      <a:pt x="17778" y="5989"/>
                    </a:moveTo>
                    <a:lnTo>
                      <a:pt x="16978" y="5989"/>
                    </a:lnTo>
                    <a:lnTo>
                      <a:pt x="16533" y="5699"/>
                    </a:lnTo>
                    <a:lnTo>
                      <a:pt x="15733" y="5699"/>
                    </a:lnTo>
                    <a:lnTo>
                      <a:pt x="14844" y="5452"/>
                    </a:lnTo>
                    <a:lnTo>
                      <a:pt x="14044" y="5121"/>
                    </a:lnTo>
                    <a:lnTo>
                      <a:pt x="14044" y="4460"/>
                    </a:lnTo>
                    <a:lnTo>
                      <a:pt x="14844" y="4460"/>
                    </a:lnTo>
                    <a:lnTo>
                      <a:pt x="14844" y="4213"/>
                    </a:lnTo>
                    <a:lnTo>
                      <a:pt x="15733" y="3924"/>
                    </a:lnTo>
                    <a:lnTo>
                      <a:pt x="16533" y="3593"/>
                    </a:lnTo>
                    <a:lnTo>
                      <a:pt x="16533" y="1859"/>
                    </a:lnTo>
                    <a:lnTo>
                      <a:pt x="15733" y="1528"/>
                    </a:lnTo>
                    <a:lnTo>
                      <a:pt x="15733" y="1198"/>
                    </a:lnTo>
                    <a:lnTo>
                      <a:pt x="14844" y="909"/>
                    </a:lnTo>
                    <a:lnTo>
                      <a:pt x="14044" y="661"/>
                    </a:lnTo>
                    <a:lnTo>
                      <a:pt x="13422" y="330"/>
                    </a:lnTo>
                    <a:lnTo>
                      <a:pt x="12711" y="330"/>
                    </a:lnTo>
                    <a:lnTo>
                      <a:pt x="11911" y="0"/>
                    </a:lnTo>
                    <a:lnTo>
                      <a:pt x="9600" y="0"/>
                    </a:lnTo>
                    <a:lnTo>
                      <a:pt x="8978" y="330"/>
                    </a:lnTo>
                    <a:lnTo>
                      <a:pt x="8178" y="330"/>
                    </a:lnTo>
                    <a:lnTo>
                      <a:pt x="7467" y="661"/>
                    </a:lnTo>
                    <a:lnTo>
                      <a:pt x="6667" y="909"/>
                    </a:lnTo>
                    <a:lnTo>
                      <a:pt x="5867" y="1198"/>
                    </a:lnTo>
                    <a:lnTo>
                      <a:pt x="5867" y="1528"/>
                    </a:lnTo>
                    <a:lnTo>
                      <a:pt x="5244" y="1859"/>
                    </a:lnTo>
                    <a:lnTo>
                      <a:pt x="5244" y="3304"/>
                    </a:lnTo>
                    <a:lnTo>
                      <a:pt x="5867" y="3593"/>
                    </a:lnTo>
                    <a:lnTo>
                      <a:pt x="5867" y="3924"/>
                    </a:lnTo>
                    <a:lnTo>
                      <a:pt x="6667" y="4213"/>
                    </a:lnTo>
                    <a:lnTo>
                      <a:pt x="7467" y="4460"/>
                    </a:lnTo>
                    <a:lnTo>
                      <a:pt x="7467" y="5452"/>
                    </a:lnTo>
                    <a:lnTo>
                      <a:pt x="6667" y="5699"/>
                    </a:lnTo>
                    <a:lnTo>
                      <a:pt x="5867" y="5699"/>
                    </a:lnTo>
                    <a:lnTo>
                      <a:pt x="5244" y="5989"/>
                    </a:lnTo>
                    <a:lnTo>
                      <a:pt x="4533" y="5989"/>
                    </a:lnTo>
                    <a:lnTo>
                      <a:pt x="2933" y="6319"/>
                    </a:lnTo>
                    <a:lnTo>
                      <a:pt x="2133" y="6649"/>
                    </a:lnTo>
                    <a:lnTo>
                      <a:pt x="1422" y="6649"/>
                    </a:lnTo>
                    <a:lnTo>
                      <a:pt x="800" y="6980"/>
                    </a:lnTo>
                    <a:lnTo>
                      <a:pt x="800" y="7145"/>
                    </a:lnTo>
                    <a:lnTo>
                      <a:pt x="0" y="7475"/>
                    </a:lnTo>
                    <a:lnTo>
                      <a:pt x="0" y="12597"/>
                    </a:lnTo>
                    <a:lnTo>
                      <a:pt x="800" y="12927"/>
                    </a:lnTo>
                    <a:lnTo>
                      <a:pt x="1422" y="13216"/>
                    </a:lnTo>
                    <a:lnTo>
                      <a:pt x="1422" y="13794"/>
                    </a:lnTo>
                    <a:lnTo>
                      <a:pt x="2133" y="13794"/>
                    </a:lnTo>
                    <a:lnTo>
                      <a:pt x="3733" y="14455"/>
                    </a:lnTo>
                    <a:lnTo>
                      <a:pt x="4533" y="14455"/>
                    </a:lnTo>
                    <a:lnTo>
                      <a:pt x="4533" y="14662"/>
                    </a:lnTo>
                    <a:lnTo>
                      <a:pt x="4533" y="9003"/>
                    </a:lnTo>
                    <a:lnTo>
                      <a:pt x="4533" y="20691"/>
                    </a:lnTo>
                    <a:lnTo>
                      <a:pt x="5244" y="20939"/>
                    </a:lnTo>
                    <a:lnTo>
                      <a:pt x="5244" y="21270"/>
                    </a:lnTo>
                    <a:lnTo>
                      <a:pt x="5867" y="21270"/>
                    </a:lnTo>
                    <a:lnTo>
                      <a:pt x="5867" y="21600"/>
                    </a:lnTo>
                    <a:lnTo>
                      <a:pt x="8978" y="21600"/>
                    </a:lnTo>
                    <a:lnTo>
                      <a:pt x="9600" y="21270"/>
                    </a:lnTo>
                    <a:lnTo>
                      <a:pt x="10489" y="20939"/>
                    </a:lnTo>
                    <a:lnTo>
                      <a:pt x="10489" y="20444"/>
                    </a:lnTo>
                    <a:lnTo>
                      <a:pt x="11111" y="20113"/>
                    </a:lnTo>
                    <a:lnTo>
                      <a:pt x="11111" y="12018"/>
                    </a:lnTo>
                    <a:lnTo>
                      <a:pt x="11111" y="20939"/>
                    </a:lnTo>
                    <a:lnTo>
                      <a:pt x="11911" y="20939"/>
                    </a:lnTo>
                    <a:lnTo>
                      <a:pt x="11911" y="21270"/>
                    </a:lnTo>
                    <a:lnTo>
                      <a:pt x="12711" y="21600"/>
                    </a:lnTo>
                    <a:lnTo>
                      <a:pt x="15733" y="21600"/>
                    </a:lnTo>
                    <a:lnTo>
                      <a:pt x="15733" y="21270"/>
                    </a:lnTo>
                    <a:lnTo>
                      <a:pt x="16533" y="21270"/>
                    </a:lnTo>
                    <a:lnTo>
                      <a:pt x="16533" y="20939"/>
                    </a:lnTo>
                    <a:lnTo>
                      <a:pt x="16978" y="20939"/>
                    </a:lnTo>
                    <a:lnTo>
                      <a:pt x="16978" y="14662"/>
                    </a:lnTo>
                    <a:lnTo>
                      <a:pt x="17778" y="14455"/>
                    </a:lnTo>
                    <a:lnTo>
                      <a:pt x="18667" y="14455"/>
                    </a:lnTo>
                    <a:lnTo>
                      <a:pt x="18667" y="14125"/>
                    </a:lnTo>
                    <a:lnTo>
                      <a:pt x="19467" y="13794"/>
                    </a:lnTo>
                    <a:lnTo>
                      <a:pt x="20089" y="13464"/>
                    </a:lnTo>
                    <a:lnTo>
                      <a:pt x="20800" y="13216"/>
                    </a:lnTo>
                    <a:lnTo>
                      <a:pt x="21600" y="12927"/>
                    </a:lnTo>
                    <a:lnTo>
                      <a:pt x="21600" y="6980"/>
                    </a:lnTo>
                    <a:lnTo>
                      <a:pt x="20800" y="6649"/>
                    </a:lnTo>
                    <a:lnTo>
                      <a:pt x="20089" y="6649"/>
                    </a:lnTo>
                    <a:lnTo>
                      <a:pt x="19467" y="6319"/>
                    </a:lnTo>
                    <a:lnTo>
                      <a:pt x="17778"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75" name="Group 1575"/>
            <p:cNvGrpSpPr/>
            <p:nvPr/>
          </p:nvGrpSpPr>
          <p:grpSpPr>
            <a:xfrm>
              <a:off x="3811582" y="4481512"/>
              <a:ext cx="198459" cy="357206"/>
              <a:chOff x="-1" y="0"/>
              <a:chExt cx="198458" cy="357205"/>
            </a:xfrm>
          </p:grpSpPr>
          <p:sp>
            <p:nvSpPr>
              <p:cNvPr id="1573" name="Shape 157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18"/>
                    </a:moveTo>
                    <a:lnTo>
                      <a:pt x="17067" y="6018"/>
                    </a:lnTo>
                    <a:lnTo>
                      <a:pt x="16533" y="5689"/>
                    </a:lnTo>
                    <a:lnTo>
                      <a:pt x="15733" y="5689"/>
                    </a:lnTo>
                    <a:lnTo>
                      <a:pt x="14933" y="5441"/>
                    </a:lnTo>
                    <a:lnTo>
                      <a:pt x="14133" y="5111"/>
                    </a:lnTo>
                    <a:lnTo>
                      <a:pt x="14133" y="4493"/>
                    </a:lnTo>
                    <a:lnTo>
                      <a:pt x="14933" y="4493"/>
                    </a:lnTo>
                    <a:lnTo>
                      <a:pt x="14933" y="4163"/>
                    </a:lnTo>
                    <a:lnTo>
                      <a:pt x="15733" y="3916"/>
                    </a:lnTo>
                    <a:lnTo>
                      <a:pt x="16533" y="3586"/>
                    </a:lnTo>
                    <a:lnTo>
                      <a:pt x="16533" y="1814"/>
                    </a:lnTo>
                    <a:lnTo>
                      <a:pt x="15733" y="1484"/>
                    </a:lnTo>
                    <a:lnTo>
                      <a:pt x="15733" y="1154"/>
                    </a:lnTo>
                    <a:lnTo>
                      <a:pt x="14933" y="907"/>
                    </a:lnTo>
                    <a:lnTo>
                      <a:pt x="14133" y="618"/>
                    </a:lnTo>
                    <a:lnTo>
                      <a:pt x="13422" y="330"/>
                    </a:lnTo>
                    <a:lnTo>
                      <a:pt x="12800" y="330"/>
                    </a:lnTo>
                    <a:lnTo>
                      <a:pt x="12000" y="0"/>
                    </a:lnTo>
                    <a:lnTo>
                      <a:pt x="9689" y="0"/>
                    </a:lnTo>
                    <a:lnTo>
                      <a:pt x="8978" y="330"/>
                    </a:lnTo>
                    <a:lnTo>
                      <a:pt x="8178" y="330"/>
                    </a:lnTo>
                    <a:lnTo>
                      <a:pt x="7556" y="618"/>
                    </a:lnTo>
                    <a:lnTo>
                      <a:pt x="6756" y="907"/>
                    </a:lnTo>
                    <a:lnTo>
                      <a:pt x="5867" y="1154"/>
                    </a:lnTo>
                    <a:lnTo>
                      <a:pt x="5867" y="1484"/>
                    </a:lnTo>
                    <a:lnTo>
                      <a:pt x="5244" y="1814"/>
                    </a:lnTo>
                    <a:lnTo>
                      <a:pt x="5244" y="3339"/>
                    </a:lnTo>
                    <a:lnTo>
                      <a:pt x="5867" y="3586"/>
                    </a:lnTo>
                    <a:lnTo>
                      <a:pt x="5867" y="3916"/>
                    </a:lnTo>
                    <a:lnTo>
                      <a:pt x="6756" y="4163"/>
                    </a:lnTo>
                    <a:lnTo>
                      <a:pt x="7556" y="4493"/>
                    </a:lnTo>
                    <a:lnTo>
                      <a:pt x="7556" y="5441"/>
                    </a:lnTo>
                    <a:lnTo>
                      <a:pt x="6756" y="5689"/>
                    </a:lnTo>
                    <a:lnTo>
                      <a:pt x="5867" y="5689"/>
                    </a:lnTo>
                    <a:lnTo>
                      <a:pt x="5244" y="6018"/>
                    </a:lnTo>
                    <a:lnTo>
                      <a:pt x="4622" y="6018"/>
                    </a:lnTo>
                    <a:lnTo>
                      <a:pt x="2933" y="6266"/>
                    </a:lnTo>
                    <a:lnTo>
                      <a:pt x="2133" y="6595"/>
                    </a:lnTo>
                    <a:lnTo>
                      <a:pt x="1511" y="6595"/>
                    </a:lnTo>
                    <a:lnTo>
                      <a:pt x="800" y="6925"/>
                    </a:lnTo>
                    <a:lnTo>
                      <a:pt x="800" y="7214"/>
                    </a:lnTo>
                    <a:lnTo>
                      <a:pt x="0" y="7461"/>
                    </a:lnTo>
                    <a:lnTo>
                      <a:pt x="0" y="12614"/>
                    </a:lnTo>
                    <a:lnTo>
                      <a:pt x="800" y="12902"/>
                    </a:lnTo>
                    <a:lnTo>
                      <a:pt x="1511" y="13150"/>
                    </a:lnTo>
                    <a:lnTo>
                      <a:pt x="1511" y="13809"/>
                    </a:lnTo>
                    <a:lnTo>
                      <a:pt x="2133" y="13809"/>
                    </a:lnTo>
                    <a:lnTo>
                      <a:pt x="2933" y="14139"/>
                    </a:lnTo>
                    <a:lnTo>
                      <a:pt x="3822" y="14386"/>
                    </a:lnTo>
                    <a:lnTo>
                      <a:pt x="4622" y="14386"/>
                    </a:lnTo>
                    <a:lnTo>
                      <a:pt x="4622" y="14675"/>
                    </a:lnTo>
                    <a:lnTo>
                      <a:pt x="4622" y="8945"/>
                    </a:lnTo>
                    <a:lnTo>
                      <a:pt x="4622" y="20693"/>
                    </a:lnTo>
                    <a:lnTo>
                      <a:pt x="5244" y="20940"/>
                    </a:lnTo>
                    <a:lnTo>
                      <a:pt x="5244" y="21270"/>
                    </a:lnTo>
                    <a:lnTo>
                      <a:pt x="5867" y="21270"/>
                    </a:lnTo>
                    <a:lnTo>
                      <a:pt x="5867" y="21600"/>
                    </a:lnTo>
                    <a:lnTo>
                      <a:pt x="8978" y="21600"/>
                    </a:lnTo>
                    <a:lnTo>
                      <a:pt x="9689" y="21270"/>
                    </a:lnTo>
                    <a:lnTo>
                      <a:pt x="10489" y="20940"/>
                    </a:lnTo>
                    <a:lnTo>
                      <a:pt x="10489" y="20446"/>
                    </a:lnTo>
                    <a:lnTo>
                      <a:pt x="11111" y="20116"/>
                    </a:lnTo>
                    <a:lnTo>
                      <a:pt x="11111" y="11995"/>
                    </a:lnTo>
                    <a:lnTo>
                      <a:pt x="11111" y="20940"/>
                    </a:lnTo>
                    <a:lnTo>
                      <a:pt x="12000" y="20940"/>
                    </a:lnTo>
                    <a:lnTo>
                      <a:pt x="12000" y="21270"/>
                    </a:lnTo>
                    <a:lnTo>
                      <a:pt x="12800" y="21600"/>
                    </a:lnTo>
                    <a:lnTo>
                      <a:pt x="15733" y="21600"/>
                    </a:lnTo>
                    <a:lnTo>
                      <a:pt x="15733" y="21270"/>
                    </a:lnTo>
                    <a:lnTo>
                      <a:pt x="16533" y="21270"/>
                    </a:lnTo>
                    <a:lnTo>
                      <a:pt x="16533" y="20940"/>
                    </a:lnTo>
                    <a:lnTo>
                      <a:pt x="17067" y="20940"/>
                    </a:lnTo>
                    <a:lnTo>
                      <a:pt x="17067" y="14675"/>
                    </a:lnTo>
                    <a:lnTo>
                      <a:pt x="17867" y="14386"/>
                    </a:lnTo>
                    <a:lnTo>
                      <a:pt x="18667" y="14386"/>
                    </a:lnTo>
                    <a:lnTo>
                      <a:pt x="18667" y="14139"/>
                    </a:lnTo>
                    <a:lnTo>
                      <a:pt x="19467" y="13809"/>
                    </a:lnTo>
                    <a:lnTo>
                      <a:pt x="20178" y="13479"/>
                    </a:lnTo>
                    <a:lnTo>
                      <a:pt x="20800" y="13150"/>
                    </a:lnTo>
                    <a:lnTo>
                      <a:pt x="21600" y="12902"/>
                    </a:lnTo>
                    <a:lnTo>
                      <a:pt x="21600" y="6925"/>
                    </a:lnTo>
                    <a:lnTo>
                      <a:pt x="20800" y="6595"/>
                    </a:lnTo>
                    <a:lnTo>
                      <a:pt x="20178" y="6595"/>
                    </a:lnTo>
                    <a:lnTo>
                      <a:pt x="19467" y="6266"/>
                    </a:lnTo>
                    <a:lnTo>
                      <a:pt x="17867" y="601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74" name="Shape 1574"/>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18"/>
                    </a:moveTo>
                    <a:lnTo>
                      <a:pt x="17067" y="6018"/>
                    </a:lnTo>
                    <a:lnTo>
                      <a:pt x="16533" y="5689"/>
                    </a:lnTo>
                    <a:lnTo>
                      <a:pt x="15733" y="5689"/>
                    </a:lnTo>
                    <a:lnTo>
                      <a:pt x="14933" y="5441"/>
                    </a:lnTo>
                    <a:lnTo>
                      <a:pt x="14133" y="5111"/>
                    </a:lnTo>
                    <a:lnTo>
                      <a:pt x="14133" y="4493"/>
                    </a:lnTo>
                    <a:lnTo>
                      <a:pt x="14933" y="4493"/>
                    </a:lnTo>
                    <a:lnTo>
                      <a:pt x="14933" y="4163"/>
                    </a:lnTo>
                    <a:lnTo>
                      <a:pt x="15733" y="3916"/>
                    </a:lnTo>
                    <a:lnTo>
                      <a:pt x="16533" y="3586"/>
                    </a:lnTo>
                    <a:lnTo>
                      <a:pt x="16533" y="1814"/>
                    </a:lnTo>
                    <a:lnTo>
                      <a:pt x="15733" y="1484"/>
                    </a:lnTo>
                    <a:lnTo>
                      <a:pt x="15733" y="1154"/>
                    </a:lnTo>
                    <a:lnTo>
                      <a:pt x="14933" y="907"/>
                    </a:lnTo>
                    <a:lnTo>
                      <a:pt x="14133" y="618"/>
                    </a:lnTo>
                    <a:lnTo>
                      <a:pt x="13422" y="330"/>
                    </a:lnTo>
                    <a:lnTo>
                      <a:pt x="12800" y="330"/>
                    </a:lnTo>
                    <a:lnTo>
                      <a:pt x="12000" y="0"/>
                    </a:lnTo>
                    <a:lnTo>
                      <a:pt x="9689" y="0"/>
                    </a:lnTo>
                    <a:lnTo>
                      <a:pt x="8978" y="330"/>
                    </a:lnTo>
                    <a:lnTo>
                      <a:pt x="8178" y="330"/>
                    </a:lnTo>
                    <a:lnTo>
                      <a:pt x="7556" y="618"/>
                    </a:lnTo>
                    <a:lnTo>
                      <a:pt x="6756" y="907"/>
                    </a:lnTo>
                    <a:lnTo>
                      <a:pt x="5867" y="1154"/>
                    </a:lnTo>
                    <a:lnTo>
                      <a:pt x="5867" y="1484"/>
                    </a:lnTo>
                    <a:lnTo>
                      <a:pt x="5244" y="1814"/>
                    </a:lnTo>
                    <a:lnTo>
                      <a:pt x="5244" y="3339"/>
                    </a:lnTo>
                    <a:lnTo>
                      <a:pt x="5867" y="3586"/>
                    </a:lnTo>
                    <a:lnTo>
                      <a:pt x="5867" y="3916"/>
                    </a:lnTo>
                    <a:lnTo>
                      <a:pt x="6756" y="4163"/>
                    </a:lnTo>
                    <a:lnTo>
                      <a:pt x="7556" y="4493"/>
                    </a:lnTo>
                    <a:lnTo>
                      <a:pt x="7556" y="5441"/>
                    </a:lnTo>
                    <a:lnTo>
                      <a:pt x="6756" y="5689"/>
                    </a:lnTo>
                    <a:lnTo>
                      <a:pt x="5867" y="5689"/>
                    </a:lnTo>
                    <a:lnTo>
                      <a:pt x="5244" y="6018"/>
                    </a:lnTo>
                    <a:lnTo>
                      <a:pt x="4622" y="6018"/>
                    </a:lnTo>
                    <a:lnTo>
                      <a:pt x="2933" y="6266"/>
                    </a:lnTo>
                    <a:lnTo>
                      <a:pt x="2133" y="6595"/>
                    </a:lnTo>
                    <a:lnTo>
                      <a:pt x="1511" y="6595"/>
                    </a:lnTo>
                    <a:lnTo>
                      <a:pt x="800" y="6925"/>
                    </a:lnTo>
                    <a:lnTo>
                      <a:pt x="800" y="7214"/>
                    </a:lnTo>
                    <a:lnTo>
                      <a:pt x="0" y="7461"/>
                    </a:lnTo>
                    <a:lnTo>
                      <a:pt x="0" y="12614"/>
                    </a:lnTo>
                    <a:lnTo>
                      <a:pt x="800" y="12902"/>
                    </a:lnTo>
                    <a:lnTo>
                      <a:pt x="1511" y="13150"/>
                    </a:lnTo>
                    <a:lnTo>
                      <a:pt x="1511" y="13809"/>
                    </a:lnTo>
                    <a:lnTo>
                      <a:pt x="2133" y="13809"/>
                    </a:lnTo>
                    <a:lnTo>
                      <a:pt x="2933" y="14139"/>
                    </a:lnTo>
                    <a:lnTo>
                      <a:pt x="3822" y="14386"/>
                    </a:lnTo>
                    <a:lnTo>
                      <a:pt x="4622" y="14386"/>
                    </a:lnTo>
                    <a:lnTo>
                      <a:pt x="4622" y="14675"/>
                    </a:lnTo>
                    <a:lnTo>
                      <a:pt x="4622" y="8945"/>
                    </a:lnTo>
                    <a:lnTo>
                      <a:pt x="4622" y="20693"/>
                    </a:lnTo>
                    <a:lnTo>
                      <a:pt x="5244" y="20940"/>
                    </a:lnTo>
                    <a:lnTo>
                      <a:pt x="5244" y="21270"/>
                    </a:lnTo>
                    <a:lnTo>
                      <a:pt x="5867" y="21270"/>
                    </a:lnTo>
                    <a:lnTo>
                      <a:pt x="5867" y="21600"/>
                    </a:lnTo>
                    <a:lnTo>
                      <a:pt x="8978" y="21600"/>
                    </a:lnTo>
                    <a:lnTo>
                      <a:pt x="9689" y="21270"/>
                    </a:lnTo>
                    <a:lnTo>
                      <a:pt x="10489" y="20940"/>
                    </a:lnTo>
                    <a:lnTo>
                      <a:pt x="10489" y="20446"/>
                    </a:lnTo>
                    <a:lnTo>
                      <a:pt x="11111" y="20116"/>
                    </a:lnTo>
                    <a:lnTo>
                      <a:pt x="11111" y="11995"/>
                    </a:lnTo>
                    <a:lnTo>
                      <a:pt x="11111" y="20940"/>
                    </a:lnTo>
                    <a:lnTo>
                      <a:pt x="12000" y="20940"/>
                    </a:lnTo>
                    <a:lnTo>
                      <a:pt x="12000" y="21270"/>
                    </a:lnTo>
                    <a:lnTo>
                      <a:pt x="12800" y="21600"/>
                    </a:lnTo>
                    <a:lnTo>
                      <a:pt x="15733" y="21600"/>
                    </a:lnTo>
                    <a:lnTo>
                      <a:pt x="15733" y="21270"/>
                    </a:lnTo>
                    <a:lnTo>
                      <a:pt x="16533" y="21270"/>
                    </a:lnTo>
                    <a:lnTo>
                      <a:pt x="16533" y="20940"/>
                    </a:lnTo>
                    <a:lnTo>
                      <a:pt x="17067" y="20940"/>
                    </a:lnTo>
                    <a:lnTo>
                      <a:pt x="17067" y="14675"/>
                    </a:lnTo>
                    <a:lnTo>
                      <a:pt x="17867" y="14386"/>
                    </a:lnTo>
                    <a:lnTo>
                      <a:pt x="18667" y="14386"/>
                    </a:lnTo>
                    <a:lnTo>
                      <a:pt x="18667" y="14139"/>
                    </a:lnTo>
                    <a:lnTo>
                      <a:pt x="19467" y="13809"/>
                    </a:lnTo>
                    <a:lnTo>
                      <a:pt x="20178" y="13479"/>
                    </a:lnTo>
                    <a:lnTo>
                      <a:pt x="20800" y="13150"/>
                    </a:lnTo>
                    <a:lnTo>
                      <a:pt x="21600" y="12902"/>
                    </a:lnTo>
                    <a:lnTo>
                      <a:pt x="21600" y="6925"/>
                    </a:lnTo>
                    <a:lnTo>
                      <a:pt x="20800" y="6595"/>
                    </a:lnTo>
                    <a:lnTo>
                      <a:pt x="20178" y="6595"/>
                    </a:lnTo>
                    <a:lnTo>
                      <a:pt x="19467" y="6266"/>
                    </a:lnTo>
                    <a:lnTo>
                      <a:pt x="17867" y="601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78" name="Group 1578"/>
            <p:cNvGrpSpPr/>
            <p:nvPr/>
          </p:nvGrpSpPr>
          <p:grpSpPr>
            <a:xfrm>
              <a:off x="2968618" y="3924300"/>
              <a:ext cx="198461" cy="357206"/>
              <a:chOff x="-1" y="0"/>
              <a:chExt cx="198460" cy="357205"/>
            </a:xfrm>
          </p:grpSpPr>
          <p:sp>
            <p:nvSpPr>
              <p:cNvPr id="1576" name="Shape 1576"/>
              <p:cNvSpPr/>
              <p:nvPr/>
            </p:nvSpPr>
            <p:spPr>
              <a:xfrm>
                <a:off x="-2" y="-1"/>
                <a:ext cx="198462"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621"/>
                    </a:lnTo>
                    <a:lnTo>
                      <a:pt x="16398" y="1851"/>
                    </a:lnTo>
                    <a:lnTo>
                      <a:pt x="15693" y="1522"/>
                    </a:lnTo>
                    <a:lnTo>
                      <a:pt x="15693" y="1193"/>
                    </a:lnTo>
                    <a:lnTo>
                      <a:pt x="14900" y="905"/>
                    </a:lnTo>
                    <a:lnTo>
                      <a:pt x="14106" y="658"/>
                    </a:lnTo>
                    <a:lnTo>
                      <a:pt x="13313" y="329"/>
                    </a:lnTo>
                    <a:lnTo>
                      <a:pt x="12607" y="329"/>
                    </a:lnTo>
                    <a:lnTo>
                      <a:pt x="11990" y="0"/>
                    </a:lnTo>
                    <a:lnTo>
                      <a:pt x="9522" y="0"/>
                    </a:lnTo>
                    <a:lnTo>
                      <a:pt x="8904" y="329"/>
                    </a:lnTo>
                    <a:lnTo>
                      <a:pt x="8287" y="329"/>
                    </a:lnTo>
                    <a:lnTo>
                      <a:pt x="7406" y="658"/>
                    </a:lnTo>
                    <a:lnTo>
                      <a:pt x="6612" y="905"/>
                    </a:lnTo>
                    <a:lnTo>
                      <a:pt x="5819" y="1193"/>
                    </a:lnTo>
                    <a:lnTo>
                      <a:pt x="5819" y="1522"/>
                    </a:lnTo>
                    <a:lnTo>
                      <a:pt x="5290" y="1851"/>
                    </a:lnTo>
                    <a:lnTo>
                      <a:pt x="5290" y="3333"/>
                    </a:lnTo>
                    <a:lnTo>
                      <a:pt x="5819" y="3621"/>
                    </a:lnTo>
                    <a:lnTo>
                      <a:pt x="5819" y="3909"/>
                    </a:lnTo>
                    <a:lnTo>
                      <a:pt x="6612" y="4197"/>
                    </a:lnTo>
                    <a:lnTo>
                      <a:pt x="7406" y="4526"/>
                    </a:lnTo>
                    <a:lnTo>
                      <a:pt x="7406" y="5431"/>
                    </a:lnTo>
                    <a:lnTo>
                      <a:pt x="6612" y="5678"/>
                    </a:lnTo>
                    <a:lnTo>
                      <a:pt x="5819" y="5678"/>
                    </a:lnTo>
                    <a:lnTo>
                      <a:pt x="5290" y="6007"/>
                    </a:lnTo>
                    <a:lnTo>
                      <a:pt x="4496" y="6007"/>
                    </a:lnTo>
                    <a:lnTo>
                      <a:pt x="2909" y="6295"/>
                    </a:lnTo>
                    <a:lnTo>
                      <a:pt x="2116" y="6624"/>
                    </a:lnTo>
                    <a:lnTo>
                      <a:pt x="1587" y="6624"/>
                    </a:lnTo>
                    <a:lnTo>
                      <a:pt x="793" y="6953"/>
                    </a:lnTo>
                    <a:lnTo>
                      <a:pt x="793" y="7200"/>
                    </a:lnTo>
                    <a:lnTo>
                      <a:pt x="0" y="7447"/>
                    </a:lnTo>
                    <a:lnTo>
                      <a:pt x="0" y="12631"/>
                    </a:lnTo>
                    <a:lnTo>
                      <a:pt x="793" y="12878"/>
                    </a:lnTo>
                    <a:lnTo>
                      <a:pt x="1587" y="13166"/>
                    </a:lnTo>
                    <a:lnTo>
                      <a:pt x="1587" y="13824"/>
                    </a:lnTo>
                    <a:lnTo>
                      <a:pt x="2116" y="13824"/>
                    </a:lnTo>
                    <a:lnTo>
                      <a:pt x="2909" y="14153"/>
                    </a:lnTo>
                    <a:lnTo>
                      <a:pt x="3703" y="14400"/>
                    </a:lnTo>
                    <a:lnTo>
                      <a:pt x="4496" y="14400"/>
                    </a:lnTo>
                    <a:lnTo>
                      <a:pt x="4496" y="14647"/>
                    </a:lnTo>
                    <a:lnTo>
                      <a:pt x="4496" y="8969"/>
                    </a:lnTo>
                    <a:lnTo>
                      <a:pt x="4496" y="20695"/>
                    </a:lnTo>
                    <a:lnTo>
                      <a:pt x="5290" y="20942"/>
                    </a:lnTo>
                    <a:lnTo>
                      <a:pt x="5290" y="21271"/>
                    </a:lnTo>
                    <a:lnTo>
                      <a:pt x="5819" y="21271"/>
                    </a:lnTo>
                    <a:lnTo>
                      <a:pt x="5819" y="21600"/>
                    </a:lnTo>
                    <a:lnTo>
                      <a:pt x="8904" y="21600"/>
                    </a:lnTo>
                    <a:lnTo>
                      <a:pt x="9522" y="21271"/>
                    </a:lnTo>
                    <a:lnTo>
                      <a:pt x="10403" y="20942"/>
                    </a:lnTo>
                    <a:lnTo>
                      <a:pt x="10403"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91" y="14400"/>
                    </a:lnTo>
                    <a:lnTo>
                      <a:pt x="18691" y="14153"/>
                    </a:lnTo>
                    <a:lnTo>
                      <a:pt x="19484" y="13824"/>
                    </a:lnTo>
                    <a:lnTo>
                      <a:pt x="20101" y="13495"/>
                    </a:lnTo>
                    <a:lnTo>
                      <a:pt x="20807" y="13166"/>
                    </a:lnTo>
                    <a:lnTo>
                      <a:pt x="21600" y="12878"/>
                    </a:lnTo>
                    <a:lnTo>
                      <a:pt x="21600" y="6953"/>
                    </a:lnTo>
                    <a:lnTo>
                      <a:pt x="20807" y="6624"/>
                    </a:lnTo>
                    <a:lnTo>
                      <a:pt x="20101" y="6624"/>
                    </a:lnTo>
                    <a:lnTo>
                      <a:pt x="19484"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77" name="Shape 1577"/>
              <p:cNvSpPr/>
              <p:nvPr/>
            </p:nvSpPr>
            <p:spPr>
              <a:xfrm>
                <a:off x="-2" y="-1"/>
                <a:ext cx="198462"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621"/>
                    </a:lnTo>
                    <a:lnTo>
                      <a:pt x="16398" y="1851"/>
                    </a:lnTo>
                    <a:lnTo>
                      <a:pt x="15693" y="1522"/>
                    </a:lnTo>
                    <a:lnTo>
                      <a:pt x="15693" y="1193"/>
                    </a:lnTo>
                    <a:lnTo>
                      <a:pt x="14900" y="905"/>
                    </a:lnTo>
                    <a:lnTo>
                      <a:pt x="14106" y="658"/>
                    </a:lnTo>
                    <a:lnTo>
                      <a:pt x="13313" y="329"/>
                    </a:lnTo>
                    <a:lnTo>
                      <a:pt x="12607" y="329"/>
                    </a:lnTo>
                    <a:lnTo>
                      <a:pt x="11990" y="0"/>
                    </a:lnTo>
                    <a:lnTo>
                      <a:pt x="9522" y="0"/>
                    </a:lnTo>
                    <a:lnTo>
                      <a:pt x="8904" y="329"/>
                    </a:lnTo>
                    <a:lnTo>
                      <a:pt x="8287" y="329"/>
                    </a:lnTo>
                    <a:lnTo>
                      <a:pt x="7406" y="658"/>
                    </a:lnTo>
                    <a:lnTo>
                      <a:pt x="6612" y="905"/>
                    </a:lnTo>
                    <a:lnTo>
                      <a:pt x="5819" y="1193"/>
                    </a:lnTo>
                    <a:lnTo>
                      <a:pt x="5819" y="1522"/>
                    </a:lnTo>
                    <a:lnTo>
                      <a:pt x="5290" y="1851"/>
                    </a:lnTo>
                    <a:lnTo>
                      <a:pt x="5290" y="3333"/>
                    </a:lnTo>
                    <a:lnTo>
                      <a:pt x="5819" y="3621"/>
                    </a:lnTo>
                    <a:lnTo>
                      <a:pt x="5819" y="3909"/>
                    </a:lnTo>
                    <a:lnTo>
                      <a:pt x="6612" y="4197"/>
                    </a:lnTo>
                    <a:lnTo>
                      <a:pt x="7406" y="4526"/>
                    </a:lnTo>
                    <a:lnTo>
                      <a:pt x="7406" y="5431"/>
                    </a:lnTo>
                    <a:lnTo>
                      <a:pt x="6612" y="5678"/>
                    </a:lnTo>
                    <a:lnTo>
                      <a:pt x="5819" y="5678"/>
                    </a:lnTo>
                    <a:lnTo>
                      <a:pt x="5290" y="6007"/>
                    </a:lnTo>
                    <a:lnTo>
                      <a:pt x="4496" y="6007"/>
                    </a:lnTo>
                    <a:lnTo>
                      <a:pt x="2909" y="6295"/>
                    </a:lnTo>
                    <a:lnTo>
                      <a:pt x="2116" y="6624"/>
                    </a:lnTo>
                    <a:lnTo>
                      <a:pt x="1587" y="6624"/>
                    </a:lnTo>
                    <a:lnTo>
                      <a:pt x="793" y="6953"/>
                    </a:lnTo>
                    <a:lnTo>
                      <a:pt x="793" y="7200"/>
                    </a:lnTo>
                    <a:lnTo>
                      <a:pt x="0" y="7447"/>
                    </a:lnTo>
                    <a:lnTo>
                      <a:pt x="0" y="12631"/>
                    </a:lnTo>
                    <a:lnTo>
                      <a:pt x="793" y="12878"/>
                    </a:lnTo>
                    <a:lnTo>
                      <a:pt x="1587" y="13166"/>
                    </a:lnTo>
                    <a:lnTo>
                      <a:pt x="1587" y="13824"/>
                    </a:lnTo>
                    <a:lnTo>
                      <a:pt x="2116" y="13824"/>
                    </a:lnTo>
                    <a:lnTo>
                      <a:pt x="2909" y="14153"/>
                    </a:lnTo>
                    <a:lnTo>
                      <a:pt x="3703" y="14400"/>
                    </a:lnTo>
                    <a:lnTo>
                      <a:pt x="4496" y="14400"/>
                    </a:lnTo>
                    <a:lnTo>
                      <a:pt x="4496" y="14647"/>
                    </a:lnTo>
                    <a:lnTo>
                      <a:pt x="4496" y="8969"/>
                    </a:lnTo>
                    <a:lnTo>
                      <a:pt x="4496" y="20695"/>
                    </a:lnTo>
                    <a:lnTo>
                      <a:pt x="5290" y="20942"/>
                    </a:lnTo>
                    <a:lnTo>
                      <a:pt x="5290" y="21271"/>
                    </a:lnTo>
                    <a:lnTo>
                      <a:pt x="5819" y="21271"/>
                    </a:lnTo>
                    <a:lnTo>
                      <a:pt x="5819" y="21600"/>
                    </a:lnTo>
                    <a:lnTo>
                      <a:pt x="8904" y="21600"/>
                    </a:lnTo>
                    <a:lnTo>
                      <a:pt x="9522" y="21271"/>
                    </a:lnTo>
                    <a:lnTo>
                      <a:pt x="10403" y="20942"/>
                    </a:lnTo>
                    <a:lnTo>
                      <a:pt x="10403"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91" y="14400"/>
                    </a:lnTo>
                    <a:lnTo>
                      <a:pt x="18691" y="14153"/>
                    </a:lnTo>
                    <a:lnTo>
                      <a:pt x="19484" y="13824"/>
                    </a:lnTo>
                    <a:lnTo>
                      <a:pt x="20101" y="13495"/>
                    </a:lnTo>
                    <a:lnTo>
                      <a:pt x="20807" y="13166"/>
                    </a:lnTo>
                    <a:lnTo>
                      <a:pt x="21600" y="12878"/>
                    </a:lnTo>
                    <a:lnTo>
                      <a:pt x="21600" y="6953"/>
                    </a:lnTo>
                    <a:lnTo>
                      <a:pt x="20807" y="6624"/>
                    </a:lnTo>
                    <a:lnTo>
                      <a:pt x="20101" y="6624"/>
                    </a:lnTo>
                    <a:lnTo>
                      <a:pt x="19484"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81" name="Group 1581"/>
            <p:cNvGrpSpPr/>
            <p:nvPr/>
          </p:nvGrpSpPr>
          <p:grpSpPr>
            <a:xfrm>
              <a:off x="2609847" y="2930523"/>
              <a:ext cx="204806" cy="355622"/>
              <a:chOff x="-1" y="-1"/>
              <a:chExt cx="204805" cy="355621"/>
            </a:xfrm>
          </p:grpSpPr>
          <p:sp>
            <p:nvSpPr>
              <p:cNvPr id="1579" name="Shape 1579"/>
              <p:cNvSpPr/>
              <p:nvPr/>
            </p:nvSpPr>
            <p:spPr>
              <a:xfrm>
                <a:off x="-1" y="-2"/>
                <a:ext cx="204806"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781" y="5741"/>
                    </a:lnTo>
                    <a:lnTo>
                      <a:pt x="14988" y="5452"/>
                    </a:lnTo>
                    <a:lnTo>
                      <a:pt x="14194" y="5121"/>
                    </a:lnTo>
                    <a:lnTo>
                      <a:pt x="14194" y="4460"/>
                    </a:lnTo>
                    <a:lnTo>
                      <a:pt x="14988" y="4460"/>
                    </a:lnTo>
                    <a:lnTo>
                      <a:pt x="14988" y="4213"/>
                    </a:lnTo>
                    <a:lnTo>
                      <a:pt x="15781" y="3965"/>
                    </a:lnTo>
                    <a:lnTo>
                      <a:pt x="16398" y="3634"/>
                    </a:lnTo>
                    <a:lnTo>
                      <a:pt x="16398" y="1859"/>
                    </a:lnTo>
                    <a:lnTo>
                      <a:pt x="15781" y="1528"/>
                    </a:lnTo>
                    <a:lnTo>
                      <a:pt x="15781" y="1198"/>
                    </a:lnTo>
                    <a:lnTo>
                      <a:pt x="14988" y="950"/>
                    </a:lnTo>
                    <a:lnTo>
                      <a:pt x="14194" y="661"/>
                    </a:lnTo>
                    <a:lnTo>
                      <a:pt x="13313" y="330"/>
                    </a:lnTo>
                    <a:lnTo>
                      <a:pt x="12696" y="330"/>
                    </a:lnTo>
                    <a:lnTo>
                      <a:pt x="12078" y="0"/>
                    </a:lnTo>
                    <a:lnTo>
                      <a:pt x="9610" y="0"/>
                    </a:lnTo>
                    <a:lnTo>
                      <a:pt x="8993" y="330"/>
                    </a:lnTo>
                    <a:lnTo>
                      <a:pt x="8287" y="330"/>
                    </a:lnTo>
                    <a:lnTo>
                      <a:pt x="7494" y="661"/>
                    </a:lnTo>
                    <a:lnTo>
                      <a:pt x="6700" y="950"/>
                    </a:lnTo>
                    <a:lnTo>
                      <a:pt x="5907" y="1198"/>
                    </a:lnTo>
                    <a:lnTo>
                      <a:pt x="5907" y="1528"/>
                    </a:lnTo>
                    <a:lnTo>
                      <a:pt x="5378" y="1859"/>
                    </a:lnTo>
                    <a:lnTo>
                      <a:pt x="5378" y="3304"/>
                    </a:lnTo>
                    <a:lnTo>
                      <a:pt x="5907" y="3634"/>
                    </a:lnTo>
                    <a:lnTo>
                      <a:pt x="5907" y="3965"/>
                    </a:lnTo>
                    <a:lnTo>
                      <a:pt x="7494" y="4460"/>
                    </a:lnTo>
                    <a:lnTo>
                      <a:pt x="7494" y="5452"/>
                    </a:lnTo>
                    <a:lnTo>
                      <a:pt x="6700" y="5741"/>
                    </a:lnTo>
                    <a:lnTo>
                      <a:pt x="5907" y="5741"/>
                    </a:lnTo>
                    <a:lnTo>
                      <a:pt x="5378" y="5989"/>
                    </a:lnTo>
                    <a:lnTo>
                      <a:pt x="4584" y="5989"/>
                    </a:lnTo>
                    <a:lnTo>
                      <a:pt x="2998" y="6319"/>
                    </a:lnTo>
                    <a:lnTo>
                      <a:pt x="2116" y="6649"/>
                    </a:lnTo>
                    <a:lnTo>
                      <a:pt x="1675" y="6649"/>
                    </a:lnTo>
                    <a:lnTo>
                      <a:pt x="882" y="6980"/>
                    </a:lnTo>
                    <a:lnTo>
                      <a:pt x="882" y="7186"/>
                    </a:lnTo>
                    <a:lnTo>
                      <a:pt x="0" y="7517"/>
                    </a:lnTo>
                    <a:lnTo>
                      <a:pt x="0" y="12638"/>
                    </a:lnTo>
                    <a:lnTo>
                      <a:pt x="882" y="12968"/>
                    </a:lnTo>
                    <a:lnTo>
                      <a:pt x="1675" y="13216"/>
                    </a:lnTo>
                    <a:lnTo>
                      <a:pt x="1675" y="13794"/>
                    </a:lnTo>
                    <a:lnTo>
                      <a:pt x="2116" y="13794"/>
                    </a:lnTo>
                    <a:lnTo>
                      <a:pt x="2998" y="14125"/>
                    </a:lnTo>
                    <a:lnTo>
                      <a:pt x="3791" y="14455"/>
                    </a:lnTo>
                    <a:lnTo>
                      <a:pt x="4584" y="14455"/>
                    </a:lnTo>
                    <a:lnTo>
                      <a:pt x="4584" y="14662"/>
                    </a:lnTo>
                    <a:lnTo>
                      <a:pt x="4584" y="9003"/>
                    </a:lnTo>
                    <a:lnTo>
                      <a:pt x="4584" y="20691"/>
                    </a:lnTo>
                    <a:lnTo>
                      <a:pt x="5378" y="20980"/>
                    </a:lnTo>
                    <a:lnTo>
                      <a:pt x="5378" y="21270"/>
                    </a:lnTo>
                    <a:lnTo>
                      <a:pt x="5907" y="21270"/>
                    </a:lnTo>
                    <a:lnTo>
                      <a:pt x="5907" y="21600"/>
                    </a:lnTo>
                    <a:lnTo>
                      <a:pt x="8993" y="21600"/>
                    </a:lnTo>
                    <a:lnTo>
                      <a:pt x="9610" y="21270"/>
                    </a:lnTo>
                    <a:lnTo>
                      <a:pt x="10403" y="20980"/>
                    </a:lnTo>
                    <a:lnTo>
                      <a:pt x="10403" y="20444"/>
                    </a:lnTo>
                    <a:lnTo>
                      <a:pt x="11285" y="20113"/>
                    </a:lnTo>
                    <a:lnTo>
                      <a:pt x="11285" y="12018"/>
                    </a:lnTo>
                    <a:lnTo>
                      <a:pt x="11285" y="20980"/>
                    </a:lnTo>
                    <a:lnTo>
                      <a:pt x="12078" y="20980"/>
                    </a:lnTo>
                    <a:lnTo>
                      <a:pt x="12078" y="21270"/>
                    </a:lnTo>
                    <a:lnTo>
                      <a:pt x="12696" y="21600"/>
                    </a:lnTo>
                    <a:lnTo>
                      <a:pt x="15781" y="21600"/>
                    </a:lnTo>
                    <a:lnTo>
                      <a:pt x="15781" y="21270"/>
                    </a:lnTo>
                    <a:lnTo>
                      <a:pt x="16398" y="21270"/>
                    </a:lnTo>
                    <a:lnTo>
                      <a:pt x="16398" y="20980"/>
                    </a:lnTo>
                    <a:lnTo>
                      <a:pt x="17104" y="20980"/>
                    </a:lnTo>
                    <a:lnTo>
                      <a:pt x="17104" y="14662"/>
                    </a:lnTo>
                    <a:lnTo>
                      <a:pt x="17897" y="14455"/>
                    </a:lnTo>
                    <a:lnTo>
                      <a:pt x="18691" y="14455"/>
                    </a:lnTo>
                    <a:lnTo>
                      <a:pt x="18691" y="14125"/>
                    </a:lnTo>
                    <a:lnTo>
                      <a:pt x="19572" y="13794"/>
                    </a:lnTo>
                    <a:lnTo>
                      <a:pt x="20189" y="13464"/>
                    </a:lnTo>
                    <a:lnTo>
                      <a:pt x="20807" y="13216"/>
                    </a:lnTo>
                    <a:lnTo>
                      <a:pt x="21600" y="12968"/>
                    </a:lnTo>
                    <a:lnTo>
                      <a:pt x="21600" y="6980"/>
                    </a:lnTo>
                    <a:lnTo>
                      <a:pt x="20807" y="6649"/>
                    </a:lnTo>
                    <a:lnTo>
                      <a:pt x="20189" y="6649"/>
                    </a:lnTo>
                    <a:lnTo>
                      <a:pt x="19572"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80" name="Shape 1580"/>
              <p:cNvSpPr/>
              <p:nvPr/>
            </p:nvSpPr>
            <p:spPr>
              <a:xfrm>
                <a:off x="-1" y="-2"/>
                <a:ext cx="204806"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781" y="5741"/>
                    </a:lnTo>
                    <a:lnTo>
                      <a:pt x="14988" y="5452"/>
                    </a:lnTo>
                    <a:lnTo>
                      <a:pt x="14194" y="5121"/>
                    </a:lnTo>
                    <a:lnTo>
                      <a:pt x="14194" y="4460"/>
                    </a:lnTo>
                    <a:lnTo>
                      <a:pt x="14988" y="4460"/>
                    </a:lnTo>
                    <a:lnTo>
                      <a:pt x="14988" y="4213"/>
                    </a:lnTo>
                    <a:lnTo>
                      <a:pt x="15781" y="3965"/>
                    </a:lnTo>
                    <a:lnTo>
                      <a:pt x="16398" y="3634"/>
                    </a:lnTo>
                    <a:lnTo>
                      <a:pt x="16398" y="1859"/>
                    </a:lnTo>
                    <a:lnTo>
                      <a:pt x="15781" y="1528"/>
                    </a:lnTo>
                    <a:lnTo>
                      <a:pt x="15781" y="1198"/>
                    </a:lnTo>
                    <a:lnTo>
                      <a:pt x="14988" y="950"/>
                    </a:lnTo>
                    <a:lnTo>
                      <a:pt x="14194" y="661"/>
                    </a:lnTo>
                    <a:lnTo>
                      <a:pt x="13313" y="330"/>
                    </a:lnTo>
                    <a:lnTo>
                      <a:pt x="12696" y="330"/>
                    </a:lnTo>
                    <a:lnTo>
                      <a:pt x="12078" y="0"/>
                    </a:lnTo>
                    <a:lnTo>
                      <a:pt x="9610" y="0"/>
                    </a:lnTo>
                    <a:lnTo>
                      <a:pt x="8993" y="330"/>
                    </a:lnTo>
                    <a:lnTo>
                      <a:pt x="8287" y="330"/>
                    </a:lnTo>
                    <a:lnTo>
                      <a:pt x="7494" y="661"/>
                    </a:lnTo>
                    <a:lnTo>
                      <a:pt x="6700" y="950"/>
                    </a:lnTo>
                    <a:lnTo>
                      <a:pt x="5907" y="1198"/>
                    </a:lnTo>
                    <a:lnTo>
                      <a:pt x="5907" y="1528"/>
                    </a:lnTo>
                    <a:lnTo>
                      <a:pt x="5378" y="1859"/>
                    </a:lnTo>
                    <a:lnTo>
                      <a:pt x="5378" y="3304"/>
                    </a:lnTo>
                    <a:lnTo>
                      <a:pt x="5907" y="3634"/>
                    </a:lnTo>
                    <a:lnTo>
                      <a:pt x="5907" y="3965"/>
                    </a:lnTo>
                    <a:lnTo>
                      <a:pt x="7494" y="4460"/>
                    </a:lnTo>
                    <a:lnTo>
                      <a:pt x="7494" y="5452"/>
                    </a:lnTo>
                    <a:lnTo>
                      <a:pt x="6700" y="5741"/>
                    </a:lnTo>
                    <a:lnTo>
                      <a:pt x="5907" y="5741"/>
                    </a:lnTo>
                    <a:lnTo>
                      <a:pt x="5378" y="5989"/>
                    </a:lnTo>
                    <a:lnTo>
                      <a:pt x="4584" y="5989"/>
                    </a:lnTo>
                    <a:lnTo>
                      <a:pt x="2998" y="6319"/>
                    </a:lnTo>
                    <a:lnTo>
                      <a:pt x="2116" y="6649"/>
                    </a:lnTo>
                    <a:lnTo>
                      <a:pt x="1675" y="6649"/>
                    </a:lnTo>
                    <a:lnTo>
                      <a:pt x="882" y="6980"/>
                    </a:lnTo>
                    <a:lnTo>
                      <a:pt x="882" y="7186"/>
                    </a:lnTo>
                    <a:lnTo>
                      <a:pt x="0" y="7517"/>
                    </a:lnTo>
                    <a:lnTo>
                      <a:pt x="0" y="12638"/>
                    </a:lnTo>
                    <a:lnTo>
                      <a:pt x="882" y="12968"/>
                    </a:lnTo>
                    <a:lnTo>
                      <a:pt x="1675" y="13216"/>
                    </a:lnTo>
                    <a:lnTo>
                      <a:pt x="1675" y="13794"/>
                    </a:lnTo>
                    <a:lnTo>
                      <a:pt x="2116" y="13794"/>
                    </a:lnTo>
                    <a:lnTo>
                      <a:pt x="2998" y="14125"/>
                    </a:lnTo>
                    <a:lnTo>
                      <a:pt x="3791" y="14455"/>
                    </a:lnTo>
                    <a:lnTo>
                      <a:pt x="4584" y="14455"/>
                    </a:lnTo>
                    <a:lnTo>
                      <a:pt x="4584" y="14662"/>
                    </a:lnTo>
                    <a:lnTo>
                      <a:pt x="4584" y="9003"/>
                    </a:lnTo>
                    <a:lnTo>
                      <a:pt x="4584" y="20691"/>
                    </a:lnTo>
                    <a:lnTo>
                      <a:pt x="5378" y="20980"/>
                    </a:lnTo>
                    <a:lnTo>
                      <a:pt x="5378" y="21270"/>
                    </a:lnTo>
                    <a:lnTo>
                      <a:pt x="5907" y="21270"/>
                    </a:lnTo>
                    <a:lnTo>
                      <a:pt x="5907" y="21600"/>
                    </a:lnTo>
                    <a:lnTo>
                      <a:pt x="8993" y="21600"/>
                    </a:lnTo>
                    <a:lnTo>
                      <a:pt x="9610" y="21270"/>
                    </a:lnTo>
                    <a:lnTo>
                      <a:pt x="10403" y="20980"/>
                    </a:lnTo>
                    <a:lnTo>
                      <a:pt x="10403" y="20444"/>
                    </a:lnTo>
                    <a:lnTo>
                      <a:pt x="11285" y="20113"/>
                    </a:lnTo>
                    <a:lnTo>
                      <a:pt x="11285" y="12018"/>
                    </a:lnTo>
                    <a:lnTo>
                      <a:pt x="11285" y="20980"/>
                    </a:lnTo>
                    <a:lnTo>
                      <a:pt x="12078" y="20980"/>
                    </a:lnTo>
                    <a:lnTo>
                      <a:pt x="12078" y="21270"/>
                    </a:lnTo>
                    <a:lnTo>
                      <a:pt x="12696" y="21600"/>
                    </a:lnTo>
                    <a:lnTo>
                      <a:pt x="15781" y="21600"/>
                    </a:lnTo>
                    <a:lnTo>
                      <a:pt x="15781" y="21270"/>
                    </a:lnTo>
                    <a:lnTo>
                      <a:pt x="16398" y="21270"/>
                    </a:lnTo>
                    <a:lnTo>
                      <a:pt x="16398" y="20980"/>
                    </a:lnTo>
                    <a:lnTo>
                      <a:pt x="17104" y="20980"/>
                    </a:lnTo>
                    <a:lnTo>
                      <a:pt x="17104" y="14662"/>
                    </a:lnTo>
                    <a:lnTo>
                      <a:pt x="17897" y="14455"/>
                    </a:lnTo>
                    <a:lnTo>
                      <a:pt x="18691" y="14455"/>
                    </a:lnTo>
                    <a:lnTo>
                      <a:pt x="18691" y="14125"/>
                    </a:lnTo>
                    <a:lnTo>
                      <a:pt x="19572" y="13794"/>
                    </a:lnTo>
                    <a:lnTo>
                      <a:pt x="20189" y="13464"/>
                    </a:lnTo>
                    <a:lnTo>
                      <a:pt x="20807" y="13216"/>
                    </a:lnTo>
                    <a:lnTo>
                      <a:pt x="21600" y="12968"/>
                    </a:lnTo>
                    <a:lnTo>
                      <a:pt x="21600" y="6980"/>
                    </a:lnTo>
                    <a:lnTo>
                      <a:pt x="20807" y="6649"/>
                    </a:lnTo>
                    <a:lnTo>
                      <a:pt x="20189" y="6649"/>
                    </a:lnTo>
                    <a:lnTo>
                      <a:pt x="19572"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84" name="Group 1584"/>
            <p:cNvGrpSpPr/>
            <p:nvPr/>
          </p:nvGrpSpPr>
          <p:grpSpPr>
            <a:xfrm>
              <a:off x="2082795" y="3381375"/>
              <a:ext cx="198459" cy="357206"/>
              <a:chOff x="-1" y="0"/>
              <a:chExt cx="198458" cy="357205"/>
            </a:xfrm>
          </p:grpSpPr>
          <p:sp>
            <p:nvSpPr>
              <p:cNvPr id="1582" name="Shape 1582"/>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51"/>
                    </a:lnTo>
                    <a:lnTo>
                      <a:pt x="15733" y="1522"/>
                    </a:lnTo>
                    <a:lnTo>
                      <a:pt x="15733" y="1193"/>
                    </a:lnTo>
                    <a:lnTo>
                      <a:pt x="14844" y="905"/>
                    </a:lnTo>
                    <a:lnTo>
                      <a:pt x="14044" y="658"/>
                    </a:lnTo>
                    <a:lnTo>
                      <a:pt x="13422" y="329"/>
                    </a:lnTo>
                    <a:lnTo>
                      <a:pt x="12711" y="329"/>
                    </a:lnTo>
                    <a:lnTo>
                      <a:pt x="11911" y="0"/>
                    </a:lnTo>
                    <a:lnTo>
                      <a:pt x="9600" y="0"/>
                    </a:lnTo>
                    <a:lnTo>
                      <a:pt x="8978" y="329"/>
                    </a:lnTo>
                    <a:lnTo>
                      <a:pt x="8178" y="329"/>
                    </a:lnTo>
                    <a:lnTo>
                      <a:pt x="7467" y="658"/>
                    </a:lnTo>
                    <a:lnTo>
                      <a:pt x="6667" y="905"/>
                    </a:lnTo>
                    <a:lnTo>
                      <a:pt x="5867" y="1193"/>
                    </a:lnTo>
                    <a:lnTo>
                      <a:pt x="5867" y="1522"/>
                    </a:lnTo>
                    <a:lnTo>
                      <a:pt x="5244" y="1851"/>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824"/>
                    </a:lnTo>
                    <a:lnTo>
                      <a:pt x="20089" y="13495"/>
                    </a:lnTo>
                    <a:lnTo>
                      <a:pt x="20800" y="13166"/>
                    </a:lnTo>
                    <a:lnTo>
                      <a:pt x="21600" y="12878"/>
                    </a:lnTo>
                    <a:lnTo>
                      <a:pt x="21600" y="6953"/>
                    </a:lnTo>
                    <a:lnTo>
                      <a:pt x="20800" y="6624"/>
                    </a:lnTo>
                    <a:lnTo>
                      <a:pt x="20089" y="6624"/>
                    </a:lnTo>
                    <a:lnTo>
                      <a:pt x="19467" y="6295"/>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83" name="Shape 158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51"/>
                    </a:lnTo>
                    <a:lnTo>
                      <a:pt x="15733" y="1522"/>
                    </a:lnTo>
                    <a:lnTo>
                      <a:pt x="15733" y="1193"/>
                    </a:lnTo>
                    <a:lnTo>
                      <a:pt x="14844" y="905"/>
                    </a:lnTo>
                    <a:lnTo>
                      <a:pt x="14044" y="658"/>
                    </a:lnTo>
                    <a:lnTo>
                      <a:pt x="13422" y="329"/>
                    </a:lnTo>
                    <a:lnTo>
                      <a:pt x="12711" y="329"/>
                    </a:lnTo>
                    <a:lnTo>
                      <a:pt x="11911" y="0"/>
                    </a:lnTo>
                    <a:lnTo>
                      <a:pt x="9600" y="0"/>
                    </a:lnTo>
                    <a:lnTo>
                      <a:pt x="8978" y="329"/>
                    </a:lnTo>
                    <a:lnTo>
                      <a:pt x="8178" y="329"/>
                    </a:lnTo>
                    <a:lnTo>
                      <a:pt x="7467" y="658"/>
                    </a:lnTo>
                    <a:lnTo>
                      <a:pt x="6667" y="905"/>
                    </a:lnTo>
                    <a:lnTo>
                      <a:pt x="5867" y="1193"/>
                    </a:lnTo>
                    <a:lnTo>
                      <a:pt x="5867" y="1522"/>
                    </a:lnTo>
                    <a:lnTo>
                      <a:pt x="5244" y="1851"/>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824"/>
                    </a:lnTo>
                    <a:lnTo>
                      <a:pt x="20089" y="13495"/>
                    </a:lnTo>
                    <a:lnTo>
                      <a:pt x="20800" y="13166"/>
                    </a:lnTo>
                    <a:lnTo>
                      <a:pt x="21600" y="12878"/>
                    </a:lnTo>
                    <a:lnTo>
                      <a:pt x="21600" y="6953"/>
                    </a:lnTo>
                    <a:lnTo>
                      <a:pt x="20800" y="6624"/>
                    </a:lnTo>
                    <a:lnTo>
                      <a:pt x="20089" y="6624"/>
                    </a:lnTo>
                    <a:lnTo>
                      <a:pt x="19467" y="6295"/>
                    </a:lnTo>
                    <a:lnTo>
                      <a:pt x="17867"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87" name="Group 1587"/>
            <p:cNvGrpSpPr/>
            <p:nvPr/>
          </p:nvGrpSpPr>
          <p:grpSpPr>
            <a:xfrm>
              <a:off x="2554282" y="4306887"/>
              <a:ext cx="198459" cy="357206"/>
              <a:chOff x="-1" y="0"/>
              <a:chExt cx="198458" cy="357205"/>
            </a:xfrm>
          </p:grpSpPr>
          <p:sp>
            <p:nvSpPr>
              <p:cNvPr id="1585" name="Shape 1585"/>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5947"/>
                    </a:moveTo>
                    <a:lnTo>
                      <a:pt x="17067" y="5947"/>
                    </a:lnTo>
                    <a:lnTo>
                      <a:pt x="16533" y="5699"/>
                    </a:lnTo>
                    <a:lnTo>
                      <a:pt x="15733" y="5699"/>
                    </a:lnTo>
                    <a:lnTo>
                      <a:pt x="14933" y="5452"/>
                    </a:lnTo>
                    <a:lnTo>
                      <a:pt x="14133" y="5121"/>
                    </a:lnTo>
                    <a:lnTo>
                      <a:pt x="14133" y="4460"/>
                    </a:lnTo>
                    <a:lnTo>
                      <a:pt x="14933" y="4460"/>
                    </a:lnTo>
                    <a:lnTo>
                      <a:pt x="14933" y="4171"/>
                    </a:lnTo>
                    <a:lnTo>
                      <a:pt x="15733" y="3924"/>
                    </a:lnTo>
                    <a:lnTo>
                      <a:pt x="16533" y="3593"/>
                    </a:lnTo>
                    <a:lnTo>
                      <a:pt x="16533" y="1817"/>
                    </a:lnTo>
                    <a:lnTo>
                      <a:pt x="15733" y="1487"/>
                    </a:lnTo>
                    <a:lnTo>
                      <a:pt x="15733" y="1156"/>
                    </a:lnTo>
                    <a:lnTo>
                      <a:pt x="14133" y="661"/>
                    </a:lnTo>
                    <a:lnTo>
                      <a:pt x="13422" y="330"/>
                    </a:lnTo>
                    <a:lnTo>
                      <a:pt x="12800" y="330"/>
                    </a:lnTo>
                    <a:lnTo>
                      <a:pt x="12000" y="0"/>
                    </a:lnTo>
                    <a:lnTo>
                      <a:pt x="9689" y="0"/>
                    </a:lnTo>
                    <a:lnTo>
                      <a:pt x="8978" y="330"/>
                    </a:lnTo>
                    <a:lnTo>
                      <a:pt x="8178" y="330"/>
                    </a:lnTo>
                    <a:lnTo>
                      <a:pt x="7556" y="661"/>
                    </a:lnTo>
                    <a:lnTo>
                      <a:pt x="6756" y="909"/>
                    </a:lnTo>
                    <a:lnTo>
                      <a:pt x="5867" y="1156"/>
                    </a:lnTo>
                    <a:lnTo>
                      <a:pt x="5867" y="1487"/>
                    </a:lnTo>
                    <a:lnTo>
                      <a:pt x="5244" y="1817"/>
                    </a:lnTo>
                    <a:lnTo>
                      <a:pt x="5244" y="3263"/>
                    </a:lnTo>
                    <a:lnTo>
                      <a:pt x="5867" y="3593"/>
                    </a:lnTo>
                    <a:lnTo>
                      <a:pt x="5867" y="3924"/>
                    </a:lnTo>
                    <a:lnTo>
                      <a:pt x="6756" y="4171"/>
                    </a:lnTo>
                    <a:lnTo>
                      <a:pt x="7556" y="4460"/>
                    </a:lnTo>
                    <a:lnTo>
                      <a:pt x="7556" y="5452"/>
                    </a:lnTo>
                    <a:lnTo>
                      <a:pt x="6756" y="5699"/>
                    </a:lnTo>
                    <a:lnTo>
                      <a:pt x="5867" y="5699"/>
                    </a:lnTo>
                    <a:lnTo>
                      <a:pt x="5244" y="5947"/>
                    </a:lnTo>
                    <a:lnTo>
                      <a:pt x="4622" y="5947"/>
                    </a:lnTo>
                    <a:lnTo>
                      <a:pt x="2933" y="6278"/>
                    </a:lnTo>
                    <a:lnTo>
                      <a:pt x="2133" y="6608"/>
                    </a:lnTo>
                    <a:lnTo>
                      <a:pt x="1511" y="6608"/>
                    </a:lnTo>
                    <a:lnTo>
                      <a:pt x="800" y="6938"/>
                    </a:lnTo>
                    <a:lnTo>
                      <a:pt x="800" y="7145"/>
                    </a:lnTo>
                    <a:lnTo>
                      <a:pt x="0" y="7475"/>
                    </a:lnTo>
                    <a:lnTo>
                      <a:pt x="0" y="12597"/>
                    </a:lnTo>
                    <a:lnTo>
                      <a:pt x="800" y="12927"/>
                    </a:lnTo>
                    <a:lnTo>
                      <a:pt x="1511" y="13175"/>
                    </a:lnTo>
                    <a:lnTo>
                      <a:pt x="1511" y="13794"/>
                    </a:lnTo>
                    <a:lnTo>
                      <a:pt x="2133" y="13794"/>
                    </a:lnTo>
                    <a:lnTo>
                      <a:pt x="2933" y="14083"/>
                    </a:lnTo>
                    <a:lnTo>
                      <a:pt x="3733" y="14414"/>
                    </a:lnTo>
                    <a:lnTo>
                      <a:pt x="4622" y="14414"/>
                    </a:lnTo>
                    <a:lnTo>
                      <a:pt x="4622" y="14620"/>
                    </a:lnTo>
                    <a:lnTo>
                      <a:pt x="4622" y="8962"/>
                    </a:lnTo>
                    <a:lnTo>
                      <a:pt x="4622" y="20691"/>
                    </a:lnTo>
                    <a:lnTo>
                      <a:pt x="5244" y="20939"/>
                    </a:lnTo>
                    <a:lnTo>
                      <a:pt x="5244" y="21270"/>
                    </a:lnTo>
                    <a:lnTo>
                      <a:pt x="5867" y="21270"/>
                    </a:lnTo>
                    <a:lnTo>
                      <a:pt x="5867" y="21600"/>
                    </a:lnTo>
                    <a:lnTo>
                      <a:pt x="8978" y="21600"/>
                    </a:lnTo>
                    <a:lnTo>
                      <a:pt x="9689" y="21270"/>
                    </a:lnTo>
                    <a:lnTo>
                      <a:pt x="10489" y="20939"/>
                    </a:lnTo>
                    <a:lnTo>
                      <a:pt x="10489" y="20402"/>
                    </a:lnTo>
                    <a:lnTo>
                      <a:pt x="11111" y="20072"/>
                    </a:lnTo>
                    <a:lnTo>
                      <a:pt x="11111" y="12018"/>
                    </a:lnTo>
                    <a:lnTo>
                      <a:pt x="11111" y="20939"/>
                    </a:lnTo>
                    <a:lnTo>
                      <a:pt x="12000" y="20939"/>
                    </a:lnTo>
                    <a:lnTo>
                      <a:pt x="12000" y="21270"/>
                    </a:lnTo>
                    <a:lnTo>
                      <a:pt x="12800" y="21600"/>
                    </a:lnTo>
                    <a:lnTo>
                      <a:pt x="15733" y="21600"/>
                    </a:lnTo>
                    <a:lnTo>
                      <a:pt x="15733" y="21270"/>
                    </a:lnTo>
                    <a:lnTo>
                      <a:pt x="16533" y="21270"/>
                    </a:lnTo>
                    <a:lnTo>
                      <a:pt x="16533" y="20939"/>
                    </a:lnTo>
                    <a:lnTo>
                      <a:pt x="17067" y="20939"/>
                    </a:lnTo>
                    <a:lnTo>
                      <a:pt x="17067" y="14620"/>
                    </a:lnTo>
                    <a:lnTo>
                      <a:pt x="17867" y="14414"/>
                    </a:lnTo>
                    <a:lnTo>
                      <a:pt x="18667" y="14414"/>
                    </a:lnTo>
                    <a:lnTo>
                      <a:pt x="18667" y="14083"/>
                    </a:lnTo>
                    <a:lnTo>
                      <a:pt x="19467" y="13794"/>
                    </a:lnTo>
                    <a:lnTo>
                      <a:pt x="20800" y="13175"/>
                    </a:lnTo>
                    <a:lnTo>
                      <a:pt x="21600" y="12927"/>
                    </a:lnTo>
                    <a:lnTo>
                      <a:pt x="21600" y="6938"/>
                    </a:lnTo>
                    <a:lnTo>
                      <a:pt x="20800" y="6608"/>
                    </a:lnTo>
                    <a:lnTo>
                      <a:pt x="20178" y="6608"/>
                    </a:lnTo>
                    <a:lnTo>
                      <a:pt x="19467" y="6278"/>
                    </a:lnTo>
                    <a:lnTo>
                      <a:pt x="17867"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86" name="Shape 1586"/>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5947"/>
                    </a:moveTo>
                    <a:lnTo>
                      <a:pt x="17067" y="5947"/>
                    </a:lnTo>
                    <a:lnTo>
                      <a:pt x="16533" y="5699"/>
                    </a:lnTo>
                    <a:lnTo>
                      <a:pt x="15733" y="5699"/>
                    </a:lnTo>
                    <a:lnTo>
                      <a:pt x="14933" y="5452"/>
                    </a:lnTo>
                    <a:lnTo>
                      <a:pt x="14133" y="5121"/>
                    </a:lnTo>
                    <a:lnTo>
                      <a:pt x="14133" y="4460"/>
                    </a:lnTo>
                    <a:lnTo>
                      <a:pt x="14933" y="4460"/>
                    </a:lnTo>
                    <a:lnTo>
                      <a:pt x="14933" y="4171"/>
                    </a:lnTo>
                    <a:lnTo>
                      <a:pt x="15733" y="3924"/>
                    </a:lnTo>
                    <a:lnTo>
                      <a:pt x="16533" y="3593"/>
                    </a:lnTo>
                    <a:lnTo>
                      <a:pt x="16533" y="1817"/>
                    </a:lnTo>
                    <a:lnTo>
                      <a:pt x="15733" y="1487"/>
                    </a:lnTo>
                    <a:lnTo>
                      <a:pt x="15733" y="1156"/>
                    </a:lnTo>
                    <a:lnTo>
                      <a:pt x="14133" y="661"/>
                    </a:lnTo>
                    <a:lnTo>
                      <a:pt x="13422" y="330"/>
                    </a:lnTo>
                    <a:lnTo>
                      <a:pt x="12800" y="330"/>
                    </a:lnTo>
                    <a:lnTo>
                      <a:pt x="12000" y="0"/>
                    </a:lnTo>
                    <a:lnTo>
                      <a:pt x="9689" y="0"/>
                    </a:lnTo>
                    <a:lnTo>
                      <a:pt x="8978" y="330"/>
                    </a:lnTo>
                    <a:lnTo>
                      <a:pt x="8178" y="330"/>
                    </a:lnTo>
                    <a:lnTo>
                      <a:pt x="7556" y="661"/>
                    </a:lnTo>
                    <a:lnTo>
                      <a:pt x="6756" y="909"/>
                    </a:lnTo>
                    <a:lnTo>
                      <a:pt x="5867" y="1156"/>
                    </a:lnTo>
                    <a:lnTo>
                      <a:pt x="5867" y="1487"/>
                    </a:lnTo>
                    <a:lnTo>
                      <a:pt x="5244" y="1817"/>
                    </a:lnTo>
                    <a:lnTo>
                      <a:pt x="5244" y="3263"/>
                    </a:lnTo>
                    <a:lnTo>
                      <a:pt x="5867" y="3593"/>
                    </a:lnTo>
                    <a:lnTo>
                      <a:pt x="5867" y="3924"/>
                    </a:lnTo>
                    <a:lnTo>
                      <a:pt x="6756" y="4171"/>
                    </a:lnTo>
                    <a:lnTo>
                      <a:pt x="7556" y="4460"/>
                    </a:lnTo>
                    <a:lnTo>
                      <a:pt x="7556" y="5452"/>
                    </a:lnTo>
                    <a:lnTo>
                      <a:pt x="6756" y="5699"/>
                    </a:lnTo>
                    <a:lnTo>
                      <a:pt x="5867" y="5699"/>
                    </a:lnTo>
                    <a:lnTo>
                      <a:pt x="5244" y="5947"/>
                    </a:lnTo>
                    <a:lnTo>
                      <a:pt x="4622" y="5947"/>
                    </a:lnTo>
                    <a:lnTo>
                      <a:pt x="2933" y="6278"/>
                    </a:lnTo>
                    <a:lnTo>
                      <a:pt x="2133" y="6608"/>
                    </a:lnTo>
                    <a:lnTo>
                      <a:pt x="1511" y="6608"/>
                    </a:lnTo>
                    <a:lnTo>
                      <a:pt x="800" y="6938"/>
                    </a:lnTo>
                    <a:lnTo>
                      <a:pt x="800" y="7145"/>
                    </a:lnTo>
                    <a:lnTo>
                      <a:pt x="0" y="7475"/>
                    </a:lnTo>
                    <a:lnTo>
                      <a:pt x="0" y="12597"/>
                    </a:lnTo>
                    <a:lnTo>
                      <a:pt x="800" y="12927"/>
                    </a:lnTo>
                    <a:lnTo>
                      <a:pt x="1511" y="13175"/>
                    </a:lnTo>
                    <a:lnTo>
                      <a:pt x="1511" y="13794"/>
                    </a:lnTo>
                    <a:lnTo>
                      <a:pt x="2133" y="13794"/>
                    </a:lnTo>
                    <a:lnTo>
                      <a:pt x="2933" y="14083"/>
                    </a:lnTo>
                    <a:lnTo>
                      <a:pt x="3733" y="14414"/>
                    </a:lnTo>
                    <a:lnTo>
                      <a:pt x="4622" y="14414"/>
                    </a:lnTo>
                    <a:lnTo>
                      <a:pt x="4622" y="14620"/>
                    </a:lnTo>
                    <a:lnTo>
                      <a:pt x="4622" y="8962"/>
                    </a:lnTo>
                    <a:lnTo>
                      <a:pt x="4622" y="20691"/>
                    </a:lnTo>
                    <a:lnTo>
                      <a:pt x="5244" y="20939"/>
                    </a:lnTo>
                    <a:lnTo>
                      <a:pt x="5244" y="21270"/>
                    </a:lnTo>
                    <a:lnTo>
                      <a:pt x="5867" y="21270"/>
                    </a:lnTo>
                    <a:lnTo>
                      <a:pt x="5867" y="21600"/>
                    </a:lnTo>
                    <a:lnTo>
                      <a:pt x="8978" y="21600"/>
                    </a:lnTo>
                    <a:lnTo>
                      <a:pt x="9689" y="21270"/>
                    </a:lnTo>
                    <a:lnTo>
                      <a:pt x="10489" y="20939"/>
                    </a:lnTo>
                    <a:lnTo>
                      <a:pt x="10489" y="20402"/>
                    </a:lnTo>
                    <a:lnTo>
                      <a:pt x="11111" y="20072"/>
                    </a:lnTo>
                    <a:lnTo>
                      <a:pt x="11111" y="12018"/>
                    </a:lnTo>
                    <a:lnTo>
                      <a:pt x="11111" y="20939"/>
                    </a:lnTo>
                    <a:lnTo>
                      <a:pt x="12000" y="20939"/>
                    </a:lnTo>
                    <a:lnTo>
                      <a:pt x="12000" y="21270"/>
                    </a:lnTo>
                    <a:lnTo>
                      <a:pt x="12800" y="21600"/>
                    </a:lnTo>
                    <a:lnTo>
                      <a:pt x="15733" y="21600"/>
                    </a:lnTo>
                    <a:lnTo>
                      <a:pt x="15733" y="21270"/>
                    </a:lnTo>
                    <a:lnTo>
                      <a:pt x="16533" y="21270"/>
                    </a:lnTo>
                    <a:lnTo>
                      <a:pt x="16533" y="20939"/>
                    </a:lnTo>
                    <a:lnTo>
                      <a:pt x="17067" y="20939"/>
                    </a:lnTo>
                    <a:lnTo>
                      <a:pt x="17067" y="14620"/>
                    </a:lnTo>
                    <a:lnTo>
                      <a:pt x="17867" y="14414"/>
                    </a:lnTo>
                    <a:lnTo>
                      <a:pt x="18667" y="14414"/>
                    </a:lnTo>
                    <a:lnTo>
                      <a:pt x="18667" y="14083"/>
                    </a:lnTo>
                    <a:lnTo>
                      <a:pt x="19467" y="13794"/>
                    </a:lnTo>
                    <a:lnTo>
                      <a:pt x="20800" y="13175"/>
                    </a:lnTo>
                    <a:lnTo>
                      <a:pt x="21600" y="12927"/>
                    </a:lnTo>
                    <a:lnTo>
                      <a:pt x="21600" y="6938"/>
                    </a:lnTo>
                    <a:lnTo>
                      <a:pt x="20800" y="6608"/>
                    </a:lnTo>
                    <a:lnTo>
                      <a:pt x="20178" y="6608"/>
                    </a:lnTo>
                    <a:lnTo>
                      <a:pt x="19467" y="6278"/>
                    </a:lnTo>
                    <a:lnTo>
                      <a:pt x="17867"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90" name="Group 1590"/>
            <p:cNvGrpSpPr/>
            <p:nvPr/>
          </p:nvGrpSpPr>
          <p:grpSpPr>
            <a:xfrm>
              <a:off x="1995487" y="4352923"/>
              <a:ext cx="204808" cy="355621"/>
              <a:chOff x="0" y="0"/>
              <a:chExt cx="204806" cy="355620"/>
            </a:xfrm>
          </p:grpSpPr>
          <p:sp>
            <p:nvSpPr>
              <p:cNvPr id="1588" name="Shape 1588"/>
              <p:cNvSpPr/>
              <p:nvPr/>
            </p:nvSpPr>
            <p:spPr>
              <a:xfrm>
                <a:off x="0" y="-1"/>
                <a:ext cx="204808"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59"/>
                    </a:lnTo>
                    <a:lnTo>
                      <a:pt x="15781" y="1528"/>
                    </a:lnTo>
                    <a:lnTo>
                      <a:pt x="15781" y="1198"/>
                    </a:lnTo>
                    <a:lnTo>
                      <a:pt x="14988" y="909"/>
                    </a:lnTo>
                    <a:lnTo>
                      <a:pt x="14106" y="661"/>
                    </a:lnTo>
                    <a:lnTo>
                      <a:pt x="13313" y="330"/>
                    </a:lnTo>
                    <a:lnTo>
                      <a:pt x="12696" y="330"/>
                    </a:lnTo>
                    <a:lnTo>
                      <a:pt x="12078" y="0"/>
                    </a:lnTo>
                    <a:lnTo>
                      <a:pt x="9610" y="0"/>
                    </a:lnTo>
                    <a:lnTo>
                      <a:pt x="8993" y="330"/>
                    </a:lnTo>
                    <a:lnTo>
                      <a:pt x="8287" y="330"/>
                    </a:lnTo>
                    <a:lnTo>
                      <a:pt x="7494" y="661"/>
                    </a:lnTo>
                    <a:lnTo>
                      <a:pt x="6700" y="909"/>
                    </a:lnTo>
                    <a:lnTo>
                      <a:pt x="5819" y="1198"/>
                    </a:lnTo>
                    <a:lnTo>
                      <a:pt x="5819" y="1528"/>
                    </a:lnTo>
                    <a:lnTo>
                      <a:pt x="5378" y="1859"/>
                    </a:lnTo>
                    <a:lnTo>
                      <a:pt x="5378" y="3304"/>
                    </a:lnTo>
                    <a:lnTo>
                      <a:pt x="5819" y="3593"/>
                    </a:lnTo>
                    <a:lnTo>
                      <a:pt x="5819" y="3924"/>
                    </a:lnTo>
                    <a:lnTo>
                      <a:pt x="6700" y="4213"/>
                    </a:lnTo>
                    <a:lnTo>
                      <a:pt x="7494" y="4460"/>
                    </a:lnTo>
                    <a:lnTo>
                      <a:pt x="7494" y="5452"/>
                    </a:lnTo>
                    <a:lnTo>
                      <a:pt x="6700" y="5699"/>
                    </a:lnTo>
                    <a:lnTo>
                      <a:pt x="5819"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819" y="21270"/>
                    </a:lnTo>
                    <a:lnTo>
                      <a:pt x="5819"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89" name="Shape 1589"/>
              <p:cNvSpPr/>
              <p:nvPr/>
            </p:nvSpPr>
            <p:spPr>
              <a:xfrm>
                <a:off x="0" y="-1"/>
                <a:ext cx="204808"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59"/>
                    </a:lnTo>
                    <a:lnTo>
                      <a:pt x="15781" y="1528"/>
                    </a:lnTo>
                    <a:lnTo>
                      <a:pt x="15781" y="1198"/>
                    </a:lnTo>
                    <a:lnTo>
                      <a:pt x="14988" y="909"/>
                    </a:lnTo>
                    <a:lnTo>
                      <a:pt x="14106" y="661"/>
                    </a:lnTo>
                    <a:lnTo>
                      <a:pt x="13313" y="330"/>
                    </a:lnTo>
                    <a:lnTo>
                      <a:pt x="12696" y="330"/>
                    </a:lnTo>
                    <a:lnTo>
                      <a:pt x="12078" y="0"/>
                    </a:lnTo>
                    <a:lnTo>
                      <a:pt x="9610" y="0"/>
                    </a:lnTo>
                    <a:lnTo>
                      <a:pt x="8993" y="330"/>
                    </a:lnTo>
                    <a:lnTo>
                      <a:pt x="8287" y="330"/>
                    </a:lnTo>
                    <a:lnTo>
                      <a:pt x="7494" y="661"/>
                    </a:lnTo>
                    <a:lnTo>
                      <a:pt x="6700" y="909"/>
                    </a:lnTo>
                    <a:lnTo>
                      <a:pt x="5819" y="1198"/>
                    </a:lnTo>
                    <a:lnTo>
                      <a:pt x="5819" y="1528"/>
                    </a:lnTo>
                    <a:lnTo>
                      <a:pt x="5378" y="1859"/>
                    </a:lnTo>
                    <a:lnTo>
                      <a:pt x="5378" y="3304"/>
                    </a:lnTo>
                    <a:lnTo>
                      <a:pt x="5819" y="3593"/>
                    </a:lnTo>
                    <a:lnTo>
                      <a:pt x="5819" y="3924"/>
                    </a:lnTo>
                    <a:lnTo>
                      <a:pt x="6700" y="4213"/>
                    </a:lnTo>
                    <a:lnTo>
                      <a:pt x="7494" y="4460"/>
                    </a:lnTo>
                    <a:lnTo>
                      <a:pt x="7494" y="5452"/>
                    </a:lnTo>
                    <a:lnTo>
                      <a:pt x="6700" y="5699"/>
                    </a:lnTo>
                    <a:lnTo>
                      <a:pt x="5819"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819" y="21270"/>
                    </a:lnTo>
                    <a:lnTo>
                      <a:pt x="5819"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595" name="Group 1595"/>
            <p:cNvGrpSpPr/>
            <p:nvPr/>
          </p:nvGrpSpPr>
          <p:grpSpPr>
            <a:xfrm>
              <a:off x="2170098" y="2954329"/>
              <a:ext cx="198472" cy="355635"/>
              <a:chOff x="-1" y="0"/>
              <a:chExt cx="198471" cy="355634"/>
            </a:xfrm>
          </p:grpSpPr>
          <p:sp>
            <p:nvSpPr>
              <p:cNvPr id="1591" name="Shape 1591"/>
              <p:cNvSpPr/>
              <p:nvPr/>
            </p:nvSpPr>
            <p:spPr>
              <a:xfrm>
                <a:off x="6" y="6"/>
                <a:ext cx="161939"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94" name="Group 1594"/>
              <p:cNvGrpSpPr/>
              <p:nvPr/>
            </p:nvGrpSpPr>
            <p:grpSpPr>
              <a:xfrm>
                <a:off x="-2" y="-1"/>
                <a:ext cx="198472" cy="355635"/>
                <a:chOff x="0" y="0"/>
                <a:chExt cx="198471" cy="355634"/>
              </a:xfrm>
            </p:grpSpPr>
            <p:sp>
              <p:nvSpPr>
                <p:cNvPr id="1592" name="Shape 1592"/>
                <p:cNvSpPr/>
                <p:nvPr/>
              </p:nvSpPr>
              <p:spPr>
                <a:xfrm>
                  <a:off x="-2" y="0"/>
                  <a:ext cx="198473"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93" name="Shape 1593"/>
                <p:cNvSpPr/>
                <p:nvPr/>
              </p:nvSpPr>
              <p:spPr>
                <a:xfrm>
                  <a:off x="-2" y="0"/>
                  <a:ext cx="198473"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00" name="Group 1600"/>
            <p:cNvGrpSpPr/>
            <p:nvPr/>
          </p:nvGrpSpPr>
          <p:grpSpPr>
            <a:xfrm>
              <a:off x="3192448" y="3159122"/>
              <a:ext cx="201648" cy="357218"/>
              <a:chOff x="-2" y="-2"/>
              <a:chExt cx="201647" cy="357217"/>
            </a:xfrm>
          </p:grpSpPr>
          <p:sp>
            <p:nvSpPr>
              <p:cNvPr id="1596" name="Shape 1596"/>
              <p:cNvSpPr/>
              <p:nvPr/>
            </p:nvSpPr>
            <p:spPr>
              <a:xfrm>
                <a:off x="5" y="0"/>
                <a:ext cx="201635" cy="350859"/>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599" name="Group 1599"/>
              <p:cNvGrpSpPr/>
              <p:nvPr/>
            </p:nvGrpSpPr>
            <p:grpSpPr>
              <a:xfrm>
                <a:off x="-3" y="-3"/>
                <a:ext cx="201649" cy="357219"/>
                <a:chOff x="-1" y="0"/>
                <a:chExt cx="201647" cy="357217"/>
              </a:xfrm>
            </p:grpSpPr>
            <p:sp>
              <p:nvSpPr>
                <p:cNvPr id="1597" name="Shape 1597"/>
                <p:cNvSpPr/>
                <p:nvPr/>
              </p:nvSpPr>
              <p:spPr>
                <a:xfrm>
                  <a:off x="-2" y="-1"/>
                  <a:ext cx="201649"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598" name="Shape 1598"/>
                <p:cNvSpPr/>
                <p:nvPr/>
              </p:nvSpPr>
              <p:spPr>
                <a:xfrm>
                  <a:off x="-2" y="-1"/>
                  <a:ext cx="201649"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05" name="Group 1605"/>
            <p:cNvGrpSpPr/>
            <p:nvPr/>
          </p:nvGrpSpPr>
          <p:grpSpPr>
            <a:xfrm>
              <a:off x="2327260" y="4173534"/>
              <a:ext cx="201650" cy="357220"/>
              <a:chOff x="-1" y="-1"/>
              <a:chExt cx="201649" cy="357219"/>
            </a:xfrm>
          </p:grpSpPr>
          <p:sp>
            <p:nvSpPr>
              <p:cNvPr id="1601" name="Shape 1601"/>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04" name="Group 1604"/>
              <p:cNvGrpSpPr/>
              <p:nvPr/>
            </p:nvGrpSpPr>
            <p:grpSpPr>
              <a:xfrm>
                <a:off x="-2" y="-2"/>
                <a:ext cx="201650" cy="357220"/>
                <a:chOff x="0" y="0"/>
                <a:chExt cx="201649" cy="357219"/>
              </a:xfrm>
            </p:grpSpPr>
            <p:sp>
              <p:nvSpPr>
                <p:cNvPr id="1602" name="Shape 1602"/>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03" name="Shape 1603"/>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10" name="Group 1610"/>
            <p:cNvGrpSpPr/>
            <p:nvPr/>
          </p:nvGrpSpPr>
          <p:grpSpPr>
            <a:xfrm>
              <a:off x="3192448" y="4529129"/>
              <a:ext cx="201648" cy="355635"/>
              <a:chOff x="-2" y="0"/>
              <a:chExt cx="201647" cy="355634"/>
            </a:xfrm>
          </p:grpSpPr>
          <p:sp>
            <p:nvSpPr>
              <p:cNvPr id="1606" name="Shape 1606"/>
              <p:cNvSpPr/>
              <p:nvPr/>
            </p:nvSpPr>
            <p:spPr>
              <a:xfrm>
                <a:off x="5" y="6"/>
                <a:ext cx="20163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09" name="Group 1609"/>
              <p:cNvGrpSpPr/>
              <p:nvPr/>
            </p:nvGrpSpPr>
            <p:grpSpPr>
              <a:xfrm>
                <a:off x="-3" y="-1"/>
                <a:ext cx="201649" cy="355635"/>
                <a:chOff x="-1" y="0"/>
                <a:chExt cx="201647" cy="355634"/>
              </a:xfrm>
            </p:grpSpPr>
            <p:sp>
              <p:nvSpPr>
                <p:cNvPr id="1607" name="Shape 1607"/>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08" name="Shape 1608"/>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15" name="Group 1615"/>
            <p:cNvGrpSpPr/>
            <p:nvPr/>
          </p:nvGrpSpPr>
          <p:grpSpPr>
            <a:xfrm>
              <a:off x="3254360" y="3576632"/>
              <a:ext cx="204823" cy="357220"/>
              <a:chOff x="-1" y="-1"/>
              <a:chExt cx="204822" cy="357219"/>
            </a:xfrm>
          </p:grpSpPr>
          <p:sp>
            <p:nvSpPr>
              <p:cNvPr id="1611" name="Shape 1611"/>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14" name="Group 1614"/>
              <p:cNvGrpSpPr/>
              <p:nvPr/>
            </p:nvGrpSpPr>
            <p:grpSpPr>
              <a:xfrm>
                <a:off x="-2" y="-2"/>
                <a:ext cx="204823" cy="357220"/>
                <a:chOff x="0" y="0"/>
                <a:chExt cx="204822" cy="357219"/>
              </a:xfrm>
            </p:grpSpPr>
            <p:sp>
              <p:nvSpPr>
                <p:cNvPr id="1612" name="Shape 161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13" name="Shape 1613"/>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20" name="Group 1620"/>
            <p:cNvGrpSpPr/>
            <p:nvPr/>
          </p:nvGrpSpPr>
          <p:grpSpPr>
            <a:xfrm>
              <a:off x="3743310" y="4006847"/>
              <a:ext cx="204822" cy="357218"/>
              <a:chOff x="-1" y="-2"/>
              <a:chExt cx="204821" cy="357217"/>
            </a:xfrm>
          </p:grpSpPr>
          <p:sp>
            <p:nvSpPr>
              <p:cNvPr id="1616" name="Shape 1616"/>
              <p:cNvSpPr/>
              <p:nvPr/>
            </p:nvSpPr>
            <p:spPr>
              <a:xfrm>
                <a:off x="5" y="0"/>
                <a:ext cx="204812" cy="350859"/>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19" name="Group 1619"/>
              <p:cNvGrpSpPr/>
              <p:nvPr/>
            </p:nvGrpSpPr>
            <p:grpSpPr>
              <a:xfrm>
                <a:off x="-2" y="-3"/>
                <a:ext cx="204822" cy="357219"/>
                <a:chOff x="-1" y="0"/>
                <a:chExt cx="204821" cy="357217"/>
              </a:xfrm>
            </p:grpSpPr>
            <p:sp>
              <p:nvSpPr>
                <p:cNvPr id="1617" name="Shape 1617"/>
                <p:cNvSpPr/>
                <p:nvPr/>
              </p:nvSpPr>
              <p:spPr>
                <a:xfrm>
                  <a:off x="-1" y="-1"/>
                  <a:ext cx="204821"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18" name="Shape 1618"/>
                <p:cNvSpPr/>
                <p:nvPr/>
              </p:nvSpPr>
              <p:spPr>
                <a:xfrm>
                  <a:off x="-1" y="-1"/>
                  <a:ext cx="204821"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25" name="Group 1625"/>
            <p:cNvGrpSpPr/>
            <p:nvPr/>
          </p:nvGrpSpPr>
          <p:grpSpPr>
            <a:xfrm>
              <a:off x="1698611" y="4341809"/>
              <a:ext cx="198473" cy="357220"/>
              <a:chOff x="-2" y="-1"/>
              <a:chExt cx="198472" cy="357219"/>
            </a:xfrm>
          </p:grpSpPr>
          <p:sp>
            <p:nvSpPr>
              <p:cNvPr id="1621" name="Shape 1621"/>
              <p:cNvSpPr/>
              <p:nvPr/>
            </p:nvSpPr>
            <p:spPr>
              <a:xfrm>
                <a:off x="5" y="2"/>
                <a:ext cx="161940"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24" name="Group 1624"/>
              <p:cNvGrpSpPr/>
              <p:nvPr/>
            </p:nvGrpSpPr>
            <p:grpSpPr>
              <a:xfrm>
                <a:off x="-3" y="-2"/>
                <a:ext cx="198474" cy="357220"/>
                <a:chOff x="0" y="0"/>
                <a:chExt cx="198472" cy="357219"/>
              </a:xfrm>
            </p:grpSpPr>
            <p:sp>
              <p:nvSpPr>
                <p:cNvPr id="1622" name="Shape 1622"/>
                <p:cNvSpPr/>
                <p:nvPr/>
              </p:nvSpPr>
              <p:spPr>
                <a:xfrm>
                  <a:off x="-1" y="-1"/>
                  <a:ext cx="19847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23" name="Shape 1623"/>
                <p:cNvSpPr/>
                <p:nvPr/>
              </p:nvSpPr>
              <p:spPr>
                <a:xfrm>
                  <a:off x="-1" y="-1"/>
                  <a:ext cx="19847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30" name="Group 1630"/>
            <p:cNvGrpSpPr/>
            <p:nvPr/>
          </p:nvGrpSpPr>
          <p:grpSpPr>
            <a:xfrm>
              <a:off x="1750998" y="2936871"/>
              <a:ext cx="201648" cy="357214"/>
              <a:chOff x="-2" y="-2"/>
              <a:chExt cx="201647" cy="357213"/>
            </a:xfrm>
          </p:grpSpPr>
          <p:sp>
            <p:nvSpPr>
              <p:cNvPr id="1626" name="Shape 1626"/>
              <p:cNvSpPr/>
              <p:nvPr/>
            </p:nvSpPr>
            <p:spPr>
              <a:xfrm>
                <a:off x="5"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29" name="Group 1629"/>
              <p:cNvGrpSpPr/>
              <p:nvPr/>
            </p:nvGrpSpPr>
            <p:grpSpPr>
              <a:xfrm>
                <a:off x="-3" y="-3"/>
                <a:ext cx="201649" cy="357215"/>
                <a:chOff x="-1" y="-1"/>
                <a:chExt cx="201647" cy="357213"/>
              </a:xfrm>
            </p:grpSpPr>
            <p:sp>
              <p:nvSpPr>
                <p:cNvPr id="1627" name="Shape 1627"/>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28" name="Shape 1628"/>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35" name="Group 1635"/>
            <p:cNvGrpSpPr/>
            <p:nvPr/>
          </p:nvGrpSpPr>
          <p:grpSpPr>
            <a:xfrm>
              <a:off x="5378442" y="4494204"/>
              <a:ext cx="206408" cy="355635"/>
              <a:chOff x="0" y="0"/>
              <a:chExt cx="206406" cy="355634"/>
            </a:xfrm>
          </p:grpSpPr>
          <p:sp>
            <p:nvSpPr>
              <p:cNvPr id="1631" name="Shape 1631"/>
              <p:cNvSpPr/>
              <p:nvPr/>
            </p:nvSpPr>
            <p:spPr>
              <a:xfrm>
                <a:off x="4" y="6"/>
                <a:ext cx="206399" cy="355621"/>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34" name="Group 1634"/>
              <p:cNvGrpSpPr/>
              <p:nvPr/>
            </p:nvGrpSpPr>
            <p:grpSpPr>
              <a:xfrm>
                <a:off x="-1" y="-1"/>
                <a:ext cx="206408" cy="355635"/>
                <a:chOff x="0" y="0"/>
                <a:chExt cx="206406" cy="355634"/>
              </a:xfrm>
            </p:grpSpPr>
            <p:sp>
              <p:nvSpPr>
                <p:cNvPr id="1632" name="Shape 1632"/>
                <p:cNvSpPr/>
                <p:nvPr/>
              </p:nvSpPr>
              <p:spPr>
                <a:xfrm>
                  <a:off x="0" y="0"/>
                  <a:ext cx="206408"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33" name="Shape 1633"/>
                <p:cNvSpPr/>
                <p:nvPr/>
              </p:nvSpPr>
              <p:spPr>
                <a:xfrm>
                  <a:off x="0" y="0"/>
                  <a:ext cx="206408"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40" name="Group 1640"/>
            <p:cNvGrpSpPr/>
            <p:nvPr/>
          </p:nvGrpSpPr>
          <p:grpSpPr>
            <a:xfrm>
              <a:off x="4989506" y="3878257"/>
              <a:ext cx="204823" cy="357220"/>
              <a:chOff x="-1" y="-1"/>
              <a:chExt cx="204822" cy="357219"/>
            </a:xfrm>
          </p:grpSpPr>
          <p:sp>
            <p:nvSpPr>
              <p:cNvPr id="1636" name="Shape 1636"/>
              <p:cNvSpPr/>
              <p:nvPr/>
            </p:nvSpPr>
            <p:spPr>
              <a:xfrm>
                <a:off x="0" y="2"/>
                <a:ext cx="20481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39" name="Group 1639"/>
              <p:cNvGrpSpPr/>
              <p:nvPr/>
            </p:nvGrpSpPr>
            <p:grpSpPr>
              <a:xfrm>
                <a:off x="-2" y="-2"/>
                <a:ext cx="204823" cy="357220"/>
                <a:chOff x="0" y="0"/>
                <a:chExt cx="204822" cy="357219"/>
              </a:xfrm>
            </p:grpSpPr>
            <p:sp>
              <p:nvSpPr>
                <p:cNvPr id="1637" name="Shape 1637"/>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38" name="Shape 1638"/>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45" name="Group 1645"/>
            <p:cNvGrpSpPr/>
            <p:nvPr/>
          </p:nvGrpSpPr>
          <p:grpSpPr>
            <a:xfrm>
              <a:off x="5051413" y="3205154"/>
              <a:ext cx="201652" cy="355635"/>
              <a:chOff x="-1" y="0"/>
              <a:chExt cx="201651" cy="355634"/>
            </a:xfrm>
          </p:grpSpPr>
          <p:sp>
            <p:nvSpPr>
              <p:cNvPr id="1641" name="Shape 1641"/>
              <p:cNvSpPr/>
              <p:nvPr/>
            </p:nvSpPr>
            <p:spPr>
              <a:xfrm>
                <a:off x="7" y="6"/>
                <a:ext cx="201636"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44" name="Group 1644"/>
              <p:cNvGrpSpPr/>
              <p:nvPr/>
            </p:nvGrpSpPr>
            <p:grpSpPr>
              <a:xfrm>
                <a:off x="-2" y="-1"/>
                <a:ext cx="201652" cy="355635"/>
                <a:chOff x="-1" y="0"/>
                <a:chExt cx="201651" cy="355634"/>
              </a:xfrm>
            </p:grpSpPr>
            <p:sp>
              <p:nvSpPr>
                <p:cNvPr id="1642" name="Shape 1642"/>
                <p:cNvSpPr/>
                <p:nvPr/>
              </p:nvSpPr>
              <p:spPr>
                <a:xfrm>
                  <a:off x="-2" y="0"/>
                  <a:ext cx="201652"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43" name="Shape 1643"/>
                <p:cNvSpPr/>
                <p:nvPr/>
              </p:nvSpPr>
              <p:spPr>
                <a:xfrm>
                  <a:off x="-2" y="0"/>
                  <a:ext cx="201652"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sp>
          <p:nvSpPr>
            <p:cNvPr id="1646" name="Shape 1646"/>
            <p:cNvSpPr/>
            <p:nvPr/>
          </p:nvSpPr>
          <p:spPr>
            <a:xfrm>
              <a:off x="4995867" y="612776"/>
              <a:ext cx="128240"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900">
                  <a:latin typeface="Arial Bold"/>
                  <a:ea typeface="Arial Bold"/>
                  <a:cs typeface="Arial Bold"/>
                  <a:sym typeface="Arial Bold"/>
                </a:defRPr>
              </a:lvl1pPr>
            </a:lstStyle>
            <a:p>
              <a:pPr defTabSz="448945">
                <a:defRPr sz="1800"/>
              </a:pPr>
              <a:r>
                <a:rPr sz="1800" kern="0" dirty="0"/>
                <a:t>1</a:t>
              </a:r>
            </a:p>
          </p:txBody>
        </p:sp>
        <p:sp>
          <p:nvSpPr>
            <p:cNvPr id="1647" name="Shape 1647"/>
            <p:cNvSpPr/>
            <p:nvPr/>
          </p:nvSpPr>
          <p:spPr>
            <a:xfrm>
              <a:off x="2997202" y="2540004"/>
              <a:ext cx="128240"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a:latin typeface="Arial Bold"/>
                  <a:ea typeface="Arial Bold"/>
                  <a:cs typeface="Arial Bold"/>
                  <a:sym typeface="Arial Bold"/>
                </a:defRPr>
              </a:lvl1pPr>
            </a:lstStyle>
            <a:p>
              <a:pPr defTabSz="448945">
                <a:defRPr sz="1800"/>
              </a:pPr>
              <a:r>
                <a:rPr sz="1800" kern="0">
                  <a:solidFill>
                    <a:sysClr val="windowText" lastClr="000000"/>
                  </a:solidFill>
                </a:rPr>
                <a:t>2</a:t>
              </a:r>
            </a:p>
          </p:txBody>
        </p:sp>
        <p:grpSp>
          <p:nvGrpSpPr>
            <p:cNvPr id="1650" name="Group 1650"/>
            <p:cNvGrpSpPr/>
            <p:nvPr/>
          </p:nvGrpSpPr>
          <p:grpSpPr>
            <a:xfrm>
              <a:off x="4489448" y="1162046"/>
              <a:ext cx="877910" cy="188933"/>
              <a:chOff x="0" y="0"/>
              <a:chExt cx="877909" cy="188932"/>
            </a:xfrm>
          </p:grpSpPr>
          <p:sp>
            <p:nvSpPr>
              <p:cNvPr id="1648" name="Shape 1648"/>
              <p:cNvSpPr/>
              <p:nvPr/>
            </p:nvSpPr>
            <p:spPr>
              <a:xfrm>
                <a:off x="-2" y="-1"/>
                <a:ext cx="604853" cy="120663"/>
              </a:xfrm>
              <a:custGeom>
                <a:avLst/>
                <a:gdLst/>
                <a:ahLst/>
                <a:cxnLst>
                  <a:cxn ang="0">
                    <a:pos x="wd2" y="hd2"/>
                  </a:cxn>
                  <a:cxn ang="5400000">
                    <a:pos x="wd2" y="hd2"/>
                  </a:cxn>
                  <a:cxn ang="10800000">
                    <a:pos x="wd2" y="hd2"/>
                  </a:cxn>
                  <a:cxn ang="16200000">
                    <a:pos x="wd2" y="hd2"/>
                  </a:cxn>
                </a:cxnLst>
                <a:rect l="0" t="0" r="r" b="b"/>
                <a:pathLst>
                  <a:path w="21600" h="21600" extrusionOk="0">
                    <a:moveTo>
                      <a:pt x="21113" y="21600"/>
                    </a:moveTo>
                    <a:lnTo>
                      <a:pt x="21600" y="13029"/>
                    </a:lnTo>
                    <a:lnTo>
                      <a:pt x="487" y="0"/>
                    </a:lnTo>
                    <a:lnTo>
                      <a:pt x="0" y="8571"/>
                    </a:lnTo>
                    <a:lnTo>
                      <a:pt x="21113" y="21600"/>
                    </a:lnTo>
                    <a:close/>
                  </a:path>
                </a:pathLst>
              </a:custGeom>
              <a:solidFill>
                <a:srgbClr val="000000"/>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49" name="Shape 1649"/>
              <p:cNvSpPr/>
              <p:nvPr/>
            </p:nvSpPr>
            <p:spPr>
              <a:xfrm>
                <a:off x="615955" y="15878"/>
                <a:ext cx="261954" cy="1730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4675"/>
                    </a:lnTo>
                    <a:lnTo>
                      <a:pt x="360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nvGrpSpPr>
            <p:cNvPr id="1691" name="Group 1691"/>
            <p:cNvGrpSpPr/>
            <p:nvPr/>
          </p:nvGrpSpPr>
          <p:grpSpPr>
            <a:xfrm>
              <a:off x="5300960" y="1087414"/>
              <a:ext cx="2796909" cy="1009704"/>
              <a:chOff x="-45724" y="-4"/>
              <a:chExt cx="2796908" cy="1009703"/>
            </a:xfrm>
          </p:grpSpPr>
          <p:grpSp>
            <p:nvGrpSpPr>
              <p:cNvPr id="1655" name="Group 1655"/>
              <p:cNvGrpSpPr/>
              <p:nvPr/>
            </p:nvGrpSpPr>
            <p:grpSpPr>
              <a:xfrm>
                <a:off x="2198701" y="-4"/>
                <a:ext cx="201650" cy="357229"/>
                <a:chOff x="-1" y="-2"/>
                <a:chExt cx="201649" cy="357227"/>
              </a:xfrm>
            </p:grpSpPr>
            <p:sp>
              <p:nvSpPr>
                <p:cNvPr id="1651" name="Shape 1651"/>
                <p:cNvSpPr/>
                <p:nvPr/>
              </p:nvSpPr>
              <p:spPr>
                <a:xfrm>
                  <a:off x="7" y="7"/>
                  <a:ext cx="201635" cy="357214"/>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54" name="Group 1654"/>
                <p:cNvGrpSpPr/>
                <p:nvPr/>
              </p:nvGrpSpPr>
              <p:grpSpPr>
                <a:xfrm>
                  <a:off x="-2" y="-3"/>
                  <a:ext cx="201650" cy="357229"/>
                  <a:chOff x="-1" y="-1"/>
                  <a:chExt cx="201649" cy="357227"/>
                </a:xfrm>
              </p:grpSpPr>
              <p:sp>
                <p:nvSpPr>
                  <p:cNvPr id="1652" name="Shape 1652"/>
                  <p:cNvSpPr/>
                  <p:nvPr/>
                </p:nvSpPr>
                <p:spPr>
                  <a:xfrm>
                    <a:off x="-2" y="-2"/>
                    <a:ext cx="201651" cy="35722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53" name="Shape 1653"/>
                  <p:cNvSpPr/>
                  <p:nvPr/>
                </p:nvSpPr>
                <p:spPr>
                  <a:xfrm>
                    <a:off x="-2" y="-2"/>
                    <a:ext cx="201651" cy="35722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60" name="Group 1660"/>
              <p:cNvGrpSpPr/>
              <p:nvPr/>
            </p:nvGrpSpPr>
            <p:grpSpPr>
              <a:xfrm>
                <a:off x="1730386" y="515941"/>
                <a:ext cx="200051" cy="357233"/>
                <a:chOff x="-2" y="-2"/>
                <a:chExt cx="200050" cy="357231"/>
              </a:xfrm>
            </p:grpSpPr>
            <p:sp>
              <p:nvSpPr>
                <p:cNvPr id="1656" name="Shape 1656"/>
                <p:cNvSpPr/>
                <p:nvPr/>
              </p:nvSpPr>
              <p:spPr>
                <a:xfrm>
                  <a:off x="33344" y="8"/>
                  <a:ext cx="16670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59" name="Group 1659"/>
                <p:cNvGrpSpPr/>
                <p:nvPr/>
              </p:nvGrpSpPr>
              <p:grpSpPr>
                <a:xfrm>
                  <a:off x="-3" y="-3"/>
                  <a:ext cx="165125" cy="357233"/>
                  <a:chOff x="-1" y="-1"/>
                  <a:chExt cx="165123" cy="357231"/>
                </a:xfrm>
              </p:grpSpPr>
              <p:sp>
                <p:nvSpPr>
                  <p:cNvPr id="1657" name="Shape 1657"/>
                  <p:cNvSpPr/>
                  <p:nvPr/>
                </p:nvSpPr>
                <p:spPr>
                  <a:xfrm>
                    <a:off x="-2" y="-2"/>
                    <a:ext cx="165125" cy="357233"/>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58" name="Shape 1658"/>
                  <p:cNvSpPr/>
                  <p:nvPr/>
                </p:nvSpPr>
                <p:spPr>
                  <a:xfrm>
                    <a:off x="-2" y="-2"/>
                    <a:ext cx="165125" cy="357233"/>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65" name="Group 1665"/>
              <p:cNvGrpSpPr/>
              <p:nvPr/>
            </p:nvGrpSpPr>
            <p:grpSpPr>
              <a:xfrm>
                <a:off x="1282706" y="635007"/>
                <a:ext cx="201650" cy="358814"/>
                <a:chOff x="-1" y="-1"/>
                <a:chExt cx="201649" cy="358812"/>
              </a:xfrm>
            </p:grpSpPr>
            <p:sp>
              <p:nvSpPr>
                <p:cNvPr id="1661" name="Shape 1661"/>
                <p:cNvSpPr/>
                <p:nvPr/>
              </p:nvSpPr>
              <p:spPr>
                <a:xfrm>
                  <a:off x="7" y="4"/>
                  <a:ext cx="201635" cy="35245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64" name="Group 1664"/>
                <p:cNvGrpSpPr/>
                <p:nvPr/>
              </p:nvGrpSpPr>
              <p:grpSpPr>
                <a:xfrm>
                  <a:off x="-2" y="-2"/>
                  <a:ext cx="201650" cy="358813"/>
                  <a:chOff x="-1" y="0"/>
                  <a:chExt cx="201649" cy="358812"/>
                </a:xfrm>
              </p:grpSpPr>
              <p:sp>
                <p:nvSpPr>
                  <p:cNvPr id="1662" name="Shape 1662"/>
                  <p:cNvSpPr/>
                  <p:nvPr/>
                </p:nvSpPr>
                <p:spPr>
                  <a:xfrm>
                    <a:off x="-2" y="-1"/>
                    <a:ext cx="201651" cy="358813"/>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63" name="Shape 1663"/>
                  <p:cNvSpPr/>
                  <p:nvPr/>
                </p:nvSpPr>
                <p:spPr>
                  <a:xfrm>
                    <a:off x="-2" y="-1"/>
                    <a:ext cx="201651" cy="358813"/>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70" name="Group 1670"/>
              <p:cNvGrpSpPr/>
              <p:nvPr/>
            </p:nvGrpSpPr>
            <p:grpSpPr>
              <a:xfrm>
                <a:off x="330212" y="512766"/>
                <a:ext cx="201640" cy="357233"/>
                <a:chOff x="-1" y="-2"/>
                <a:chExt cx="201639" cy="357231"/>
              </a:xfrm>
            </p:grpSpPr>
            <p:sp>
              <p:nvSpPr>
                <p:cNvPr id="1666" name="Shape 1666"/>
                <p:cNvSpPr/>
                <p:nvPr/>
              </p:nvSpPr>
              <p:spPr>
                <a:xfrm>
                  <a:off x="-2" y="7"/>
                  <a:ext cx="198462" cy="350866"/>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69" name="Group 1669"/>
                <p:cNvGrpSpPr/>
                <p:nvPr/>
              </p:nvGrpSpPr>
              <p:grpSpPr>
                <a:xfrm>
                  <a:off x="34924" y="-3"/>
                  <a:ext cx="166715" cy="357233"/>
                  <a:chOff x="0" y="-1"/>
                  <a:chExt cx="166713" cy="357231"/>
                </a:xfrm>
              </p:grpSpPr>
              <p:sp>
                <p:nvSpPr>
                  <p:cNvPr id="1667" name="Shape 1667"/>
                  <p:cNvSpPr/>
                  <p:nvPr/>
                </p:nvSpPr>
                <p:spPr>
                  <a:xfrm>
                    <a:off x="-1" y="-2"/>
                    <a:ext cx="166714"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68" name="Shape 1668"/>
                  <p:cNvSpPr/>
                  <p:nvPr/>
                </p:nvSpPr>
                <p:spPr>
                  <a:xfrm>
                    <a:off x="-1" y="-2"/>
                    <a:ext cx="166714"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75" name="Group 1675"/>
              <p:cNvGrpSpPr/>
              <p:nvPr/>
            </p:nvGrpSpPr>
            <p:grpSpPr>
              <a:xfrm>
                <a:off x="-45724" y="285757"/>
                <a:ext cx="247375" cy="357217"/>
                <a:chOff x="-45722" y="-1"/>
                <a:chExt cx="247373" cy="357216"/>
              </a:xfrm>
            </p:grpSpPr>
            <p:sp>
              <p:nvSpPr>
                <p:cNvPr id="1671" name="Shape 1671"/>
                <p:cNvSpPr/>
                <p:nvPr/>
              </p:nvSpPr>
              <p:spPr>
                <a:xfrm>
                  <a:off x="6" y="4"/>
                  <a:ext cx="201640" cy="35720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74" name="Group 1674"/>
                <p:cNvGrpSpPr/>
                <p:nvPr/>
              </p:nvGrpSpPr>
              <p:grpSpPr>
                <a:xfrm>
                  <a:off x="-45722" y="-1"/>
                  <a:ext cx="247373" cy="357216"/>
                  <a:chOff x="-45720" y="0"/>
                  <a:chExt cx="247371" cy="357215"/>
                </a:xfrm>
              </p:grpSpPr>
              <p:sp>
                <p:nvSpPr>
                  <p:cNvPr id="1672" name="Shape 1672"/>
                  <p:cNvSpPr/>
                  <p:nvPr/>
                </p:nvSpPr>
                <p:spPr>
                  <a:xfrm>
                    <a:off x="-2" y="0"/>
                    <a:ext cx="201653"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73" name="Shape 1673"/>
                  <p:cNvSpPr/>
                  <p:nvPr/>
                </p:nvSpPr>
                <p:spPr>
                  <a:xfrm flipH="1">
                    <a:off x="-45720" y="0"/>
                    <a:ext cx="45718"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80" name="Group 1680"/>
              <p:cNvGrpSpPr/>
              <p:nvPr/>
            </p:nvGrpSpPr>
            <p:grpSpPr>
              <a:xfrm>
                <a:off x="2139970" y="523880"/>
                <a:ext cx="200057" cy="357226"/>
                <a:chOff x="-1" y="-3"/>
                <a:chExt cx="200056" cy="357224"/>
              </a:xfrm>
            </p:grpSpPr>
            <p:sp>
              <p:nvSpPr>
                <p:cNvPr id="1676" name="Shape 1676"/>
                <p:cNvSpPr/>
                <p:nvPr/>
              </p:nvSpPr>
              <p:spPr>
                <a:xfrm>
                  <a:off x="1" y="3"/>
                  <a:ext cx="200046" cy="352452"/>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79" name="Group 1679"/>
                <p:cNvGrpSpPr/>
                <p:nvPr/>
              </p:nvGrpSpPr>
              <p:grpSpPr>
                <a:xfrm>
                  <a:off x="-2" y="-4"/>
                  <a:ext cx="200057" cy="357226"/>
                  <a:chOff x="-1" y="-1"/>
                  <a:chExt cx="200056" cy="357224"/>
                </a:xfrm>
              </p:grpSpPr>
              <p:sp>
                <p:nvSpPr>
                  <p:cNvPr id="1677" name="Shape 1677"/>
                  <p:cNvSpPr/>
                  <p:nvPr/>
                </p:nvSpPr>
                <p:spPr>
                  <a:xfrm>
                    <a:off x="-2" y="-3"/>
                    <a:ext cx="200058"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78" name="Shape 1678"/>
                  <p:cNvSpPr/>
                  <p:nvPr/>
                </p:nvSpPr>
                <p:spPr>
                  <a:xfrm>
                    <a:off x="-2" y="-3"/>
                    <a:ext cx="200058"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85" name="Group 1685"/>
              <p:cNvGrpSpPr/>
              <p:nvPr/>
            </p:nvGrpSpPr>
            <p:grpSpPr>
              <a:xfrm>
                <a:off x="2549539" y="530232"/>
                <a:ext cx="201645" cy="357226"/>
                <a:chOff x="-2" y="-3"/>
                <a:chExt cx="201644" cy="357224"/>
              </a:xfrm>
            </p:grpSpPr>
            <p:sp>
              <p:nvSpPr>
                <p:cNvPr id="1681" name="Shape 1681"/>
                <p:cNvSpPr/>
                <p:nvPr/>
              </p:nvSpPr>
              <p:spPr>
                <a:xfrm>
                  <a:off x="22237" y="2"/>
                  <a:ext cx="179406"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84" name="Group 1684"/>
                <p:cNvGrpSpPr/>
                <p:nvPr/>
              </p:nvGrpSpPr>
              <p:grpSpPr>
                <a:xfrm>
                  <a:off x="-3" y="-4"/>
                  <a:ext cx="179423" cy="357226"/>
                  <a:chOff x="0" y="-1"/>
                  <a:chExt cx="179421" cy="357224"/>
                </a:xfrm>
              </p:grpSpPr>
              <p:sp>
                <p:nvSpPr>
                  <p:cNvPr id="1682" name="Shape 1682"/>
                  <p:cNvSpPr/>
                  <p:nvPr/>
                </p:nvSpPr>
                <p:spPr>
                  <a:xfrm>
                    <a:off x="-1" y="-3"/>
                    <a:ext cx="179422"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FF9933"/>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83" name="Shape 1683"/>
                  <p:cNvSpPr/>
                  <p:nvPr/>
                </p:nvSpPr>
                <p:spPr>
                  <a:xfrm>
                    <a:off x="-1" y="-3"/>
                    <a:ext cx="179422"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nvGrpSpPr>
              <p:cNvPr id="1690" name="Group 1690"/>
              <p:cNvGrpSpPr/>
              <p:nvPr/>
            </p:nvGrpSpPr>
            <p:grpSpPr>
              <a:xfrm>
                <a:off x="739780" y="652466"/>
                <a:ext cx="204821" cy="357233"/>
                <a:chOff x="-2" y="-2"/>
                <a:chExt cx="204820" cy="357231"/>
              </a:xfrm>
            </p:grpSpPr>
            <p:sp>
              <p:nvSpPr>
                <p:cNvPr id="1686" name="Shape 1686"/>
                <p:cNvSpPr/>
                <p:nvPr/>
              </p:nvSpPr>
              <p:spPr>
                <a:xfrm>
                  <a:off x="2" y="8"/>
                  <a:ext cx="204812"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nvGrpSpPr>
                <p:cNvPr id="1689" name="Group 1689"/>
                <p:cNvGrpSpPr/>
                <p:nvPr/>
              </p:nvGrpSpPr>
              <p:grpSpPr>
                <a:xfrm>
                  <a:off x="-3" y="-3"/>
                  <a:ext cx="204822" cy="357233"/>
                  <a:chOff x="0" y="-1"/>
                  <a:chExt cx="204820" cy="357231"/>
                </a:xfrm>
              </p:grpSpPr>
              <p:sp>
                <p:nvSpPr>
                  <p:cNvPr id="1687" name="Shape 1687"/>
                  <p:cNvSpPr/>
                  <p:nvPr/>
                </p:nvSpPr>
                <p:spPr>
                  <a:xfrm>
                    <a:off x="-1" y="-2"/>
                    <a:ext cx="204821"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sp>
                <p:nvSpPr>
                  <p:cNvPr id="1688" name="Shape 1688"/>
                  <p:cNvSpPr/>
                  <p:nvPr/>
                </p:nvSpPr>
                <p:spPr>
                  <a:xfrm>
                    <a:off x="-1" y="-2"/>
                    <a:ext cx="204821"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defTabSz="448945">
                      <a:defRPr>
                        <a:solidFill>
                          <a:srgbClr val="FFFFFF"/>
                        </a:solidFill>
                        <a:latin typeface="Arial" panose="020B0604020202020204"/>
                        <a:ea typeface="Arial" panose="020B0604020202020204"/>
                        <a:cs typeface="Arial" panose="020B0604020202020204"/>
                        <a:sym typeface="Arial" panose="020B0604020202020204"/>
                      </a:defRPr>
                    </a:pPr>
                    <a:endParaRPr kern="0">
                      <a:solidFill>
                        <a:srgbClr val="FFFFFF"/>
                      </a:solidFill>
                      <a:latin typeface="Arial" panose="020B0604020202020204"/>
                      <a:cs typeface="Arial" panose="020B0604020202020204"/>
                      <a:sym typeface="Arial" panose="020B0604020202020204"/>
                    </a:endParaRPr>
                  </a:p>
                </p:txBody>
              </p:sp>
            </p:grpSp>
          </p:grpSp>
        </p:grpSp>
        <p:sp>
          <p:nvSpPr>
            <p:cNvPr id="1692" name="Shape 1692"/>
            <p:cNvSpPr/>
            <p:nvPr/>
          </p:nvSpPr>
          <p:spPr>
            <a:xfrm>
              <a:off x="5519743" y="3271842"/>
              <a:ext cx="2628925"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Responders and patients </a:t>
              </a:r>
            </a:p>
          </p:txBody>
        </p:sp>
        <p:sp>
          <p:nvSpPr>
            <p:cNvPr id="1693" name="Shape 1693"/>
            <p:cNvSpPr/>
            <p:nvPr/>
          </p:nvSpPr>
          <p:spPr>
            <a:xfrm>
              <a:off x="5456243" y="3552830"/>
              <a:ext cx="2667397"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not predisposed to toxicity</a:t>
              </a:r>
            </a:p>
          </p:txBody>
        </p:sp>
        <p:sp>
          <p:nvSpPr>
            <p:cNvPr id="1694" name="Shape 1694"/>
            <p:cNvSpPr/>
            <p:nvPr/>
          </p:nvSpPr>
          <p:spPr>
            <a:xfrm>
              <a:off x="5678493" y="762001"/>
              <a:ext cx="1654299"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Non-responders</a:t>
              </a:r>
            </a:p>
          </p:txBody>
        </p:sp>
        <p:sp>
          <p:nvSpPr>
            <p:cNvPr id="1695" name="Shape 1695"/>
            <p:cNvSpPr/>
            <p:nvPr/>
          </p:nvSpPr>
          <p:spPr>
            <a:xfrm>
              <a:off x="6008693" y="1047751"/>
              <a:ext cx="987450"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and toxic </a:t>
              </a:r>
            </a:p>
          </p:txBody>
        </p:sp>
        <p:sp>
          <p:nvSpPr>
            <p:cNvPr id="1696" name="Shape 1696"/>
            <p:cNvSpPr/>
            <p:nvPr/>
          </p:nvSpPr>
          <p:spPr>
            <a:xfrm>
              <a:off x="5926143" y="1314451"/>
              <a:ext cx="1154162"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responders</a:t>
              </a:r>
            </a:p>
          </p:txBody>
        </p:sp>
        <p:sp>
          <p:nvSpPr>
            <p:cNvPr id="1697" name="Shape 1697"/>
            <p:cNvSpPr/>
            <p:nvPr/>
          </p:nvSpPr>
          <p:spPr>
            <a:xfrm>
              <a:off x="5549906" y="2320926"/>
              <a:ext cx="2141612"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Treat with alternative</a:t>
              </a:r>
            </a:p>
          </p:txBody>
        </p:sp>
        <p:sp>
          <p:nvSpPr>
            <p:cNvPr id="1698" name="Shape 1698"/>
            <p:cNvSpPr/>
            <p:nvPr/>
          </p:nvSpPr>
          <p:spPr>
            <a:xfrm>
              <a:off x="5975356" y="2608266"/>
              <a:ext cx="1295226"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drug or dose</a:t>
              </a:r>
            </a:p>
          </p:txBody>
        </p:sp>
        <p:sp>
          <p:nvSpPr>
            <p:cNvPr id="1699" name="Shape 1699"/>
            <p:cNvSpPr/>
            <p:nvPr/>
          </p:nvSpPr>
          <p:spPr>
            <a:xfrm>
              <a:off x="6291280" y="3905255"/>
              <a:ext cx="1066093" cy="276999"/>
            </a:xfrm>
            <a:prstGeom prst="rect">
              <a:avLst/>
            </a:prstGeom>
            <a:noFill/>
            <a:ln w="12700" cap="flat">
              <a:noFill/>
              <a:miter lim="400000"/>
            </a:ln>
            <a:effectLst/>
          </p:spPr>
          <p:txBody>
            <a:bodyPr wrap="squar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Treat with </a:t>
              </a:r>
            </a:p>
          </p:txBody>
        </p:sp>
        <p:sp>
          <p:nvSpPr>
            <p:cNvPr id="1700" name="Shape 1700"/>
            <p:cNvSpPr/>
            <p:nvPr/>
          </p:nvSpPr>
          <p:spPr>
            <a:xfrm>
              <a:off x="6149981" y="4159256"/>
              <a:ext cx="1295226"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conventiona</a:t>
              </a:r>
              <a:r>
                <a:rPr sz="1800" kern="0" dirty="0"/>
                <a:t>l</a:t>
              </a:r>
            </a:p>
          </p:txBody>
        </p:sp>
        <p:sp>
          <p:nvSpPr>
            <p:cNvPr id="1701" name="Shape 1701"/>
            <p:cNvSpPr/>
            <p:nvPr/>
          </p:nvSpPr>
          <p:spPr>
            <a:xfrm>
              <a:off x="6157918" y="4454531"/>
              <a:ext cx="1295226" cy="276999"/>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defTabSz="448945">
                <a:defRPr sz="1800">
                  <a:solidFill>
                    <a:srgbClr val="000000"/>
                  </a:solidFill>
                </a:defRPr>
              </a:pPr>
              <a:r>
                <a:rPr sz="1800" kern="0" dirty="0">
                  <a:solidFill>
                    <a:schemeClr val="tx1"/>
                  </a:solidFill>
                </a:rPr>
                <a:t>drug or dose</a:t>
              </a:r>
            </a:p>
          </p:txBody>
        </p:sp>
      </p:grpSp>
      <p:sp>
        <p:nvSpPr>
          <p:cNvPr id="1703" name="Shape 1703"/>
          <p:cNvSpPr/>
          <p:nvPr/>
        </p:nvSpPr>
        <p:spPr>
          <a:xfrm>
            <a:off x="298449" y="5867400"/>
            <a:ext cx="8429917" cy="371509"/>
          </a:xfrm>
          <a:prstGeom prst="rect">
            <a:avLst/>
          </a:prstGeom>
          <a:ln w="12700">
            <a:miter lim="400000"/>
          </a:ln>
        </p:spPr>
        <p:txBody>
          <a:bodyPr wrap="square"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i="1" u="sng">
                <a:solidFill>
                  <a:srgbClr val="FFFF00"/>
                </a:solidFill>
                <a:latin typeface="Arial" panose="020B0604020202020204"/>
                <a:ea typeface="Arial" panose="020B0604020202020204"/>
                <a:cs typeface="Arial" panose="020B0604020202020204"/>
                <a:sym typeface="Arial" panose="020B0604020202020204"/>
              </a:defRPr>
            </a:lvl1pPr>
          </a:lstStyle>
          <a:p>
            <a:pPr defTabSz="448945">
              <a:defRPr sz="1800" b="0" i="0" u="none">
                <a:solidFill>
                  <a:srgbClr val="000000"/>
                </a:solidFill>
              </a:defRPr>
            </a:pPr>
            <a:r>
              <a:rPr sz="1800" kern="0" dirty="0">
                <a:solidFill>
                  <a:schemeClr val="tx1"/>
                </a:solidFill>
              </a:rPr>
              <a:t>“I </a:t>
            </a:r>
            <a:r>
              <a:rPr sz="1800" kern="0" dirty="0" err="1">
                <a:solidFill>
                  <a:schemeClr val="tx1"/>
                </a:solidFill>
              </a:rPr>
              <a:t>farmac</a:t>
            </a:r>
            <a:r>
              <a:rPr lang="it-IT" sz="1800" kern="0" dirty="0">
                <a:solidFill>
                  <a:schemeClr val="tx1"/>
                </a:solidFill>
              </a:rPr>
              <a:t>i</a:t>
            </a:r>
            <a:r>
              <a:rPr sz="1800" kern="0" dirty="0">
                <a:solidFill>
                  <a:schemeClr val="tx1"/>
                </a:solidFill>
              </a:rPr>
              <a:t> </a:t>
            </a:r>
            <a:r>
              <a:rPr sz="1800" kern="0" dirty="0" err="1">
                <a:solidFill>
                  <a:schemeClr val="tx1"/>
                </a:solidFill>
              </a:rPr>
              <a:t>giust</a:t>
            </a:r>
            <a:r>
              <a:rPr lang="it-IT" sz="1800" kern="0" dirty="0">
                <a:solidFill>
                  <a:schemeClr val="tx1"/>
                </a:solidFill>
              </a:rPr>
              <a:t>i</a:t>
            </a:r>
            <a:r>
              <a:rPr sz="1800" kern="0" dirty="0">
                <a:solidFill>
                  <a:schemeClr val="tx1"/>
                </a:solidFill>
              </a:rPr>
              <a:t> all</a:t>
            </a:r>
            <a:r>
              <a:rPr lang="it-IT" sz="1800" kern="0" dirty="0">
                <a:solidFill>
                  <a:schemeClr val="tx1"/>
                </a:solidFill>
              </a:rPr>
              <a:t>e</a:t>
            </a:r>
            <a:r>
              <a:rPr sz="1800" kern="0" dirty="0">
                <a:solidFill>
                  <a:schemeClr val="tx1"/>
                </a:solidFill>
              </a:rPr>
              <a:t> dos</a:t>
            </a:r>
            <a:r>
              <a:rPr lang="it-IT" sz="1800" kern="0" dirty="0">
                <a:solidFill>
                  <a:schemeClr val="tx1"/>
                </a:solidFill>
              </a:rPr>
              <a:t>i</a:t>
            </a:r>
            <a:r>
              <a:rPr sz="1800" kern="0" dirty="0">
                <a:solidFill>
                  <a:schemeClr val="tx1"/>
                </a:solidFill>
              </a:rPr>
              <a:t> </a:t>
            </a:r>
            <a:r>
              <a:rPr sz="1800" kern="0" dirty="0" err="1">
                <a:solidFill>
                  <a:schemeClr val="tx1"/>
                </a:solidFill>
              </a:rPr>
              <a:t>giust</a:t>
            </a:r>
            <a:r>
              <a:rPr lang="it-IT" sz="1800" kern="0" dirty="0">
                <a:solidFill>
                  <a:schemeClr val="tx1"/>
                </a:solidFill>
              </a:rPr>
              <a:t>e</a:t>
            </a:r>
            <a:r>
              <a:rPr sz="1800" kern="0" dirty="0">
                <a:solidFill>
                  <a:schemeClr val="tx1"/>
                </a:solidFill>
              </a:rPr>
              <a:t> per il </a:t>
            </a:r>
            <a:r>
              <a:rPr sz="1800" kern="0" dirty="0" err="1">
                <a:solidFill>
                  <a:schemeClr val="tx1"/>
                </a:solidFill>
              </a:rPr>
              <a:t>paziente</a:t>
            </a:r>
            <a:r>
              <a:rPr sz="1800" kern="0" dirty="0">
                <a:solidFill>
                  <a:schemeClr val="tx1"/>
                </a:solidFill>
              </a:rPr>
              <a:t> giusto</a:t>
            </a:r>
            <a:r>
              <a:rPr lang="it-IT" sz="1800" kern="0" dirty="0">
                <a:solidFill>
                  <a:schemeClr val="tx1"/>
                </a:solidFill>
              </a:rPr>
              <a:t>(sesso-genere)</a:t>
            </a:r>
            <a:r>
              <a:rPr sz="1800" kern="0" dirty="0">
                <a:solidFill>
                  <a:schemeClr val="tx1"/>
                </a:solidFill>
              </a:rPr>
              <a:t>”</a:t>
            </a:r>
          </a:p>
        </p:txBody>
      </p:sp>
      <p:sp>
        <p:nvSpPr>
          <p:cNvPr id="1704" name="Shape 1704"/>
          <p:cNvSpPr/>
          <p:nvPr/>
        </p:nvSpPr>
        <p:spPr>
          <a:xfrm>
            <a:off x="457200" y="228601"/>
            <a:ext cx="8686800" cy="371509"/>
          </a:xfrm>
          <a:prstGeom prst="rect">
            <a:avLst/>
          </a:prstGeom>
          <a:ln w="12700">
            <a:miter lim="400000"/>
          </a:ln>
        </p:spPr>
        <p:txBody>
          <a:bodyPr lIns="46798" tIns="46798" rIns="46798" bIns="46798">
            <a:spAutoFit/>
          </a:bodyPr>
          <a:lstStyle>
            <a:lvl1pPr>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FFFFFF"/>
                </a:solidFill>
                <a:latin typeface="Arial" panose="020B0604020202020204"/>
                <a:ea typeface="Arial" panose="020B0604020202020204"/>
                <a:cs typeface="Arial" panose="020B0604020202020204"/>
                <a:sym typeface="Arial" panose="020B0604020202020204"/>
              </a:defRPr>
            </a:lvl1pPr>
          </a:lstStyle>
          <a:p>
            <a:pPr defTabSz="448945">
              <a:defRPr>
                <a:solidFill>
                  <a:srgbClr val="000000"/>
                </a:solidFill>
              </a:defRPr>
            </a:pPr>
            <a:r>
              <a:rPr kern="0" dirty="0">
                <a:solidFill>
                  <a:schemeClr val="tx1"/>
                </a:solidFill>
              </a:rPr>
              <a:t>Il </a:t>
            </a:r>
            <a:r>
              <a:rPr kern="0" dirty="0" err="1">
                <a:solidFill>
                  <a:schemeClr val="tx1"/>
                </a:solidFill>
              </a:rPr>
              <a:t>potenziale</a:t>
            </a:r>
            <a:r>
              <a:rPr kern="0" dirty="0">
                <a:solidFill>
                  <a:schemeClr val="tx1"/>
                </a:solidFill>
              </a:rPr>
              <a:t> </a:t>
            </a:r>
            <a:r>
              <a:rPr kern="0" dirty="0" err="1">
                <a:solidFill>
                  <a:schemeClr val="tx1"/>
                </a:solidFill>
              </a:rPr>
              <a:t>della</a:t>
            </a:r>
            <a:r>
              <a:rPr kern="0" dirty="0">
                <a:solidFill>
                  <a:schemeClr val="tx1"/>
                </a:solidFill>
              </a:rPr>
              <a:t> </a:t>
            </a:r>
            <a:r>
              <a:rPr kern="0" dirty="0" err="1">
                <a:solidFill>
                  <a:schemeClr val="tx1"/>
                </a:solidFill>
              </a:rPr>
              <a:t>farmacogenomica:Medicina</a:t>
            </a:r>
            <a:r>
              <a:rPr kern="0" dirty="0">
                <a:solidFill>
                  <a:schemeClr val="tx1"/>
                </a:solidFill>
              </a:rPr>
              <a:t> </a:t>
            </a:r>
            <a:r>
              <a:rPr kern="0" dirty="0" err="1">
                <a:solidFill>
                  <a:schemeClr val="tx1"/>
                </a:solidFill>
              </a:rPr>
              <a:t>precisione</a:t>
            </a:r>
            <a:r>
              <a:rPr kern="0" dirty="0">
                <a:solidFill>
                  <a:schemeClr val="tx1"/>
                </a:solidFill>
              </a:rPr>
              <a:t> e </a:t>
            </a:r>
            <a:r>
              <a:rPr kern="0" dirty="0" err="1">
                <a:solidFill>
                  <a:schemeClr val="tx1"/>
                </a:solidFill>
              </a:rPr>
              <a:t>terapia</a:t>
            </a:r>
            <a:r>
              <a:rPr kern="0" dirty="0">
                <a:solidFill>
                  <a:schemeClr val="tx1"/>
                </a:solidFill>
              </a:rPr>
              <a:t> </a:t>
            </a:r>
            <a:r>
              <a:rPr kern="0" dirty="0" err="1">
                <a:solidFill>
                  <a:schemeClr val="tx1"/>
                </a:solidFill>
              </a:rPr>
              <a:t>personalizzata</a:t>
            </a:r>
            <a:endParaRPr kern="0" dirty="0">
              <a:solidFill>
                <a:schemeClr val="tx1"/>
              </a:solidFill>
            </a:endParaRPr>
          </a:p>
        </p:txBody>
      </p:sp>
    </p:spTree>
    <p:extLst>
      <p:ext uri="{BB962C8B-B14F-4D97-AF65-F5344CB8AC3E}">
        <p14:creationId xmlns:p14="http://schemas.microsoft.com/office/powerpoint/2010/main" val="4258943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CustomShape 1"/>
          <p:cNvSpPr/>
          <p:nvPr/>
        </p:nvSpPr>
        <p:spPr>
          <a:xfrm>
            <a:off x="144360" y="30240"/>
            <a:ext cx="8852760" cy="1316880"/>
          </a:xfrm>
          <a:prstGeom prst="rect">
            <a:avLst/>
          </a:prstGeom>
          <a:noFill/>
          <a:ln w="12600">
            <a:noFill/>
          </a:ln>
        </p:spPr>
        <p:style>
          <a:lnRef idx="0">
            <a:srgbClr val="FFFFFF"/>
          </a:lnRef>
          <a:fillRef idx="0">
            <a:srgbClr val="FFFFFF"/>
          </a:fillRef>
          <a:effectRef idx="0">
            <a:srgbClr val="FFFFFF"/>
          </a:effectRef>
          <a:fontRef idx="minor"/>
        </p:style>
        <p:txBody>
          <a:bodyPr lIns="45000" tIns="45000" rIns="45000" bIns="45000" anchor="ctr">
            <a:normAutofit/>
          </a:bodyPr>
          <a:lstStyle/>
          <a:p>
            <a:pPr>
              <a:lnSpc>
                <a:spcPct val="100000"/>
              </a:lnSpc>
            </a:pPr>
            <a:r>
              <a:rPr lang="it-IT" sz="4400" spc="-1">
                <a:latin typeface="Calibri" panose="020F0502020204030204"/>
                <a:ea typeface="Calibri" panose="020F0502020204030204"/>
              </a:rPr>
              <a:t>Medicina of the 21st Century</a:t>
            </a:r>
            <a:br>
              <a:rPr lang="it-IT" sz="4400" spc="-1">
                <a:latin typeface="Calibri" panose="020F0502020204030204"/>
                <a:ea typeface="Calibri" panose="020F0502020204030204"/>
              </a:rPr>
            </a:br>
            <a:r>
              <a:rPr lang="it-IT" sz="3100" spc="-1">
                <a:latin typeface="Calibri" panose="020F0502020204030204"/>
                <a:ea typeface="Calibri" panose="020F0502020204030204"/>
              </a:rPr>
              <a:t>The 4 </a:t>
            </a:r>
            <a:r>
              <a:rPr lang="it-IT" sz="3100" b="1" spc="-1">
                <a:latin typeface="Calibri" panose="020F0502020204030204"/>
                <a:ea typeface="Calibri" panose="020F0502020204030204"/>
              </a:rPr>
              <a:t>P</a:t>
            </a:r>
            <a:r>
              <a:rPr lang="it-IT" sz="3100" spc="-1">
                <a:latin typeface="Calibri" panose="020F0502020204030204"/>
                <a:ea typeface="Calibri" panose="020F0502020204030204"/>
              </a:rPr>
              <a:t>’s Medicine(Leroy Hood)</a:t>
            </a:r>
          </a:p>
        </p:txBody>
      </p:sp>
      <p:sp>
        <p:nvSpPr>
          <p:cNvPr id="1421" name="CustomShape 2"/>
          <p:cNvSpPr/>
          <p:nvPr/>
        </p:nvSpPr>
        <p:spPr>
          <a:xfrm>
            <a:off x="405720" y="2149200"/>
            <a:ext cx="8330400" cy="3123360"/>
          </a:xfrm>
          <a:prstGeom prst="rect">
            <a:avLst/>
          </a:prstGeom>
          <a:noFill/>
          <a:ln w="12600">
            <a:noFill/>
          </a:ln>
        </p:spPr>
        <p:style>
          <a:lnRef idx="0">
            <a:srgbClr val="FFFFFF"/>
          </a:lnRef>
          <a:fillRef idx="0">
            <a:srgbClr val="FFFFFF"/>
          </a:fillRef>
          <a:effectRef idx="0">
            <a:srgbClr val="FFFFFF"/>
          </a:effectRef>
          <a:fontRef idx="minor"/>
        </p:style>
        <p:txBody>
          <a:bodyPr lIns="45000" tIns="45000" rIns="45000" bIns="45000">
            <a:normAutofit/>
          </a:bodyPr>
          <a:lstStyle/>
          <a:p>
            <a:pPr marL="6041390" indent="-6040755">
              <a:spcBef>
                <a:spcPts val="700"/>
              </a:spcBef>
              <a:buClr>
                <a:srgbClr val="FF2600"/>
              </a:buClr>
              <a:buFont typeface="Arial" panose="020B0604020202020204"/>
              <a:buChar char="•"/>
            </a:pPr>
            <a:r>
              <a:rPr lang="it-IT" sz="2800" b="1" spc="-1">
                <a:solidFill>
                  <a:srgbClr val="FF2600"/>
                </a:solidFill>
                <a:latin typeface="Calibri" panose="020F0502020204030204"/>
                <a:ea typeface="Calibri" panose="020F0502020204030204"/>
              </a:rPr>
              <a:t>Personalized</a:t>
            </a:r>
            <a:endParaRPr lang="it-IT" sz="2800" spc="-1">
              <a:latin typeface="Arial" panose="020B0604020202020204"/>
            </a:endParaRPr>
          </a:p>
          <a:p>
            <a:pPr marL="6041390" indent="-6040755">
              <a:spcBef>
                <a:spcPts val="700"/>
              </a:spcBef>
              <a:buClr>
                <a:srgbClr val="FF2600"/>
              </a:buClr>
              <a:buFont typeface="Arial" panose="020B0604020202020204"/>
              <a:buChar char="•"/>
            </a:pPr>
            <a:r>
              <a:rPr lang="it-IT" sz="2800" b="1" spc="-1">
                <a:solidFill>
                  <a:srgbClr val="FF2600"/>
                </a:solidFill>
                <a:latin typeface="Calibri" panose="020F0502020204030204"/>
                <a:ea typeface="Calibri" panose="020F0502020204030204"/>
              </a:rPr>
              <a:t>Predictive</a:t>
            </a:r>
            <a:endParaRPr lang="it-IT" sz="2800" spc="-1">
              <a:latin typeface="Arial" panose="020B0604020202020204"/>
            </a:endParaRPr>
          </a:p>
          <a:p>
            <a:pPr marL="6041390" indent="-6040755">
              <a:spcBef>
                <a:spcPts val="700"/>
              </a:spcBef>
              <a:buClr>
                <a:srgbClr val="FF2600"/>
              </a:buClr>
              <a:buFont typeface="Arial" panose="020B0604020202020204"/>
              <a:buChar char="•"/>
            </a:pPr>
            <a:r>
              <a:rPr lang="it-IT" sz="2800" b="1" spc="-1">
                <a:solidFill>
                  <a:srgbClr val="FF2600"/>
                </a:solidFill>
                <a:latin typeface="Calibri" panose="020F0502020204030204"/>
                <a:ea typeface="Calibri" panose="020F0502020204030204"/>
              </a:rPr>
              <a:t>Preventive</a:t>
            </a:r>
            <a:endParaRPr lang="it-IT" sz="2800" spc="-1">
              <a:latin typeface="Arial" panose="020B0604020202020204"/>
            </a:endParaRPr>
          </a:p>
          <a:p>
            <a:pPr marL="6041390" indent="-6040755">
              <a:spcBef>
                <a:spcPts val="700"/>
              </a:spcBef>
              <a:buClr>
                <a:srgbClr val="FF2600"/>
              </a:buClr>
              <a:buFont typeface="Arial" panose="020B0604020202020204"/>
              <a:buChar char="•"/>
            </a:pPr>
            <a:r>
              <a:rPr lang="it-IT" sz="2800" b="1" spc="-1">
                <a:solidFill>
                  <a:srgbClr val="FF2600"/>
                </a:solidFill>
                <a:latin typeface="Calibri" panose="020F0502020204030204"/>
                <a:ea typeface="Calibri" panose="020F0502020204030204"/>
              </a:rPr>
              <a:t>Participatory medicine </a:t>
            </a:r>
            <a:endParaRPr lang="it-IT" sz="2800" spc="-1">
              <a:latin typeface="Arial" panose="020B0604020202020204"/>
            </a:endParaRPr>
          </a:p>
        </p:txBody>
      </p:sp>
      <p:sp>
        <p:nvSpPr>
          <p:cNvPr id="1422" name="CustomShape 3"/>
          <p:cNvSpPr/>
          <p:nvPr/>
        </p:nvSpPr>
        <p:spPr>
          <a:xfrm>
            <a:off x="6583320" y="6378482"/>
            <a:ext cx="2102760" cy="275545"/>
          </a:xfrm>
          <a:prstGeom prst="rect">
            <a:avLst/>
          </a:prstGeom>
          <a:noFill/>
          <a:ln w="12600">
            <a:noFill/>
          </a:ln>
        </p:spPr>
        <p:style>
          <a:lnRef idx="0">
            <a:srgbClr val="FFFFFF"/>
          </a:lnRef>
          <a:fillRef idx="0">
            <a:srgbClr val="FFFFFF"/>
          </a:fillRef>
          <a:effectRef idx="0">
            <a:srgbClr val="FFFFFF"/>
          </a:effectRef>
          <a:fontRef idx="minor"/>
        </p:style>
        <p:txBody>
          <a:bodyPr lIns="45000" tIns="45000" rIns="45000" bIns="45000">
            <a:spAutoFit/>
          </a:bodyPr>
          <a:lstStyle/>
          <a:p>
            <a:pPr algn="r">
              <a:lnSpc>
                <a:spcPct val="100000"/>
              </a:lnSpc>
            </a:pPr>
            <a:r>
              <a:rPr lang="it-IT" sz="1200" spc="-1">
                <a:solidFill>
                  <a:srgbClr val="000000"/>
                </a:solidFill>
                <a:latin typeface="Arial" panose="020B0604020202020204"/>
                <a:ea typeface="Arial" panose="020B0604020202020204"/>
              </a:rPr>
              <a:t>35</a:t>
            </a:r>
            <a:endParaRPr lang="it-IT" sz="1200" spc="-1">
              <a:latin typeface="Arial" panose="020B0604020202020204"/>
            </a:endParaRPr>
          </a:p>
        </p:txBody>
      </p:sp>
      <p:pic>
        <p:nvPicPr>
          <p:cNvPr id="1423" name="image21.jpeg"/>
          <p:cNvPicPr/>
          <p:nvPr/>
        </p:nvPicPr>
        <p:blipFill>
          <a:blip r:embed="rId2"/>
          <a:stretch>
            <a:fillRect/>
          </a:stretch>
        </p:blipFill>
        <p:spPr>
          <a:xfrm>
            <a:off x="7609320" y="122040"/>
            <a:ext cx="1387800" cy="1225080"/>
          </a:xfrm>
          <a:prstGeom prst="rect">
            <a:avLst/>
          </a:prstGeom>
          <a:ln w="12600">
            <a:noFill/>
          </a:ln>
        </p:spPr>
      </p:pic>
      <p:sp>
        <p:nvSpPr>
          <p:cNvPr id="1424" name="CustomShape 4"/>
          <p:cNvSpPr/>
          <p:nvPr/>
        </p:nvSpPr>
        <p:spPr>
          <a:xfrm>
            <a:off x="-714240" y="5157720"/>
            <a:ext cx="10286280" cy="1126440"/>
          </a:xfrm>
          <a:prstGeom prst="rect">
            <a:avLst/>
          </a:prstGeom>
          <a:noFill/>
          <a:ln w="12600">
            <a:noFill/>
          </a:ln>
        </p:spPr>
        <p:style>
          <a:lnRef idx="0">
            <a:srgbClr val="FFFFFF"/>
          </a:lnRef>
          <a:fillRef idx="0">
            <a:srgbClr val="FFFFFF"/>
          </a:fillRef>
          <a:effectRef idx="0">
            <a:srgbClr val="FFFFFF"/>
          </a:effectRef>
          <a:fontRef idx="minor"/>
        </p:style>
        <p:txBody>
          <a:bodyPr lIns="45720" tIns="45000" rIns="45720" bIns="45000">
            <a:spAutoFit/>
          </a:bodyPr>
          <a:lstStyle/>
          <a:p>
            <a:pPr algn="ctr">
              <a:lnSpc>
                <a:spcPct val="100000"/>
              </a:lnSpc>
            </a:pPr>
            <a:r>
              <a:rPr lang="it-IT" sz="4000" b="1" spc="-1">
                <a:latin typeface="Arial" panose="020B0604020202020204"/>
                <a:ea typeface="Arial" panose="020B0604020202020204"/>
              </a:rPr>
              <a:t>Tailored Therapy</a:t>
            </a:r>
            <a:endParaRPr lang="it-IT" sz="4000" spc="-1">
              <a:latin typeface="Arial" panose="020B0604020202020204"/>
            </a:endParaRPr>
          </a:p>
          <a:p>
            <a:pPr algn="ctr">
              <a:lnSpc>
                <a:spcPct val="100000"/>
              </a:lnSpc>
            </a:pPr>
            <a:r>
              <a:rPr lang="it-IT" sz="2800" b="1" spc="-1">
                <a:latin typeface="Arial" panose="020B0604020202020204"/>
                <a:ea typeface="Arial" panose="020B0604020202020204"/>
              </a:rPr>
              <a:t>Un nome nuovo per una cosa vecchia </a:t>
            </a:r>
          </a:p>
        </p:txBody>
      </p:sp>
      <p:pic>
        <p:nvPicPr>
          <p:cNvPr id="1425" name="Picture 2"/>
          <p:cNvPicPr/>
          <p:nvPr/>
        </p:nvPicPr>
        <p:blipFill>
          <a:blip r:embed="rId3"/>
          <a:stretch>
            <a:fillRect/>
          </a:stretch>
        </p:blipFill>
        <p:spPr>
          <a:xfrm>
            <a:off x="2675160" y="2213280"/>
            <a:ext cx="2142360" cy="2142360"/>
          </a:xfrm>
          <a:prstGeom prst="rect">
            <a:avLst/>
          </a:prstGeom>
          <a:ln>
            <a:noFill/>
          </a:ln>
        </p:spPr>
      </p:pic>
    </p:spTree>
    <p:extLst>
      <p:ext uri="{BB962C8B-B14F-4D97-AF65-F5344CB8AC3E}">
        <p14:creationId xmlns:p14="http://schemas.microsoft.com/office/powerpoint/2010/main" val="332211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2FD1249-CF91-4CBC-91FC-15CE70FCFC7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06204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
          <p:cNvSpPr txBox="1"/>
          <p:nvPr/>
        </p:nvSpPr>
        <p:spPr>
          <a:xfrm>
            <a:off x="257177" y="4292652"/>
            <a:ext cx="8886825" cy="2062103"/>
          </a:xfrm>
          <a:prstGeom prst="rect">
            <a:avLst/>
          </a:prstGeom>
          <a:noFill/>
        </p:spPr>
        <p:txBody>
          <a:bodyPr wrap="square" rtlCol="0" anchor="t">
            <a:spAutoFit/>
          </a:bodyPr>
          <a:lstStyle/>
          <a:p>
            <a:r>
              <a:rPr lang="en-US" sz="2800" dirty="0" err="1">
                <a:solidFill>
                  <a:srgbClr val="FFFF00"/>
                </a:solidFill>
              </a:rPr>
              <a:t>tecnologie</a:t>
            </a:r>
            <a:r>
              <a:rPr lang="en-US" dirty="0">
                <a:solidFill>
                  <a:srgbClr val="FFFF00"/>
                </a:solidFill>
              </a:rPr>
              <a:t> </a:t>
            </a:r>
            <a:r>
              <a:rPr lang="en-US" sz="2400" dirty="0" err="1">
                <a:solidFill>
                  <a:srgbClr val="FFFF00"/>
                </a:solidFill>
              </a:rPr>
              <a:t>che</a:t>
            </a:r>
            <a:r>
              <a:rPr lang="en-US" sz="2400" dirty="0">
                <a:solidFill>
                  <a:srgbClr val="FFFF00"/>
                </a:solidFill>
              </a:rPr>
              <a:t> </a:t>
            </a:r>
            <a:r>
              <a:rPr lang="en-US" sz="2400" dirty="0" err="1">
                <a:solidFill>
                  <a:srgbClr val="FFFF00"/>
                </a:solidFill>
              </a:rPr>
              <a:t>offrono</a:t>
            </a:r>
            <a:r>
              <a:rPr lang="en-US" sz="2400" dirty="0">
                <a:solidFill>
                  <a:srgbClr val="FFFF00"/>
                </a:solidFill>
              </a:rPr>
              <a:t> </a:t>
            </a:r>
            <a:r>
              <a:rPr lang="en-US" sz="2400" dirty="0" err="1">
                <a:solidFill>
                  <a:srgbClr val="FFFF00"/>
                </a:solidFill>
              </a:rPr>
              <a:t>interventi</a:t>
            </a:r>
            <a:r>
              <a:rPr lang="en-US" sz="2400" dirty="0">
                <a:solidFill>
                  <a:srgbClr val="FFFF00"/>
                </a:solidFill>
              </a:rPr>
              <a:t> </a:t>
            </a:r>
            <a:r>
              <a:rPr lang="en-US" sz="2400" dirty="0" err="1">
                <a:solidFill>
                  <a:srgbClr val="FFFF00"/>
                </a:solidFill>
              </a:rPr>
              <a:t>guidati</a:t>
            </a:r>
            <a:r>
              <a:rPr lang="en-US" sz="2400" dirty="0">
                <a:solidFill>
                  <a:srgbClr val="FFFF00"/>
                </a:solidFill>
              </a:rPr>
              <a:t> da </a:t>
            </a:r>
            <a:r>
              <a:rPr lang="en-US" sz="2400" dirty="0" err="1">
                <a:solidFill>
                  <a:srgbClr val="FFFF00"/>
                </a:solidFill>
              </a:rPr>
              <a:t>programmi</a:t>
            </a:r>
            <a:r>
              <a:rPr lang="en-US" sz="2400" dirty="0">
                <a:solidFill>
                  <a:srgbClr val="FFFF00"/>
                </a:solidFill>
              </a:rPr>
              <a:t> software di </a:t>
            </a:r>
            <a:r>
              <a:rPr lang="en-US" sz="2400" dirty="0" err="1">
                <a:solidFill>
                  <a:srgbClr val="FFFF00"/>
                </a:solidFill>
              </a:rPr>
              <a:t>alta</a:t>
            </a:r>
            <a:r>
              <a:rPr lang="en-US" sz="2400" dirty="0">
                <a:solidFill>
                  <a:srgbClr val="FFFF00"/>
                </a:solidFill>
              </a:rPr>
              <a:t> </a:t>
            </a:r>
            <a:r>
              <a:rPr lang="en-US" sz="2400" dirty="0" err="1">
                <a:solidFill>
                  <a:srgbClr val="FFFF00"/>
                </a:solidFill>
              </a:rPr>
              <a:t>qualità</a:t>
            </a:r>
            <a:r>
              <a:rPr lang="en-US" dirty="0"/>
              <a:t>. </a:t>
            </a:r>
            <a:r>
              <a:rPr lang="en-US" dirty="0" err="1"/>
              <a:t>Questi</a:t>
            </a:r>
            <a:r>
              <a:rPr lang="en-US" dirty="0"/>
              <a:t> </a:t>
            </a:r>
            <a:r>
              <a:rPr lang="en-US" dirty="0" err="1"/>
              <a:t>programmi</a:t>
            </a:r>
            <a:r>
              <a:rPr lang="en-US" dirty="0"/>
              <a:t> </a:t>
            </a:r>
            <a:r>
              <a:rPr lang="en-US" dirty="0" err="1"/>
              <a:t>sono</a:t>
            </a:r>
            <a:r>
              <a:rPr lang="en-US" dirty="0"/>
              <a:t> </a:t>
            </a:r>
            <a:r>
              <a:rPr lang="en-US" sz="2400" dirty="0" err="1"/>
              <a:t>basati</a:t>
            </a:r>
            <a:r>
              <a:rPr lang="en-US" sz="2400" dirty="0"/>
              <a:t> </a:t>
            </a:r>
            <a:r>
              <a:rPr lang="en-US" sz="2400" dirty="0" err="1"/>
              <a:t>s</a:t>
            </a:r>
            <a:r>
              <a:rPr lang="en-US" dirty="0" err="1"/>
              <a:t>u</a:t>
            </a:r>
            <a:r>
              <a:rPr lang="en-US" dirty="0"/>
              <a:t> </a:t>
            </a:r>
            <a:r>
              <a:rPr lang="en-US" sz="2400" dirty="0" err="1"/>
              <a:t>evidenza</a:t>
            </a:r>
            <a:r>
              <a:rPr lang="en-US" sz="2400" dirty="0"/>
              <a:t> </a:t>
            </a:r>
            <a:r>
              <a:rPr lang="en-US" sz="2400" dirty="0" err="1"/>
              <a:t>scientifica</a:t>
            </a:r>
            <a:r>
              <a:rPr lang="en-US" sz="2400" dirty="0"/>
              <a:t> </a:t>
            </a:r>
            <a:r>
              <a:rPr lang="en-US" dirty="0" err="1"/>
              <a:t>ottenuta</a:t>
            </a:r>
            <a:r>
              <a:rPr lang="en-US" dirty="0"/>
              <a:t> </a:t>
            </a:r>
            <a:r>
              <a:rPr lang="en-US" dirty="0" err="1"/>
              <a:t>attraverso</a:t>
            </a:r>
            <a:r>
              <a:rPr lang="en-US" dirty="0"/>
              <a:t> </a:t>
            </a:r>
            <a:r>
              <a:rPr lang="en-US" dirty="0" err="1"/>
              <a:t>una</a:t>
            </a:r>
            <a:r>
              <a:rPr lang="en-US" dirty="0"/>
              <a:t> </a:t>
            </a:r>
            <a:r>
              <a:rPr lang="en-US" dirty="0" err="1"/>
              <a:t>sperimentazione</a:t>
            </a:r>
            <a:r>
              <a:rPr lang="en-US" dirty="0"/>
              <a:t> </a:t>
            </a:r>
            <a:r>
              <a:rPr lang="en-US" dirty="0" err="1"/>
              <a:t>clinica</a:t>
            </a:r>
            <a:r>
              <a:rPr lang="en-US" dirty="0"/>
              <a:t> </a:t>
            </a:r>
            <a:r>
              <a:rPr lang="en-US" dirty="0" err="1"/>
              <a:t>rigorosa</a:t>
            </a:r>
            <a:r>
              <a:rPr lang="en-US" dirty="0"/>
              <a:t> e </a:t>
            </a:r>
            <a:r>
              <a:rPr lang="en-US" dirty="0" err="1"/>
              <a:t>confermatoria</a:t>
            </a:r>
            <a:r>
              <a:rPr lang="en-US" dirty="0"/>
              <a:t> </a:t>
            </a:r>
            <a:r>
              <a:rPr lang="en-US" dirty="0" err="1"/>
              <a:t>allo</a:t>
            </a:r>
            <a:r>
              <a:rPr lang="en-US" dirty="0"/>
              <a:t> </a:t>
            </a:r>
            <a:r>
              <a:rPr lang="en-US" dirty="0" err="1"/>
              <a:t>scopo</a:t>
            </a:r>
            <a:r>
              <a:rPr lang="en-US" dirty="0"/>
              <a:t> di </a:t>
            </a:r>
            <a:r>
              <a:rPr lang="en-US" dirty="0" err="1"/>
              <a:t>prevenire</a:t>
            </a:r>
            <a:r>
              <a:rPr lang="en-US" dirty="0"/>
              <a:t>, </a:t>
            </a:r>
            <a:r>
              <a:rPr lang="en-US" sz="2800" dirty="0"/>
              <a:t>di </a:t>
            </a:r>
            <a:r>
              <a:rPr lang="en-US" sz="2800" dirty="0" err="1">
                <a:solidFill>
                  <a:srgbClr val="FFFF00"/>
                </a:solidFill>
              </a:rPr>
              <a:t>gestire</a:t>
            </a:r>
            <a:r>
              <a:rPr lang="en-US" sz="2800" dirty="0"/>
              <a:t> </a:t>
            </a:r>
            <a:r>
              <a:rPr lang="en-US" dirty="0"/>
              <a:t>o di </a:t>
            </a:r>
            <a:r>
              <a:rPr lang="en-US" dirty="0" err="1"/>
              <a:t>trattare</a:t>
            </a:r>
            <a:r>
              <a:rPr lang="en-US" dirty="0"/>
              <a:t> un </a:t>
            </a:r>
            <a:r>
              <a:rPr lang="en-US" sz="2400" dirty="0" err="1">
                <a:solidFill>
                  <a:srgbClr val="FFFF00"/>
                </a:solidFill>
              </a:rPr>
              <a:t>ampio</a:t>
            </a:r>
            <a:r>
              <a:rPr lang="en-US" sz="2400" dirty="0">
                <a:solidFill>
                  <a:srgbClr val="FFFF00"/>
                </a:solidFill>
              </a:rPr>
              <a:t> </a:t>
            </a:r>
            <a:r>
              <a:rPr lang="en-US" sz="2400" dirty="0" err="1">
                <a:solidFill>
                  <a:srgbClr val="FFFF00"/>
                </a:solidFill>
              </a:rPr>
              <a:t>spettro</a:t>
            </a:r>
            <a:r>
              <a:rPr lang="en-US" sz="2400" dirty="0">
                <a:solidFill>
                  <a:srgbClr val="FFFF00"/>
                </a:solidFill>
              </a:rPr>
              <a:t> di </a:t>
            </a:r>
            <a:r>
              <a:rPr lang="en-US" sz="2400" dirty="0" err="1">
                <a:solidFill>
                  <a:srgbClr val="FFFF00"/>
                </a:solidFill>
              </a:rPr>
              <a:t>condizioni</a:t>
            </a:r>
            <a:r>
              <a:rPr lang="en-US" sz="2400" dirty="0">
                <a:solidFill>
                  <a:srgbClr val="FFFF00"/>
                </a:solidFill>
              </a:rPr>
              <a:t> </a:t>
            </a:r>
            <a:r>
              <a:rPr lang="en-US" sz="2400" dirty="0" err="1">
                <a:solidFill>
                  <a:srgbClr val="FFFF00"/>
                </a:solidFill>
              </a:rPr>
              <a:t>fisiche</a:t>
            </a:r>
            <a:r>
              <a:rPr lang="en-US" sz="2400" dirty="0">
                <a:solidFill>
                  <a:srgbClr val="FFFF00"/>
                </a:solidFill>
              </a:rPr>
              <a:t>, </a:t>
            </a:r>
            <a:r>
              <a:rPr lang="en-US" sz="2400" dirty="0" err="1">
                <a:solidFill>
                  <a:srgbClr val="FFFF00"/>
                </a:solidFill>
              </a:rPr>
              <a:t>mentali</a:t>
            </a:r>
            <a:r>
              <a:rPr lang="en-US" sz="2400" dirty="0">
                <a:solidFill>
                  <a:srgbClr val="FFFF00"/>
                </a:solidFill>
              </a:rPr>
              <a:t> e </a:t>
            </a:r>
            <a:r>
              <a:rPr lang="en-US" sz="2400" dirty="0" err="1">
                <a:solidFill>
                  <a:srgbClr val="FFFF00"/>
                </a:solidFill>
              </a:rPr>
              <a:t>comportamentali</a:t>
            </a:r>
            <a:r>
              <a:rPr lang="en-US" sz="2400" dirty="0">
                <a:solidFill>
                  <a:srgbClr val="FFFF00"/>
                </a:solidFill>
              </a:rPr>
              <a:t>.</a:t>
            </a:r>
            <a:endParaRPr lang="en-US" dirty="0">
              <a:solidFill>
                <a:srgbClr val="FFFF00"/>
              </a:solidFill>
            </a:endParaRPr>
          </a:p>
        </p:txBody>
      </p:sp>
      <p:sp>
        <p:nvSpPr>
          <p:cNvPr id="3" name="Text Box 2"/>
          <p:cNvSpPr txBox="1"/>
          <p:nvPr/>
        </p:nvSpPr>
        <p:spPr>
          <a:xfrm>
            <a:off x="257177" y="59790"/>
            <a:ext cx="9531985" cy="646331"/>
          </a:xfrm>
          <a:prstGeom prst="rect">
            <a:avLst/>
          </a:prstGeom>
          <a:noFill/>
        </p:spPr>
        <p:txBody>
          <a:bodyPr wrap="square" rtlCol="0">
            <a:spAutoFit/>
          </a:bodyPr>
          <a:lstStyle/>
          <a:p>
            <a:r>
              <a:rPr lang="it-IT" altLang="en-US" sz="3600" b="1" dirty="0">
                <a:solidFill>
                  <a:srgbClr val="FF0000"/>
                </a:solidFill>
              </a:rPr>
              <a:t>«</a:t>
            </a:r>
            <a:r>
              <a:rPr lang="it-IT" altLang="en-US" sz="3600" b="1" dirty="0" err="1">
                <a:solidFill>
                  <a:srgbClr val="FF0000"/>
                </a:solidFill>
              </a:rPr>
              <a:t>DTx</a:t>
            </a:r>
            <a:r>
              <a:rPr lang="it-IT" altLang="en-US" sz="3600" b="1" dirty="0">
                <a:solidFill>
                  <a:srgbClr val="FF0000"/>
                </a:solidFill>
              </a:rPr>
              <a:t>  </a:t>
            </a:r>
            <a:r>
              <a:rPr lang="it-IT" altLang="en-US" sz="3600" b="1" dirty="0" err="1">
                <a:solidFill>
                  <a:srgbClr val="FF0000"/>
                </a:solidFill>
              </a:rPr>
              <a:t>Digitali:</a:t>
            </a:r>
            <a:r>
              <a:rPr lang="it-IT" altLang="en-US" b="1" dirty="0" err="1">
                <a:solidFill>
                  <a:srgbClr val="FF0000"/>
                </a:solidFill>
              </a:rPr>
              <a:t>app.telemedicina,learning</a:t>
            </a:r>
            <a:r>
              <a:rPr lang="it-IT" altLang="en-US" b="1" dirty="0">
                <a:solidFill>
                  <a:srgbClr val="FF0000"/>
                </a:solidFill>
              </a:rPr>
              <a:t> machine</a:t>
            </a:r>
          </a:p>
        </p:txBody>
      </p:sp>
      <p:pic>
        <p:nvPicPr>
          <p:cNvPr id="100" name="Picture 99"/>
          <p:cNvPicPr/>
          <p:nvPr/>
        </p:nvPicPr>
        <p:blipFill>
          <a:blip r:embed="rId2" cstate="print"/>
          <a:stretch>
            <a:fillRect/>
          </a:stretch>
        </p:blipFill>
        <p:spPr>
          <a:xfrm>
            <a:off x="1411551" y="1178305"/>
            <a:ext cx="6017703" cy="2159700"/>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p:nvPr/>
        </p:nvSpPr>
        <p:spPr>
          <a:xfrm>
            <a:off x="225427" y="2456795"/>
            <a:ext cx="8918575" cy="4154984"/>
          </a:xfrm>
          <a:prstGeom prst="rect">
            <a:avLst/>
          </a:prstGeom>
          <a:noFill/>
        </p:spPr>
        <p:txBody>
          <a:bodyPr wrap="square" rtlCol="0" anchor="t">
            <a:spAutoFit/>
          </a:bodyPr>
          <a:lstStyle/>
          <a:p>
            <a:r>
              <a:rPr lang="en-US" sz="2000" b="1" i="1" dirty="0">
                <a:solidFill>
                  <a:srgbClr val="FFFF00"/>
                </a:solidFill>
              </a:rPr>
              <a:t>Il principio </a:t>
            </a:r>
            <a:r>
              <a:rPr lang="en-US" sz="2000" b="1" i="1" dirty="0" err="1">
                <a:solidFill>
                  <a:srgbClr val="FFFF00"/>
                </a:solidFill>
              </a:rPr>
              <a:t>attivo</a:t>
            </a:r>
            <a:r>
              <a:rPr lang="en-US" sz="2000" b="1" i="1" dirty="0">
                <a:solidFill>
                  <a:srgbClr val="FFFF00"/>
                </a:solidFill>
              </a:rPr>
              <a:t> </a:t>
            </a:r>
            <a:r>
              <a:rPr lang="en-US" sz="2000" b="1" i="1" dirty="0" err="1">
                <a:solidFill>
                  <a:srgbClr val="FFFF00"/>
                </a:solidFill>
              </a:rPr>
              <a:t>digitale</a:t>
            </a:r>
            <a:r>
              <a:rPr lang="en-US" sz="2000" b="1" i="1" dirty="0">
                <a:solidFill>
                  <a:srgbClr val="FFFF00"/>
                </a:solidFill>
              </a:rPr>
              <a:t> </a:t>
            </a:r>
            <a:r>
              <a:rPr lang="en-US" sz="1600" b="1" i="1" dirty="0">
                <a:solidFill>
                  <a:srgbClr val="FFFF00"/>
                </a:solidFill>
              </a:rPr>
              <a:t>è </a:t>
            </a:r>
            <a:r>
              <a:rPr lang="en-US" sz="1600" b="1" i="1" dirty="0" err="1">
                <a:solidFill>
                  <a:srgbClr val="FFFF00"/>
                </a:solidFill>
              </a:rPr>
              <a:t>l’elemento</a:t>
            </a:r>
            <a:r>
              <a:rPr lang="en-US" sz="1600" b="1" i="1" dirty="0">
                <a:solidFill>
                  <a:srgbClr val="FFFF00"/>
                </a:solidFill>
              </a:rPr>
              <a:t> </a:t>
            </a:r>
            <a:r>
              <a:rPr lang="en-US" sz="1600" b="1" i="1" dirty="0" err="1">
                <a:solidFill>
                  <a:srgbClr val="FFFF00"/>
                </a:solidFill>
              </a:rPr>
              <a:t>della</a:t>
            </a:r>
            <a:r>
              <a:rPr lang="en-US" sz="1600" b="1" i="1" dirty="0">
                <a:solidFill>
                  <a:srgbClr val="FFFF00"/>
                </a:solidFill>
              </a:rPr>
              <a:t> </a:t>
            </a:r>
            <a:r>
              <a:rPr lang="en-US" sz="1600" b="1" i="1" dirty="0" err="1">
                <a:solidFill>
                  <a:srgbClr val="FFFF00"/>
                </a:solidFill>
              </a:rPr>
              <a:t>terapia</a:t>
            </a:r>
            <a:r>
              <a:rPr lang="en-US" sz="1600" b="1" i="1" dirty="0">
                <a:solidFill>
                  <a:srgbClr val="FFFF00"/>
                </a:solidFill>
              </a:rPr>
              <a:t> </a:t>
            </a:r>
            <a:r>
              <a:rPr lang="en-US" sz="1600" b="1" i="1" dirty="0" err="1">
                <a:solidFill>
                  <a:srgbClr val="FFFF00"/>
                </a:solidFill>
              </a:rPr>
              <a:t>responsabile</a:t>
            </a:r>
            <a:r>
              <a:rPr lang="en-US" sz="1600" b="1" i="1" dirty="0">
                <a:solidFill>
                  <a:srgbClr val="FFFF00"/>
                </a:solidFill>
              </a:rPr>
              <a:t> </a:t>
            </a:r>
            <a:r>
              <a:rPr lang="en-US" sz="1600" b="1" i="1" dirty="0" err="1">
                <a:solidFill>
                  <a:srgbClr val="FFFF00"/>
                </a:solidFill>
              </a:rPr>
              <a:t>dell’effetto</a:t>
            </a:r>
            <a:r>
              <a:rPr lang="en-US" sz="1600" b="1" i="1" dirty="0">
                <a:solidFill>
                  <a:srgbClr val="FFFF00"/>
                </a:solidFill>
              </a:rPr>
              <a:t> </a:t>
            </a:r>
            <a:r>
              <a:rPr lang="en-US" sz="1600" b="1" i="1" dirty="0" err="1">
                <a:solidFill>
                  <a:srgbClr val="FFFF00"/>
                </a:solidFill>
              </a:rPr>
              <a:t>clinico</a:t>
            </a:r>
            <a:r>
              <a:rPr lang="en-US" sz="1600" dirty="0">
                <a:solidFill>
                  <a:srgbClr val="FFFF00"/>
                </a:solidFill>
              </a:rPr>
              <a:t> </a:t>
            </a:r>
            <a:r>
              <a:rPr lang="en-US" sz="1200" dirty="0">
                <a:solidFill>
                  <a:srgbClr val="FFFF00"/>
                </a:solidFill>
              </a:rPr>
              <a:t>(</a:t>
            </a:r>
            <a:r>
              <a:rPr lang="en-US" sz="1200" dirty="0" err="1">
                <a:solidFill>
                  <a:srgbClr val="FFFF00"/>
                </a:solidFill>
              </a:rPr>
              <a:t>sia</a:t>
            </a:r>
            <a:r>
              <a:rPr lang="en-US" sz="1200" dirty="0">
                <a:solidFill>
                  <a:srgbClr val="FFFF00"/>
                </a:solidFill>
              </a:rPr>
              <a:t> </a:t>
            </a:r>
            <a:r>
              <a:rPr lang="en-US" sz="1200" dirty="0" err="1">
                <a:solidFill>
                  <a:srgbClr val="FFFF00"/>
                </a:solidFill>
              </a:rPr>
              <a:t>favorevole</a:t>
            </a:r>
            <a:r>
              <a:rPr lang="en-US" sz="1200" dirty="0">
                <a:solidFill>
                  <a:srgbClr val="FFFF00"/>
                </a:solidFill>
              </a:rPr>
              <a:t> </a:t>
            </a:r>
            <a:r>
              <a:rPr lang="en-US" sz="1200" dirty="0" err="1">
                <a:solidFill>
                  <a:srgbClr val="FFFF00"/>
                </a:solidFill>
              </a:rPr>
              <a:t>che</a:t>
            </a:r>
            <a:r>
              <a:rPr lang="en-US" sz="1200" dirty="0">
                <a:solidFill>
                  <a:srgbClr val="FFFF00"/>
                </a:solidFill>
              </a:rPr>
              <a:t> in principio </a:t>
            </a:r>
            <a:r>
              <a:rPr lang="en-US" sz="1200" dirty="0" err="1">
                <a:solidFill>
                  <a:srgbClr val="FFFF00"/>
                </a:solidFill>
              </a:rPr>
              <a:t>attivo</a:t>
            </a:r>
            <a:r>
              <a:rPr lang="en-US" sz="1200" dirty="0">
                <a:solidFill>
                  <a:srgbClr val="FFFF00"/>
                </a:solidFill>
              </a:rPr>
              <a:t> </a:t>
            </a:r>
            <a:r>
              <a:rPr lang="en-US" sz="1200" dirty="0" err="1">
                <a:solidFill>
                  <a:srgbClr val="FFFF00"/>
                </a:solidFill>
              </a:rPr>
              <a:t>desiderato</a:t>
            </a:r>
            <a:r>
              <a:rPr lang="en-US" sz="1200" dirty="0">
                <a:solidFill>
                  <a:srgbClr val="FFFF00"/>
                </a:solidFill>
              </a:rPr>
              <a:t>, come </a:t>
            </a:r>
            <a:r>
              <a:rPr lang="en-US" sz="1200" dirty="0" err="1">
                <a:solidFill>
                  <a:srgbClr val="FFFF00"/>
                </a:solidFill>
              </a:rPr>
              <a:t>nel</a:t>
            </a:r>
            <a:r>
              <a:rPr lang="en-US" sz="1200" dirty="0">
                <a:solidFill>
                  <a:srgbClr val="FFFF00"/>
                </a:solidFill>
              </a:rPr>
              <a:t> </a:t>
            </a:r>
            <a:r>
              <a:rPr lang="en-US" sz="1200" dirty="0" err="1">
                <a:solidFill>
                  <a:srgbClr val="FFFF00"/>
                </a:solidFill>
              </a:rPr>
              <a:t>caso</a:t>
            </a:r>
            <a:r>
              <a:rPr lang="en-US" sz="1200" dirty="0">
                <a:solidFill>
                  <a:srgbClr val="FFFF00"/>
                </a:solidFill>
              </a:rPr>
              <a:t> </a:t>
            </a:r>
            <a:r>
              <a:rPr lang="en-US" sz="1200" dirty="0" err="1">
                <a:solidFill>
                  <a:srgbClr val="FFFF00"/>
                </a:solidFill>
              </a:rPr>
              <a:t>delle</a:t>
            </a:r>
            <a:r>
              <a:rPr lang="en-US" sz="1200" dirty="0">
                <a:solidFill>
                  <a:srgbClr val="FFFF00"/>
                </a:solidFill>
              </a:rPr>
              <a:t> </a:t>
            </a:r>
            <a:r>
              <a:rPr lang="en-US" sz="1200" dirty="0" err="1">
                <a:solidFill>
                  <a:srgbClr val="FFFF00"/>
                </a:solidFill>
              </a:rPr>
              <a:t>reazioni</a:t>
            </a:r>
            <a:r>
              <a:rPr lang="en-US" sz="1200" dirty="0">
                <a:solidFill>
                  <a:srgbClr val="FFFF00"/>
                </a:solidFill>
              </a:rPr>
              <a:t> </a:t>
            </a:r>
            <a:r>
              <a:rPr lang="en-US" sz="1200" dirty="0" err="1">
                <a:solidFill>
                  <a:srgbClr val="FFFF00"/>
                </a:solidFill>
              </a:rPr>
              <a:t>avverse</a:t>
            </a:r>
            <a:r>
              <a:rPr lang="en-US" sz="1200" dirty="0">
                <a:solidFill>
                  <a:srgbClr val="FFFF00"/>
                </a:solidFill>
              </a:rPr>
              <a:t>). Le </a:t>
            </a:r>
            <a:r>
              <a:rPr lang="en-US" sz="1200" dirty="0" err="1">
                <a:solidFill>
                  <a:srgbClr val="FFFF00"/>
                </a:solidFill>
              </a:rPr>
              <a:t>terapie</a:t>
            </a:r>
            <a:r>
              <a:rPr lang="en-US" sz="1200" dirty="0">
                <a:solidFill>
                  <a:srgbClr val="FFFF00"/>
                </a:solidFill>
              </a:rPr>
              <a:t> </a:t>
            </a:r>
            <a:r>
              <a:rPr lang="en-US" sz="1200" dirty="0" err="1">
                <a:solidFill>
                  <a:srgbClr val="FFFF00"/>
                </a:solidFill>
              </a:rPr>
              <a:t>digitali</a:t>
            </a:r>
            <a:r>
              <a:rPr lang="en-US" sz="1200" dirty="0">
                <a:solidFill>
                  <a:srgbClr val="FFFF00"/>
                </a:solidFill>
              </a:rPr>
              <a:t> </a:t>
            </a:r>
            <a:r>
              <a:rPr lang="en-US" sz="1200" dirty="0" err="1">
                <a:solidFill>
                  <a:srgbClr val="FFFF00"/>
                </a:solidFill>
              </a:rPr>
              <a:t>possono</a:t>
            </a:r>
            <a:r>
              <a:rPr lang="en-US" sz="1200" dirty="0">
                <a:solidFill>
                  <a:srgbClr val="FFFF00"/>
                </a:solidFill>
              </a:rPr>
              <a:t> </a:t>
            </a:r>
            <a:r>
              <a:rPr lang="en-US" sz="1200" dirty="0" err="1">
                <a:solidFill>
                  <a:srgbClr val="FFFF00"/>
                </a:solidFill>
              </a:rPr>
              <a:t>utilizzare</a:t>
            </a:r>
            <a:r>
              <a:rPr lang="en-US" sz="1200" dirty="0">
                <a:solidFill>
                  <a:srgbClr val="FFFF00"/>
                </a:solidFill>
              </a:rPr>
              <a:t>, come principio </a:t>
            </a:r>
            <a:r>
              <a:rPr lang="en-US" sz="1200" dirty="0" err="1">
                <a:solidFill>
                  <a:srgbClr val="FFFF00"/>
                </a:solidFill>
              </a:rPr>
              <a:t>attivo</a:t>
            </a:r>
            <a:r>
              <a:rPr lang="en-US" sz="1200" dirty="0">
                <a:solidFill>
                  <a:srgbClr val="FFFF00"/>
                </a:solidFill>
              </a:rPr>
              <a:t>, un </a:t>
            </a:r>
            <a:r>
              <a:rPr lang="en-US" sz="1200" dirty="0" err="1">
                <a:solidFill>
                  <a:srgbClr val="FFFF00"/>
                </a:solidFill>
              </a:rPr>
              <a:t>intervento</a:t>
            </a:r>
            <a:r>
              <a:rPr lang="en-US" sz="1200" dirty="0">
                <a:solidFill>
                  <a:srgbClr val="FFFF00"/>
                </a:solidFill>
              </a:rPr>
              <a:t> </a:t>
            </a:r>
            <a:r>
              <a:rPr lang="en-US" sz="1200" dirty="0" err="1">
                <a:solidFill>
                  <a:srgbClr val="FFFF00"/>
                </a:solidFill>
              </a:rPr>
              <a:t>terapeutico</a:t>
            </a:r>
            <a:r>
              <a:rPr lang="en-US" sz="1200" dirty="0">
                <a:solidFill>
                  <a:srgbClr val="FFFF00"/>
                </a:solidFill>
              </a:rPr>
              <a:t> </a:t>
            </a:r>
            <a:r>
              <a:rPr lang="en-US" sz="1200" dirty="0" err="1">
                <a:solidFill>
                  <a:srgbClr val="FFFF00"/>
                </a:solidFill>
              </a:rPr>
              <a:t>già</a:t>
            </a:r>
            <a:r>
              <a:rPr lang="en-US" sz="1200" dirty="0">
                <a:solidFill>
                  <a:srgbClr val="FFFF00"/>
                </a:solidFill>
              </a:rPr>
              <a:t> </a:t>
            </a:r>
            <a:r>
              <a:rPr lang="en-US" sz="1200" dirty="0" err="1">
                <a:solidFill>
                  <a:srgbClr val="FFFF00"/>
                </a:solidFill>
              </a:rPr>
              <a:t>disponibile</a:t>
            </a:r>
            <a:r>
              <a:rPr lang="en-US" sz="1200" dirty="0">
                <a:solidFill>
                  <a:srgbClr val="FFFF00"/>
                </a:solidFill>
              </a:rPr>
              <a:t> </a:t>
            </a:r>
            <a:r>
              <a:rPr lang="en-US" sz="1200" dirty="0" err="1">
                <a:solidFill>
                  <a:srgbClr val="FFFF00"/>
                </a:solidFill>
              </a:rPr>
              <a:t>nella</a:t>
            </a:r>
            <a:r>
              <a:rPr lang="en-US" sz="1200" dirty="0">
                <a:solidFill>
                  <a:srgbClr val="FFFF00"/>
                </a:solidFill>
              </a:rPr>
              <a:t> </a:t>
            </a:r>
            <a:r>
              <a:rPr lang="en-US" sz="1200" dirty="0" err="1">
                <a:solidFill>
                  <a:srgbClr val="FFFF00"/>
                </a:solidFill>
              </a:rPr>
              <a:t>letteratura</a:t>
            </a:r>
            <a:r>
              <a:rPr lang="en-US" sz="1200" dirty="0">
                <a:solidFill>
                  <a:srgbClr val="FFFF00"/>
                </a:solidFill>
              </a:rPr>
              <a:t> </a:t>
            </a:r>
            <a:r>
              <a:rPr lang="en-US" sz="1200" dirty="0" err="1">
                <a:solidFill>
                  <a:srgbClr val="FFFF00"/>
                </a:solidFill>
              </a:rPr>
              <a:t>scientifica</a:t>
            </a:r>
            <a:r>
              <a:rPr lang="en-US" sz="1200" dirty="0">
                <a:solidFill>
                  <a:srgbClr val="FFFF00"/>
                </a:solidFill>
              </a:rPr>
              <a:t> (</a:t>
            </a:r>
            <a:r>
              <a:rPr lang="en-US" sz="1200" dirty="0" err="1">
                <a:solidFill>
                  <a:srgbClr val="FFFF00"/>
                </a:solidFill>
              </a:rPr>
              <a:t>nel</a:t>
            </a:r>
            <a:r>
              <a:rPr lang="en-US" sz="1200" dirty="0">
                <a:solidFill>
                  <a:srgbClr val="FFFF00"/>
                </a:solidFill>
              </a:rPr>
              <a:t> quale </a:t>
            </a:r>
            <a:r>
              <a:rPr lang="en-US" sz="1200" dirty="0" err="1">
                <a:solidFill>
                  <a:srgbClr val="FFFF00"/>
                </a:solidFill>
              </a:rPr>
              <a:t>caso</a:t>
            </a:r>
            <a:r>
              <a:rPr lang="en-US" sz="1200" dirty="0">
                <a:solidFill>
                  <a:srgbClr val="FFFF00"/>
                </a:solidFill>
              </a:rPr>
              <a:t> </a:t>
            </a:r>
            <a:r>
              <a:rPr lang="en-US" sz="1200" dirty="0" err="1">
                <a:solidFill>
                  <a:srgbClr val="FFFF00"/>
                </a:solidFill>
              </a:rPr>
              <a:t>rappresentano</a:t>
            </a:r>
            <a:r>
              <a:rPr lang="en-US" sz="1200" dirty="0">
                <a:solidFill>
                  <a:srgbClr val="FFFF00"/>
                </a:solidFill>
              </a:rPr>
              <a:t> una </a:t>
            </a:r>
            <a:r>
              <a:rPr lang="en-US" sz="1200" dirty="0" err="1">
                <a:solidFill>
                  <a:srgbClr val="FFFF00"/>
                </a:solidFill>
              </a:rPr>
              <a:t>modalità</a:t>
            </a:r>
            <a:r>
              <a:rPr lang="en-US" sz="1200" dirty="0">
                <a:solidFill>
                  <a:srgbClr val="FFFF00"/>
                </a:solidFill>
              </a:rPr>
              <a:t> </a:t>
            </a:r>
            <a:r>
              <a:rPr lang="en-US" sz="1200" dirty="0" err="1">
                <a:solidFill>
                  <a:srgbClr val="FFFF00"/>
                </a:solidFill>
              </a:rPr>
              <a:t>alternativa</a:t>
            </a:r>
            <a:r>
              <a:rPr lang="en-US" sz="1200" dirty="0">
                <a:solidFill>
                  <a:srgbClr val="FFFF00"/>
                </a:solidFill>
              </a:rPr>
              <a:t> di </a:t>
            </a:r>
            <a:r>
              <a:rPr lang="en-US" sz="1200" dirty="0" err="1">
                <a:solidFill>
                  <a:srgbClr val="FFFF00"/>
                </a:solidFill>
              </a:rPr>
              <a:t>erogazione</a:t>
            </a:r>
            <a:r>
              <a:rPr lang="en-US" sz="1200" dirty="0">
                <a:solidFill>
                  <a:srgbClr val="FFFF00"/>
                </a:solidFill>
              </a:rPr>
              <a:t> di un </a:t>
            </a:r>
            <a:r>
              <a:rPr lang="en-US" sz="1200" dirty="0" err="1">
                <a:solidFill>
                  <a:srgbClr val="FFFF00"/>
                </a:solidFill>
              </a:rPr>
              <a:t>trattamento</a:t>
            </a:r>
            <a:r>
              <a:rPr lang="en-US" sz="1200" dirty="0">
                <a:solidFill>
                  <a:srgbClr val="FFFF00"/>
                </a:solidFill>
              </a:rPr>
              <a:t> </a:t>
            </a:r>
            <a:r>
              <a:rPr lang="en-US" sz="1200" dirty="0" err="1">
                <a:solidFill>
                  <a:srgbClr val="FFFF00"/>
                </a:solidFill>
              </a:rPr>
              <a:t>noto</a:t>
            </a:r>
            <a:r>
              <a:rPr lang="en-US" sz="1200" dirty="0">
                <a:solidFill>
                  <a:srgbClr val="FFFF00"/>
                </a:solidFill>
              </a:rPr>
              <a:t>, come ad </a:t>
            </a:r>
            <a:r>
              <a:rPr lang="en-US" sz="1200" dirty="0" err="1">
                <a:solidFill>
                  <a:srgbClr val="FFFF00"/>
                </a:solidFill>
              </a:rPr>
              <a:t>esempio</a:t>
            </a:r>
            <a:r>
              <a:rPr lang="en-US" sz="1200" dirty="0">
                <a:solidFill>
                  <a:srgbClr val="FFFF00"/>
                </a:solidFill>
              </a:rPr>
              <a:t> la </a:t>
            </a:r>
            <a:r>
              <a:rPr lang="en-US" b="1" i="1" dirty="0" err="1">
                <a:solidFill>
                  <a:srgbClr val="FFFF00"/>
                </a:solidFill>
              </a:rPr>
              <a:t>terapia</a:t>
            </a:r>
            <a:r>
              <a:rPr lang="en-US" b="1" i="1" dirty="0">
                <a:solidFill>
                  <a:srgbClr val="FFFF00"/>
                </a:solidFill>
              </a:rPr>
              <a:t> non </a:t>
            </a:r>
            <a:r>
              <a:rPr lang="en-US" b="1" i="1" dirty="0" err="1">
                <a:solidFill>
                  <a:srgbClr val="FFFF00"/>
                </a:solidFill>
              </a:rPr>
              <a:t>farmacologica</a:t>
            </a:r>
            <a:r>
              <a:rPr lang="en-US" b="1" i="1" dirty="0">
                <a:solidFill>
                  <a:srgbClr val="FFFF00"/>
                </a:solidFill>
              </a:rPr>
              <a:t> </a:t>
            </a:r>
            <a:r>
              <a:rPr lang="en-US" b="1" i="1" dirty="0" err="1">
                <a:solidFill>
                  <a:srgbClr val="FFFF00"/>
                </a:solidFill>
              </a:rPr>
              <a:t>della</a:t>
            </a:r>
            <a:r>
              <a:rPr lang="en-US" b="1" i="1" dirty="0">
                <a:solidFill>
                  <a:srgbClr val="FFFF00"/>
                </a:solidFill>
              </a:rPr>
              <a:t> </a:t>
            </a:r>
            <a:r>
              <a:rPr lang="en-US" b="1" i="1" dirty="0" err="1">
                <a:solidFill>
                  <a:srgbClr val="FFFF00"/>
                </a:solidFill>
              </a:rPr>
              <a:t>pressione</a:t>
            </a:r>
            <a:r>
              <a:rPr lang="en-US" b="1" i="1" dirty="0">
                <a:solidFill>
                  <a:srgbClr val="FFFF00"/>
                </a:solidFill>
              </a:rPr>
              <a:t> </a:t>
            </a:r>
            <a:r>
              <a:rPr lang="en-US" sz="1600" dirty="0" err="1">
                <a:solidFill>
                  <a:srgbClr val="FFFF00"/>
                </a:solidFill>
              </a:rPr>
              <a:t>o</a:t>
            </a:r>
            <a:r>
              <a:rPr lang="en-US" sz="1200" dirty="0" err="1">
                <a:solidFill>
                  <a:srgbClr val="FFFF00"/>
                </a:solidFill>
              </a:rPr>
              <a:t>ppure</a:t>
            </a:r>
            <a:r>
              <a:rPr lang="en-US" sz="1200" dirty="0">
                <a:solidFill>
                  <a:srgbClr val="FFFF00"/>
                </a:solidFill>
              </a:rPr>
              <a:t> </a:t>
            </a:r>
            <a:r>
              <a:rPr lang="en-US" sz="1200" dirty="0" err="1">
                <a:solidFill>
                  <a:srgbClr val="FFFF00"/>
                </a:solidFill>
              </a:rPr>
              <a:t>creato</a:t>
            </a:r>
            <a:r>
              <a:rPr lang="en-US" sz="1200" dirty="0">
                <a:solidFill>
                  <a:srgbClr val="FFFF00"/>
                </a:solidFill>
              </a:rPr>
              <a:t> ex novo, </a:t>
            </a:r>
            <a:r>
              <a:rPr lang="en-US" sz="1200" dirty="0" err="1">
                <a:solidFill>
                  <a:srgbClr val="FFFF00"/>
                </a:solidFill>
              </a:rPr>
              <a:t>utilizzando</a:t>
            </a:r>
            <a:r>
              <a:rPr lang="en-US" sz="1200" dirty="0">
                <a:solidFill>
                  <a:srgbClr val="FFFF00"/>
                </a:solidFill>
              </a:rPr>
              <a:t> </a:t>
            </a:r>
            <a:r>
              <a:rPr lang="en-US" sz="1200" dirty="0" err="1">
                <a:solidFill>
                  <a:srgbClr val="FFFF00"/>
                </a:solidFill>
              </a:rPr>
              <a:t>elementi</a:t>
            </a:r>
            <a:r>
              <a:rPr lang="en-US" sz="1200" dirty="0">
                <a:solidFill>
                  <a:srgbClr val="FFFF00"/>
                </a:solidFill>
              </a:rPr>
              <a:t> di diverse </a:t>
            </a:r>
            <a:r>
              <a:rPr lang="en-US" sz="1200" dirty="0" err="1">
                <a:solidFill>
                  <a:srgbClr val="FFFF00"/>
                </a:solidFill>
              </a:rPr>
              <a:t>opzioni</a:t>
            </a:r>
            <a:r>
              <a:rPr lang="en-US" sz="1200" dirty="0">
                <a:solidFill>
                  <a:srgbClr val="FFFF00"/>
                </a:solidFill>
              </a:rPr>
              <a:t> </a:t>
            </a:r>
            <a:r>
              <a:rPr lang="en-US" sz="1200" dirty="0" err="1">
                <a:solidFill>
                  <a:srgbClr val="FFFF00"/>
                </a:solidFill>
              </a:rPr>
              <a:t>terapeutiche</a:t>
            </a:r>
            <a:r>
              <a:rPr lang="en-US" sz="1200" dirty="0">
                <a:solidFill>
                  <a:srgbClr val="FFFF00"/>
                </a:solidFill>
              </a:rPr>
              <a:t> o </a:t>
            </a:r>
            <a:r>
              <a:rPr lang="en-US" sz="1200" dirty="0" err="1">
                <a:solidFill>
                  <a:srgbClr val="FFFF00"/>
                </a:solidFill>
              </a:rPr>
              <a:t>impiegando</a:t>
            </a:r>
            <a:r>
              <a:rPr lang="en-US" sz="1200" dirty="0">
                <a:solidFill>
                  <a:srgbClr val="FFFF00"/>
                </a:solidFill>
              </a:rPr>
              <a:t> </a:t>
            </a:r>
            <a:r>
              <a:rPr lang="en-US" sz="1600" dirty="0" err="1">
                <a:solidFill>
                  <a:srgbClr val="FFFF00"/>
                </a:solidFill>
              </a:rPr>
              <a:t>tecnologie</a:t>
            </a:r>
            <a:r>
              <a:rPr lang="en-US" sz="1600" b="1" dirty="0">
                <a:solidFill>
                  <a:srgbClr val="FFFF00"/>
                </a:solidFill>
              </a:rPr>
              <a:t>(</a:t>
            </a:r>
            <a:r>
              <a:rPr lang="en-US" sz="1600" b="1" dirty="0" err="1">
                <a:solidFill>
                  <a:srgbClr val="FFFF00"/>
                </a:solidFill>
              </a:rPr>
              <a:t>tecniche</a:t>
            </a:r>
            <a:r>
              <a:rPr lang="en-US" sz="1600" b="1" dirty="0">
                <a:solidFill>
                  <a:srgbClr val="FFFF00"/>
                </a:solidFill>
              </a:rPr>
              <a:t> di </a:t>
            </a:r>
            <a:r>
              <a:rPr lang="en-US" sz="1600" b="1" dirty="0" err="1">
                <a:solidFill>
                  <a:srgbClr val="FFFF00"/>
                </a:solidFill>
              </a:rPr>
              <a:t>rilassamento</a:t>
            </a:r>
            <a:r>
              <a:rPr lang="en-US" sz="1600" b="1" dirty="0">
                <a:solidFill>
                  <a:srgbClr val="FFFF00"/>
                </a:solidFill>
              </a:rPr>
              <a:t>) o bio-</a:t>
            </a:r>
            <a:r>
              <a:rPr lang="en-US" sz="1600" b="1" dirty="0" err="1">
                <a:solidFill>
                  <a:srgbClr val="FFFF00"/>
                </a:solidFill>
              </a:rPr>
              <a:t>tecnologie</a:t>
            </a:r>
            <a:r>
              <a:rPr lang="en-US" sz="1600" b="1" dirty="0">
                <a:solidFill>
                  <a:srgbClr val="FFFF00"/>
                </a:solidFill>
              </a:rPr>
              <a:t>(</a:t>
            </a:r>
            <a:r>
              <a:rPr lang="en-US" sz="1600" b="1" dirty="0" err="1">
                <a:solidFill>
                  <a:srgbClr val="FFFF00"/>
                </a:solidFill>
              </a:rPr>
              <a:t>alimenti</a:t>
            </a:r>
            <a:r>
              <a:rPr lang="en-US" sz="1600" b="1" dirty="0">
                <a:solidFill>
                  <a:srgbClr val="FFFF00"/>
                </a:solidFill>
              </a:rPr>
              <a:t> </a:t>
            </a:r>
            <a:r>
              <a:rPr lang="en-US" sz="1600" b="1" dirty="0" err="1">
                <a:solidFill>
                  <a:srgbClr val="FFFF00"/>
                </a:solidFill>
              </a:rPr>
              <a:t>dedicati</a:t>
            </a:r>
            <a:r>
              <a:rPr lang="en-US" sz="1600" b="1" dirty="0">
                <a:solidFill>
                  <a:srgbClr val="FFFF00"/>
                </a:solidFill>
              </a:rPr>
              <a:t>) </a:t>
            </a:r>
            <a:r>
              <a:rPr lang="en-US" sz="2000" dirty="0" err="1">
                <a:solidFill>
                  <a:srgbClr val="FFFF00"/>
                </a:solidFill>
              </a:rPr>
              <a:t>Gli</a:t>
            </a:r>
            <a:r>
              <a:rPr lang="en-US" sz="2000" dirty="0">
                <a:solidFill>
                  <a:srgbClr val="FFFF00"/>
                </a:solidFill>
              </a:rPr>
              <a:t> </a:t>
            </a:r>
            <a:r>
              <a:rPr lang="en-US" sz="2000" b="1" dirty="0" err="1">
                <a:solidFill>
                  <a:srgbClr val="FFFF00"/>
                </a:solidFill>
              </a:rPr>
              <a:t>eccipienti</a:t>
            </a:r>
            <a:r>
              <a:rPr lang="en-US" sz="2000" b="1" dirty="0">
                <a:solidFill>
                  <a:srgbClr val="FFFF00"/>
                </a:solidFill>
              </a:rPr>
              <a:t> </a:t>
            </a:r>
            <a:r>
              <a:rPr lang="en-US" sz="2000" b="1" dirty="0" err="1">
                <a:solidFill>
                  <a:srgbClr val="FFFF00"/>
                </a:solidFill>
              </a:rPr>
              <a:t>digital</a:t>
            </a:r>
            <a:r>
              <a:rPr lang="en-US" sz="1600" b="1" dirty="0" err="1">
                <a:solidFill>
                  <a:srgbClr val="FFFF00"/>
                </a:solidFill>
              </a:rPr>
              <a:t>i</a:t>
            </a:r>
            <a:r>
              <a:rPr lang="en-US" sz="1600" b="1" dirty="0">
                <a:solidFill>
                  <a:srgbClr val="FFFF00"/>
                </a:solidFill>
              </a:rPr>
              <a:t> </a:t>
            </a:r>
            <a:r>
              <a:rPr lang="en-US" sz="1200" dirty="0" err="1">
                <a:solidFill>
                  <a:srgbClr val="FFFF00"/>
                </a:solidFill>
              </a:rPr>
              <a:t>svolgono</a:t>
            </a:r>
            <a:r>
              <a:rPr lang="en-US" sz="1200" dirty="0">
                <a:solidFill>
                  <a:srgbClr val="FFFF00"/>
                </a:solidFill>
              </a:rPr>
              <a:t> la </a:t>
            </a:r>
            <a:r>
              <a:rPr lang="en-US" sz="1200" dirty="0" err="1">
                <a:solidFill>
                  <a:srgbClr val="FFFF00"/>
                </a:solidFill>
              </a:rPr>
              <a:t>stessa</a:t>
            </a:r>
            <a:r>
              <a:rPr lang="en-US" sz="1200" dirty="0">
                <a:solidFill>
                  <a:srgbClr val="FFFF00"/>
                </a:solidFill>
              </a:rPr>
              <a:t> </a:t>
            </a:r>
            <a:r>
              <a:rPr lang="en-US" sz="1200" dirty="0" err="1">
                <a:solidFill>
                  <a:srgbClr val="FFFF00"/>
                </a:solidFill>
              </a:rPr>
              <a:t>funzione</a:t>
            </a:r>
            <a:r>
              <a:rPr lang="en-US" sz="1200" dirty="0">
                <a:solidFill>
                  <a:srgbClr val="FFFF00"/>
                </a:solidFill>
              </a:rPr>
              <a:t> di </a:t>
            </a:r>
            <a:r>
              <a:rPr lang="en-US" sz="1200" dirty="0" err="1">
                <a:solidFill>
                  <a:srgbClr val="FFFF00"/>
                </a:solidFill>
              </a:rPr>
              <a:t>quelli</a:t>
            </a:r>
            <a:r>
              <a:rPr lang="en-US" sz="1200" dirty="0">
                <a:solidFill>
                  <a:srgbClr val="FFFF00"/>
                </a:solidFill>
              </a:rPr>
              <a:t> </a:t>
            </a:r>
            <a:r>
              <a:rPr lang="en-US" sz="1200" dirty="0" err="1">
                <a:solidFill>
                  <a:srgbClr val="FFFF00"/>
                </a:solidFill>
              </a:rPr>
              <a:t>chimici</a:t>
            </a:r>
            <a:r>
              <a:rPr lang="en-US" sz="1200" dirty="0">
                <a:solidFill>
                  <a:srgbClr val="FFFF00"/>
                </a:solidFill>
              </a:rPr>
              <a:t> </a:t>
            </a:r>
            <a:r>
              <a:rPr lang="en-US" sz="1200" dirty="0" err="1">
                <a:solidFill>
                  <a:srgbClr val="FFFF00"/>
                </a:solidFill>
              </a:rPr>
              <a:t>che</a:t>
            </a:r>
            <a:r>
              <a:rPr lang="en-US" sz="1200" dirty="0">
                <a:solidFill>
                  <a:srgbClr val="FFFF00"/>
                </a:solidFill>
              </a:rPr>
              <a:t> </a:t>
            </a:r>
            <a:r>
              <a:rPr lang="en-US" sz="1200" dirty="0" err="1">
                <a:solidFill>
                  <a:srgbClr val="FFFF00"/>
                </a:solidFill>
              </a:rPr>
              <a:t>servono</a:t>
            </a:r>
            <a:r>
              <a:rPr lang="en-US" sz="1200" dirty="0">
                <a:solidFill>
                  <a:srgbClr val="FFFF00"/>
                </a:solidFill>
              </a:rPr>
              <a:t> </a:t>
            </a:r>
            <a:r>
              <a:rPr lang="en-US" sz="1200" b="1" i="1" dirty="0">
                <a:solidFill>
                  <a:srgbClr val="FFFF00"/>
                </a:solidFill>
              </a:rPr>
              <a:t>a dare forma al principio </a:t>
            </a:r>
            <a:r>
              <a:rPr lang="en-US" sz="1200" b="1" i="1" dirty="0" err="1">
                <a:solidFill>
                  <a:srgbClr val="FFFF00"/>
                </a:solidFill>
              </a:rPr>
              <a:t>attivo</a:t>
            </a:r>
            <a:r>
              <a:rPr lang="en-US" sz="1200" b="1" i="1" dirty="0">
                <a:solidFill>
                  <a:srgbClr val="FFFF00"/>
                </a:solidFill>
              </a:rPr>
              <a:t> </a:t>
            </a:r>
            <a:r>
              <a:rPr lang="en-US" b="1" i="1" dirty="0">
                <a:solidFill>
                  <a:srgbClr val="FFFF00"/>
                </a:solidFill>
              </a:rPr>
              <a:t>e </a:t>
            </a:r>
            <a:r>
              <a:rPr lang="en-US" b="1" i="1" dirty="0" err="1">
                <a:solidFill>
                  <a:srgbClr val="FFFF00"/>
                </a:solidFill>
              </a:rPr>
              <a:t>favorirne</a:t>
            </a:r>
            <a:r>
              <a:rPr lang="en-US" b="1" i="1" dirty="0">
                <a:solidFill>
                  <a:srgbClr val="FFFF00"/>
                </a:solidFill>
              </a:rPr>
              <a:t> la </a:t>
            </a:r>
            <a:r>
              <a:rPr lang="en-US" b="1" i="1" dirty="0" err="1">
                <a:solidFill>
                  <a:srgbClr val="FFFF00"/>
                </a:solidFill>
              </a:rPr>
              <a:t>assunzione</a:t>
            </a:r>
            <a:r>
              <a:rPr lang="en-US" b="1" i="1" dirty="0">
                <a:solidFill>
                  <a:srgbClr val="FFFF00"/>
                </a:solidFill>
              </a:rPr>
              <a:t>,</a:t>
            </a:r>
            <a:r>
              <a:rPr lang="en-US" sz="1200" dirty="0">
                <a:solidFill>
                  <a:srgbClr val="FFFF00"/>
                </a:solidFill>
              </a:rPr>
              <a:t> </a:t>
            </a:r>
            <a:r>
              <a:rPr lang="en-US" sz="1200" dirty="0" err="1">
                <a:solidFill>
                  <a:srgbClr val="FFFF00"/>
                </a:solidFill>
              </a:rPr>
              <a:t>rendendolo</a:t>
            </a:r>
            <a:r>
              <a:rPr lang="en-US" sz="1200" dirty="0">
                <a:solidFill>
                  <a:srgbClr val="FFFF00"/>
                </a:solidFill>
              </a:rPr>
              <a:t> </a:t>
            </a:r>
            <a:r>
              <a:rPr lang="en-US" sz="1200" dirty="0" err="1">
                <a:solidFill>
                  <a:srgbClr val="FFFF00"/>
                </a:solidFill>
              </a:rPr>
              <a:t>il</a:t>
            </a:r>
            <a:r>
              <a:rPr lang="en-US" sz="1200" dirty="0">
                <a:solidFill>
                  <a:srgbClr val="FFFF00"/>
                </a:solidFill>
              </a:rPr>
              <a:t> </a:t>
            </a:r>
            <a:r>
              <a:rPr lang="en-US" sz="1200" dirty="0" err="1">
                <a:solidFill>
                  <a:srgbClr val="FFFF00"/>
                </a:solidFill>
              </a:rPr>
              <a:t>più</a:t>
            </a:r>
            <a:r>
              <a:rPr lang="en-US" sz="1200" dirty="0">
                <a:solidFill>
                  <a:srgbClr val="FFFF00"/>
                </a:solidFill>
              </a:rPr>
              <a:t> </a:t>
            </a:r>
            <a:r>
              <a:rPr lang="en-US" sz="1200" dirty="0" err="1">
                <a:solidFill>
                  <a:srgbClr val="FFFF00"/>
                </a:solidFill>
              </a:rPr>
              <a:t>biodisponibile</a:t>
            </a:r>
            <a:r>
              <a:rPr lang="en-US" sz="1200" dirty="0">
                <a:solidFill>
                  <a:srgbClr val="FFFF00"/>
                </a:solidFill>
              </a:rPr>
              <a:t> </a:t>
            </a:r>
            <a:r>
              <a:rPr lang="en-US" sz="1100" b="1" i="1" dirty="0" err="1">
                <a:solidFill>
                  <a:srgbClr val="FFFF00"/>
                </a:solidFill>
              </a:rPr>
              <a:t>possibile</a:t>
            </a:r>
            <a:r>
              <a:rPr lang="en-US" sz="1600" b="1" i="1" dirty="0">
                <a:solidFill>
                  <a:srgbClr val="FFFF00"/>
                </a:solidFill>
              </a:rPr>
              <a:t>(</a:t>
            </a:r>
            <a:r>
              <a:rPr lang="en-US" sz="1600" b="1" i="1" dirty="0" err="1">
                <a:solidFill>
                  <a:srgbClr val="FFFF00"/>
                </a:solidFill>
              </a:rPr>
              <a:t>programmi</a:t>
            </a:r>
            <a:r>
              <a:rPr lang="en-US" sz="1600" b="1" i="1" dirty="0">
                <a:solidFill>
                  <a:srgbClr val="FFFF00"/>
                </a:solidFill>
              </a:rPr>
              <a:t> o </a:t>
            </a:r>
            <a:r>
              <a:rPr lang="en-US" sz="2000" b="1" i="1" dirty="0">
                <a:solidFill>
                  <a:srgbClr val="FFFF00"/>
                </a:solidFill>
              </a:rPr>
              <a:t>app </a:t>
            </a:r>
            <a:r>
              <a:rPr lang="en-US" sz="2000" b="1" i="1" dirty="0" err="1">
                <a:solidFill>
                  <a:srgbClr val="FFFF00"/>
                </a:solidFill>
              </a:rPr>
              <a:t>dedicati</a:t>
            </a:r>
            <a:r>
              <a:rPr lang="en-US" sz="2000" b="1" i="1" dirty="0">
                <a:solidFill>
                  <a:srgbClr val="FFFF00"/>
                </a:solidFill>
              </a:rPr>
              <a:t> </a:t>
            </a:r>
            <a:r>
              <a:rPr lang="en-US" sz="1600" b="1" i="1" dirty="0" err="1">
                <a:solidFill>
                  <a:srgbClr val="FFFF00"/>
                </a:solidFill>
              </a:rPr>
              <a:t>tipo</a:t>
            </a:r>
            <a:r>
              <a:rPr lang="en-US" sz="1600" b="1" i="1" dirty="0">
                <a:solidFill>
                  <a:srgbClr val="FFFF00"/>
                </a:solidFill>
              </a:rPr>
              <a:t> </a:t>
            </a:r>
            <a:r>
              <a:rPr lang="en-US" sz="2000" b="1" i="1" dirty="0">
                <a:solidFill>
                  <a:srgbClr val="FFFF00"/>
                </a:solidFill>
              </a:rPr>
              <a:t>device di </a:t>
            </a:r>
            <a:r>
              <a:rPr lang="en-US" sz="2000" b="1" i="1" dirty="0" err="1">
                <a:solidFill>
                  <a:srgbClr val="FFFF00"/>
                </a:solidFill>
              </a:rPr>
              <a:t>allarme</a:t>
            </a:r>
            <a:r>
              <a:rPr lang="en-US" sz="2000" b="1" i="1" dirty="0">
                <a:solidFill>
                  <a:srgbClr val="FFFF00"/>
                </a:solidFill>
              </a:rPr>
              <a:t> se non </a:t>
            </a:r>
            <a:r>
              <a:rPr lang="en-US" sz="2000" b="1" i="1" dirty="0" err="1">
                <a:solidFill>
                  <a:srgbClr val="FFFF00"/>
                </a:solidFill>
              </a:rPr>
              <a:t>si</a:t>
            </a:r>
            <a:r>
              <a:rPr lang="en-US" sz="2000" b="1" i="1" dirty="0">
                <a:solidFill>
                  <a:srgbClr val="FFFF00"/>
                </a:solidFill>
              </a:rPr>
              <a:t> assume un </a:t>
            </a:r>
            <a:r>
              <a:rPr lang="en-US" sz="2000" b="1" i="1" dirty="0" err="1">
                <a:solidFill>
                  <a:srgbClr val="FFFF00"/>
                </a:solidFill>
              </a:rPr>
              <a:t>farmaco</a:t>
            </a:r>
            <a:r>
              <a:rPr lang="en-US" sz="2000" dirty="0">
                <a:solidFill>
                  <a:srgbClr val="FFFF00"/>
                </a:solidFill>
              </a:rPr>
              <a:t>). </a:t>
            </a:r>
            <a:r>
              <a:rPr lang="en-US" sz="1200" dirty="0">
                <a:solidFill>
                  <a:srgbClr val="FFFF00"/>
                </a:solidFill>
              </a:rPr>
              <a:t>Nelle </a:t>
            </a:r>
            <a:r>
              <a:rPr lang="en-US" sz="1200" dirty="0" err="1">
                <a:solidFill>
                  <a:srgbClr val="FFFF00"/>
                </a:solidFill>
              </a:rPr>
              <a:t>DTx</a:t>
            </a:r>
            <a:r>
              <a:rPr lang="en-US" sz="1200" dirty="0">
                <a:solidFill>
                  <a:srgbClr val="FFFF00"/>
                </a:solidFill>
              </a:rPr>
              <a:t> </a:t>
            </a:r>
            <a:r>
              <a:rPr lang="en-US" sz="1200" dirty="0" err="1">
                <a:solidFill>
                  <a:srgbClr val="FFFF00"/>
                </a:solidFill>
              </a:rPr>
              <a:t>l’eccipiente</a:t>
            </a:r>
            <a:r>
              <a:rPr lang="en-US" sz="1200" dirty="0">
                <a:solidFill>
                  <a:srgbClr val="FFFF00"/>
                </a:solidFill>
              </a:rPr>
              <a:t> </a:t>
            </a:r>
            <a:r>
              <a:rPr lang="en-US" sz="1200" dirty="0" err="1">
                <a:solidFill>
                  <a:srgbClr val="FFFF00"/>
                </a:solidFill>
              </a:rPr>
              <a:t>digitale</a:t>
            </a:r>
            <a:r>
              <a:rPr lang="en-US" sz="1200" dirty="0">
                <a:solidFill>
                  <a:srgbClr val="FFFF00"/>
                </a:solidFill>
              </a:rPr>
              <a:t> </a:t>
            </a:r>
            <a:r>
              <a:rPr lang="en-US" sz="1200" dirty="0" err="1">
                <a:solidFill>
                  <a:srgbClr val="FFFF00"/>
                </a:solidFill>
              </a:rPr>
              <a:t>può</a:t>
            </a:r>
            <a:r>
              <a:rPr lang="en-US" sz="1200" dirty="0">
                <a:solidFill>
                  <a:srgbClr val="FFFF00"/>
                </a:solidFill>
              </a:rPr>
              <a:t> </a:t>
            </a:r>
            <a:r>
              <a:rPr lang="en-US" sz="1200" dirty="0" err="1">
                <a:solidFill>
                  <a:srgbClr val="FFFF00"/>
                </a:solidFill>
              </a:rPr>
              <a:t>comprendere</a:t>
            </a:r>
            <a:r>
              <a:rPr lang="en-US" sz="1200" dirty="0">
                <a:solidFill>
                  <a:srgbClr val="FFFF00"/>
                </a:solidFill>
              </a:rPr>
              <a:t> </a:t>
            </a:r>
            <a:r>
              <a:rPr lang="en-US" sz="1200" b="1" i="1" dirty="0" err="1">
                <a:solidFill>
                  <a:srgbClr val="FFFF00"/>
                </a:solidFill>
              </a:rPr>
              <a:t>l’assistente</a:t>
            </a:r>
            <a:r>
              <a:rPr lang="en-US" sz="1200" b="1" i="1" dirty="0">
                <a:solidFill>
                  <a:srgbClr val="FFFF00"/>
                </a:solidFill>
              </a:rPr>
              <a:t> </a:t>
            </a:r>
            <a:r>
              <a:rPr lang="en-US" sz="1200" b="1" i="1" dirty="0" err="1">
                <a:solidFill>
                  <a:srgbClr val="FFFF00"/>
                </a:solidFill>
              </a:rPr>
              <a:t>virtuale</a:t>
            </a:r>
            <a:r>
              <a:rPr lang="en-US" sz="1200" b="1" i="1" dirty="0">
                <a:solidFill>
                  <a:srgbClr val="FFFF00"/>
                </a:solidFill>
              </a:rPr>
              <a:t> </a:t>
            </a:r>
            <a:r>
              <a:rPr lang="en-US" sz="1200" dirty="0">
                <a:solidFill>
                  <a:srgbClr val="FFFF00"/>
                </a:solidFill>
              </a:rPr>
              <a:t>in </a:t>
            </a:r>
            <a:r>
              <a:rPr lang="en-US" sz="1200" dirty="0" err="1">
                <a:solidFill>
                  <a:srgbClr val="FFFF00"/>
                </a:solidFill>
              </a:rPr>
              <a:t>grado</a:t>
            </a:r>
            <a:r>
              <a:rPr lang="en-US" sz="1200" dirty="0">
                <a:solidFill>
                  <a:srgbClr val="FFFF00"/>
                </a:solidFill>
              </a:rPr>
              <a:t> di </a:t>
            </a:r>
            <a:r>
              <a:rPr lang="en-US" sz="1200" dirty="0" err="1">
                <a:solidFill>
                  <a:srgbClr val="FFFF00"/>
                </a:solidFill>
              </a:rPr>
              <a:t>dialogare</a:t>
            </a:r>
            <a:r>
              <a:rPr lang="en-US" sz="1200" dirty="0">
                <a:solidFill>
                  <a:srgbClr val="FFFF00"/>
                </a:solidFill>
              </a:rPr>
              <a:t> in </a:t>
            </a:r>
            <a:r>
              <a:rPr lang="en-US" sz="1200" dirty="0" err="1">
                <a:solidFill>
                  <a:srgbClr val="FFFF00"/>
                </a:solidFill>
              </a:rPr>
              <a:t>linguaggio</a:t>
            </a:r>
            <a:r>
              <a:rPr lang="en-US" sz="1200" dirty="0">
                <a:solidFill>
                  <a:srgbClr val="FFFF00"/>
                </a:solidFill>
              </a:rPr>
              <a:t> </a:t>
            </a:r>
            <a:r>
              <a:rPr lang="en-US" sz="1200" dirty="0" err="1">
                <a:solidFill>
                  <a:srgbClr val="FFFF00"/>
                </a:solidFill>
              </a:rPr>
              <a:t>naturale</a:t>
            </a:r>
            <a:r>
              <a:rPr lang="en-US" sz="1200" dirty="0">
                <a:solidFill>
                  <a:srgbClr val="FFFF00"/>
                </a:solidFill>
              </a:rPr>
              <a:t> con </a:t>
            </a:r>
            <a:r>
              <a:rPr lang="en-US" sz="1200" dirty="0" err="1">
                <a:solidFill>
                  <a:srgbClr val="FFFF00"/>
                </a:solidFill>
              </a:rPr>
              <a:t>il</a:t>
            </a:r>
            <a:r>
              <a:rPr lang="en-US" sz="1200" dirty="0">
                <a:solidFill>
                  <a:srgbClr val="FFFF00"/>
                </a:solidFill>
              </a:rPr>
              <a:t> </a:t>
            </a:r>
            <a:r>
              <a:rPr lang="en-US" sz="1200" dirty="0" err="1">
                <a:solidFill>
                  <a:srgbClr val="FFFF00"/>
                </a:solidFill>
              </a:rPr>
              <a:t>paziente</a:t>
            </a:r>
            <a:r>
              <a:rPr lang="en-US" sz="1200" dirty="0">
                <a:solidFill>
                  <a:srgbClr val="FFFF00"/>
                </a:solidFill>
              </a:rPr>
              <a:t>, moduli per </a:t>
            </a:r>
            <a:r>
              <a:rPr lang="en-US" sz="1200" dirty="0" err="1">
                <a:solidFill>
                  <a:srgbClr val="FFFF00"/>
                </a:solidFill>
              </a:rPr>
              <a:t>il</a:t>
            </a:r>
            <a:r>
              <a:rPr lang="en-US" sz="1200" dirty="0">
                <a:solidFill>
                  <a:srgbClr val="FFFF00"/>
                </a:solidFill>
              </a:rPr>
              <a:t> rewarding del </a:t>
            </a:r>
            <a:r>
              <a:rPr lang="en-US" sz="1200" dirty="0" err="1">
                <a:solidFill>
                  <a:srgbClr val="FFFF00"/>
                </a:solidFill>
              </a:rPr>
              <a:t>paziente</a:t>
            </a:r>
            <a:r>
              <a:rPr lang="en-US" sz="1200" dirty="0">
                <a:solidFill>
                  <a:srgbClr val="FFFF00"/>
                </a:solidFill>
              </a:rPr>
              <a:t>, reminders per </a:t>
            </a:r>
            <a:r>
              <a:rPr lang="en-US" sz="1200" dirty="0" err="1">
                <a:solidFill>
                  <a:srgbClr val="FFFF00"/>
                </a:solidFill>
              </a:rPr>
              <a:t>l’assunzione</a:t>
            </a:r>
            <a:r>
              <a:rPr lang="en-US" sz="1200" dirty="0">
                <a:solidFill>
                  <a:srgbClr val="FFFF00"/>
                </a:solidFill>
              </a:rPr>
              <a:t> </a:t>
            </a:r>
            <a:r>
              <a:rPr lang="en-US" sz="1200" dirty="0" err="1">
                <a:solidFill>
                  <a:srgbClr val="FFFF00"/>
                </a:solidFill>
              </a:rPr>
              <a:t>della</a:t>
            </a:r>
            <a:r>
              <a:rPr lang="en-US" sz="1200" dirty="0">
                <a:solidFill>
                  <a:srgbClr val="FFFF00"/>
                </a:solidFill>
              </a:rPr>
              <a:t> </a:t>
            </a:r>
            <a:r>
              <a:rPr lang="en-US" sz="1200" dirty="0" err="1">
                <a:solidFill>
                  <a:srgbClr val="FFFF00"/>
                </a:solidFill>
              </a:rPr>
              <a:t>terapia</a:t>
            </a:r>
            <a:r>
              <a:rPr lang="en-US" sz="1200" dirty="0">
                <a:solidFill>
                  <a:srgbClr val="FFFF00"/>
                </a:solidFill>
              </a:rPr>
              <a:t> </a:t>
            </a:r>
            <a:r>
              <a:rPr lang="en-US" sz="1200" dirty="0" err="1">
                <a:solidFill>
                  <a:srgbClr val="FFFF00"/>
                </a:solidFill>
              </a:rPr>
              <a:t>digitale</a:t>
            </a:r>
            <a:r>
              <a:rPr lang="en-US" sz="1200" dirty="0">
                <a:solidFill>
                  <a:srgbClr val="FFFF00"/>
                </a:solidFill>
              </a:rPr>
              <a:t> e </a:t>
            </a:r>
            <a:r>
              <a:rPr lang="en-US" sz="1200" dirty="0" err="1">
                <a:solidFill>
                  <a:srgbClr val="FFFF00"/>
                </a:solidFill>
              </a:rPr>
              <a:t>delle</a:t>
            </a:r>
            <a:r>
              <a:rPr lang="en-US" sz="1200" dirty="0">
                <a:solidFill>
                  <a:srgbClr val="FFFF00"/>
                </a:solidFill>
              </a:rPr>
              <a:t> </a:t>
            </a:r>
            <a:r>
              <a:rPr lang="en-US" sz="1200" dirty="0" err="1">
                <a:solidFill>
                  <a:srgbClr val="FFFF00"/>
                </a:solidFill>
              </a:rPr>
              <a:t>terapie</a:t>
            </a:r>
            <a:r>
              <a:rPr lang="en-US" sz="1200" dirty="0">
                <a:solidFill>
                  <a:srgbClr val="FFFF00"/>
                </a:solidFill>
              </a:rPr>
              <a:t> </a:t>
            </a:r>
            <a:r>
              <a:rPr lang="en-US" sz="1200" dirty="0" err="1">
                <a:solidFill>
                  <a:srgbClr val="FFFF00"/>
                </a:solidFill>
              </a:rPr>
              <a:t>complementari</a:t>
            </a:r>
            <a:r>
              <a:rPr lang="en-US" sz="2400" dirty="0">
                <a:solidFill>
                  <a:srgbClr val="FFFF00"/>
                </a:solidFill>
              </a:rPr>
              <a:t>, moduli per </a:t>
            </a:r>
            <a:r>
              <a:rPr lang="en-US" sz="2400" dirty="0" err="1">
                <a:solidFill>
                  <a:srgbClr val="FFFF00"/>
                </a:solidFill>
              </a:rPr>
              <a:t>collegare</a:t>
            </a:r>
            <a:r>
              <a:rPr lang="en-US" sz="2400" dirty="0">
                <a:solidFill>
                  <a:srgbClr val="FFFF00"/>
                </a:solidFill>
              </a:rPr>
              <a:t> </a:t>
            </a:r>
            <a:r>
              <a:rPr lang="en-US" sz="2400" dirty="0" err="1">
                <a:solidFill>
                  <a:srgbClr val="FFFF00"/>
                </a:solidFill>
              </a:rPr>
              <a:t>il</a:t>
            </a:r>
            <a:r>
              <a:rPr lang="en-US" sz="2400" dirty="0">
                <a:solidFill>
                  <a:srgbClr val="FFFF00"/>
                </a:solidFill>
              </a:rPr>
              <a:t> </a:t>
            </a:r>
            <a:r>
              <a:rPr lang="en-US" sz="2400" dirty="0" err="1">
                <a:solidFill>
                  <a:srgbClr val="FFFF00"/>
                </a:solidFill>
              </a:rPr>
              <a:t>paziente</a:t>
            </a:r>
            <a:r>
              <a:rPr lang="en-US" sz="2400" dirty="0">
                <a:solidFill>
                  <a:srgbClr val="FFFF00"/>
                </a:solidFill>
              </a:rPr>
              <a:t> con </a:t>
            </a:r>
            <a:r>
              <a:rPr lang="en-US" sz="2400" dirty="0" err="1">
                <a:solidFill>
                  <a:srgbClr val="FFFF00"/>
                </a:solidFill>
              </a:rPr>
              <a:t>il</a:t>
            </a:r>
            <a:r>
              <a:rPr lang="en-US" sz="2400" dirty="0">
                <a:solidFill>
                  <a:srgbClr val="FFFF00"/>
                </a:solidFill>
              </a:rPr>
              <a:t> </a:t>
            </a:r>
            <a:r>
              <a:rPr lang="en-US" sz="2400" dirty="0" err="1">
                <a:solidFill>
                  <a:srgbClr val="FFFF00"/>
                </a:solidFill>
              </a:rPr>
              <a:t>proprio</a:t>
            </a:r>
            <a:r>
              <a:rPr lang="en-US" sz="2400" dirty="0">
                <a:solidFill>
                  <a:srgbClr val="FFFF00"/>
                </a:solidFill>
              </a:rPr>
              <a:t> medico</a:t>
            </a:r>
            <a:r>
              <a:rPr lang="en-US" sz="1200" dirty="0">
                <a:solidFill>
                  <a:srgbClr val="FFFF00"/>
                </a:solidFill>
              </a:rPr>
              <a:t>. </a:t>
            </a:r>
            <a:r>
              <a:rPr lang="en-US" sz="1200" dirty="0" err="1">
                <a:solidFill>
                  <a:srgbClr val="FFFF00"/>
                </a:solidFill>
              </a:rPr>
              <a:t>L’obiettivo</a:t>
            </a:r>
            <a:r>
              <a:rPr lang="en-US" sz="1200" dirty="0">
                <a:solidFill>
                  <a:srgbClr val="FFFF00"/>
                </a:solidFill>
              </a:rPr>
              <a:t> è di </a:t>
            </a:r>
            <a:r>
              <a:rPr lang="en-US" sz="1200" dirty="0" err="1">
                <a:solidFill>
                  <a:srgbClr val="FFFF00"/>
                </a:solidFill>
              </a:rPr>
              <a:t>cercare</a:t>
            </a:r>
            <a:r>
              <a:rPr lang="en-US" sz="1200" dirty="0">
                <a:solidFill>
                  <a:srgbClr val="FFFF00"/>
                </a:solidFill>
              </a:rPr>
              <a:t> di </a:t>
            </a:r>
            <a:r>
              <a:rPr lang="en-US" sz="1200" dirty="0" err="1">
                <a:solidFill>
                  <a:srgbClr val="FFFF00"/>
                </a:solidFill>
              </a:rPr>
              <a:t>ottenere</a:t>
            </a:r>
            <a:r>
              <a:rPr lang="en-US" sz="1200" dirty="0">
                <a:solidFill>
                  <a:srgbClr val="FFFF00"/>
                </a:solidFill>
              </a:rPr>
              <a:t> </a:t>
            </a:r>
            <a:r>
              <a:rPr lang="en-US" sz="1200" dirty="0" err="1">
                <a:solidFill>
                  <a:srgbClr val="FFFF00"/>
                </a:solidFill>
              </a:rPr>
              <a:t>l’utilizzo</a:t>
            </a:r>
            <a:r>
              <a:rPr lang="en-US" sz="1200" dirty="0">
                <a:solidFill>
                  <a:srgbClr val="FFFF00"/>
                </a:solidFill>
              </a:rPr>
              <a:t> </a:t>
            </a:r>
            <a:r>
              <a:rPr lang="en-US" sz="1200" dirty="0" err="1">
                <a:solidFill>
                  <a:srgbClr val="FFFF00"/>
                </a:solidFill>
              </a:rPr>
              <a:t>più</a:t>
            </a:r>
            <a:r>
              <a:rPr lang="en-US" sz="1200" dirty="0">
                <a:solidFill>
                  <a:srgbClr val="FFFF00"/>
                </a:solidFill>
              </a:rPr>
              <a:t> </a:t>
            </a:r>
            <a:r>
              <a:rPr lang="en-US" sz="1200" dirty="0" err="1">
                <a:solidFill>
                  <a:srgbClr val="FFFF00"/>
                </a:solidFill>
              </a:rPr>
              <a:t>prolungato</a:t>
            </a:r>
            <a:r>
              <a:rPr lang="en-US" sz="1200" dirty="0">
                <a:solidFill>
                  <a:srgbClr val="FFFF00"/>
                </a:solidFill>
              </a:rPr>
              <a:t> </a:t>
            </a:r>
            <a:r>
              <a:rPr lang="en-US" sz="1200" dirty="0" err="1">
                <a:solidFill>
                  <a:srgbClr val="FFFF00"/>
                </a:solidFill>
              </a:rPr>
              <a:t>possibile</a:t>
            </a:r>
            <a:r>
              <a:rPr lang="en-US" sz="1200" dirty="0">
                <a:solidFill>
                  <a:srgbClr val="FFFF00"/>
                </a:solidFill>
              </a:rPr>
              <a:t> </a:t>
            </a:r>
            <a:r>
              <a:rPr lang="en-US" sz="1200" dirty="0" err="1">
                <a:solidFill>
                  <a:srgbClr val="FFFF00"/>
                </a:solidFill>
              </a:rPr>
              <a:t>della</a:t>
            </a:r>
            <a:r>
              <a:rPr lang="en-US" sz="1200" dirty="0">
                <a:solidFill>
                  <a:srgbClr val="FFFF00"/>
                </a:solidFill>
              </a:rPr>
              <a:t> </a:t>
            </a:r>
            <a:r>
              <a:rPr lang="en-US" sz="1200" dirty="0" err="1">
                <a:solidFill>
                  <a:srgbClr val="FFFF00"/>
                </a:solidFill>
              </a:rPr>
              <a:t>terapia</a:t>
            </a:r>
            <a:r>
              <a:rPr lang="en-US" sz="1200" dirty="0">
                <a:solidFill>
                  <a:srgbClr val="FFFF00"/>
                </a:solidFill>
              </a:rPr>
              <a:t> </a:t>
            </a:r>
            <a:r>
              <a:rPr lang="en-US" sz="1200" dirty="0" err="1">
                <a:solidFill>
                  <a:srgbClr val="FFFF00"/>
                </a:solidFill>
              </a:rPr>
              <a:t>digitale</a:t>
            </a:r>
            <a:r>
              <a:rPr lang="en-US" sz="1200" dirty="0">
                <a:solidFill>
                  <a:srgbClr val="FFFF00"/>
                </a:solidFill>
              </a:rPr>
              <a:t> e di </a:t>
            </a:r>
            <a:r>
              <a:rPr lang="en-US" sz="1200" dirty="0" err="1">
                <a:solidFill>
                  <a:srgbClr val="FFFF00"/>
                </a:solidFill>
              </a:rPr>
              <a:t>assicurare</a:t>
            </a:r>
            <a:r>
              <a:rPr lang="en-US" sz="1200" dirty="0">
                <a:solidFill>
                  <a:srgbClr val="FFFF00"/>
                </a:solidFill>
              </a:rPr>
              <a:t> in </a:t>
            </a:r>
            <a:r>
              <a:rPr lang="en-US" sz="1200" dirty="0" err="1">
                <a:solidFill>
                  <a:srgbClr val="FFFF00"/>
                </a:solidFill>
              </a:rPr>
              <a:t>tal</a:t>
            </a:r>
            <a:r>
              <a:rPr lang="en-US" sz="1200" dirty="0">
                <a:solidFill>
                  <a:srgbClr val="FFFF00"/>
                </a:solidFill>
              </a:rPr>
              <a:t> </a:t>
            </a:r>
            <a:r>
              <a:rPr lang="en-US" sz="1200" dirty="0" err="1">
                <a:solidFill>
                  <a:srgbClr val="FFFF00"/>
                </a:solidFill>
              </a:rPr>
              <a:t>modo</a:t>
            </a:r>
            <a:r>
              <a:rPr lang="en-US" sz="1200" dirty="0">
                <a:solidFill>
                  <a:srgbClr val="FFFF00"/>
                </a:solidFill>
              </a:rPr>
              <a:t> la </a:t>
            </a:r>
            <a:r>
              <a:rPr lang="en-US" sz="1200" dirty="0" err="1">
                <a:solidFill>
                  <a:srgbClr val="FFFF00"/>
                </a:solidFill>
              </a:rPr>
              <a:t>massima</a:t>
            </a:r>
            <a:r>
              <a:rPr lang="en-US" sz="1200" dirty="0">
                <a:solidFill>
                  <a:srgbClr val="FFFF00"/>
                </a:solidFill>
              </a:rPr>
              <a:t> </a:t>
            </a:r>
            <a:r>
              <a:rPr lang="en-US" sz="1200" dirty="0" err="1">
                <a:solidFill>
                  <a:srgbClr val="FFFF00"/>
                </a:solidFill>
              </a:rPr>
              <a:t>disponibilità</a:t>
            </a:r>
            <a:r>
              <a:rPr lang="en-US" sz="1200" dirty="0">
                <a:solidFill>
                  <a:srgbClr val="FFFF00"/>
                </a:solidFill>
              </a:rPr>
              <a:t> </a:t>
            </a:r>
            <a:r>
              <a:rPr lang="en-US" sz="1200" dirty="0" err="1">
                <a:solidFill>
                  <a:srgbClr val="FFFF00"/>
                </a:solidFill>
              </a:rPr>
              <a:t>digitale</a:t>
            </a:r>
            <a:r>
              <a:rPr lang="en-US" sz="1200" dirty="0">
                <a:solidFill>
                  <a:srgbClr val="FFFF00"/>
                </a:solidFill>
              </a:rPr>
              <a:t> del principio </a:t>
            </a:r>
            <a:r>
              <a:rPr lang="en-US" sz="1200" dirty="0" err="1">
                <a:solidFill>
                  <a:srgbClr val="FFFF00"/>
                </a:solidFill>
              </a:rPr>
              <a:t>attivo</a:t>
            </a:r>
            <a:r>
              <a:rPr lang="en-US" sz="1200" dirty="0">
                <a:solidFill>
                  <a:srgbClr val="FFFF00"/>
                </a:solidFill>
              </a:rPr>
              <a:t>. </a:t>
            </a:r>
            <a:r>
              <a:rPr lang="en-US" sz="1100" b="1" dirty="0" err="1">
                <a:solidFill>
                  <a:srgbClr val="FFFF00"/>
                </a:solidFill>
              </a:rPr>
              <a:t>Tra</a:t>
            </a:r>
            <a:r>
              <a:rPr lang="en-US" sz="1100" b="1" dirty="0">
                <a:solidFill>
                  <a:srgbClr val="FFFF00"/>
                </a:solidFill>
              </a:rPr>
              <a:t> </a:t>
            </a:r>
            <a:r>
              <a:rPr lang="en-US" sz="1100" b="1" dirty="0" err="1">
                <a:solidFill>
                  <a:srgbClr val="FFFF00"/>
                </a:solidFill>
              </a:rPr>
              <a:t>i</a:t>
            </a:r>
            <a:r>
              <a:rPr lang="en-US" sz="1100" b="1" dirty="0">
                <a:solidFill>
                  <a:srgbClr val="FFFF00"/>
                </a:solidFill>
              </a:rPr>
              <a:t> </a:t>
            </a:r>
            <a:r>
              <a:rPr lang="en-US" sz="1100" b="1" dirty="0" err="1">
                <a:solidFill>
                  <a:srgbClr val="FFFF00"/>
                </a:solidFill>
              </a:rPr>
              <a:t>diversi</a:t>
            </a:r>
            <a:r>
              <a:rPr lang="en-US" sz="1100" b="1" dirty="0">
                <a:solidFill>
                  <a:srgbClr val="FFFF00"/>
                </a:solidFill>
              </a:rPr>
              <a:t> </a:t>
            </a:r>
            <a:r>
              <a:rPr lang="en-US" sz="1100" b="1" dirty="0" err="1">
                <a:solidFill>
                  <a:srgbClr val="FFFF00"/>
                </a:solidFill>
              </a:rPr>
              <a:t>elementi</a:t>
            </a:r>
            <a:r>
              <a:rPr lang="en-US" sz="1100" b="1" dirty="0">
                <a:solidFill>
                  <a:srgbClr val="FFFF00"/>
                </a:solidFill>
              </a:rPr>
              <a:t> </a:t>
            </a:r>
            <a:r>
              <a:rPr lang="en-US" sz="1100" b="1" dirty="0" err="1">
                <a:solidFill>
                  <a:srgbClr val="FFFF00"/>
                </a:solidFill>
              </a:rPr>
              <a:t>dell’eccipiente</a:t>
            </a:r>
            <a:r>
              <a:rPr lang="en-US" sz="1600" b="1" dirty="0">
                <a:solidFill>
                  <a:srgbClr val="FFFF00"/>
                </a:solidFill>
              </a:rPr>
              <a:t>, </a:t>
            </a:r>
            <a:r>
              <a:rPr lang="en-US" sz="1600" b="1" dirty="0" err="1">
                <a:solidFill>
                  <a:srgbClr val="FFFF00"/>
                </a:solidFill>
              </a:rPr>
              <a:t>fondamentale</a:t>
            </a:r>
            <a:r>
              <a:rPr lang="en-US" sz="1600" b="1" dirty="0">
                <a:solidFill>
                  <a:srgbClr val="FFFF00"/>
                </a:solidFill>
              </a:rPr>
              <a:t> è </a:t>
            </a:r>
            <a:r>
              <a:rPr lang="en-US" sz="1600" b="1" dirty="0" err="1">
                <a:solidFill>
                  <a:srgbClr val="FFFF00"/>
                </a:solidFill>
              </a:rPr>
              <a:t>l’interfaccia</a:t>
            </a:r>
            <a:r>
              <a:rPr lang="en-US" sz="1600" b="1" dirty="0">
                <a:solidFill>
                  <a:srgbClr val="FFFF00"/>
                </a:solidFill>
              </a:rPr>
              <a:t> </a:t>
            </a:r>
            <a:r>
              <a:rPr lang="en-US" sz="1600" b="1" dirty="0" err="1">
                <a:solidFill>
                  <a:srgbClr val="FFFF00"/>
                </a:solidFill>
              </a:rPr>
              <a:t>utente</a:t>
            </a:r>
            <a:r>
              <a:rPr lang="en-US" sz="1600" b="1" dirty="0">
                <a:solidFill>
                  <a:srgbClr val="FFFF00"/>
                </a:solidFill>
              </a:rPr>
              <a:t>, in </a:t>
            </a:r>
            <a:r>
              <a:rPr lang="en-US" sz="1600" b="1" dirty="0" err="1">
                <a:solidFill>
                  <a:srgbClr val="FFFF00"/>
                </a:solidFill>
              </a:rPr>
              <a:t>grado</a:t>
            </a:r>
            <a:r>
              <a:rPr lang="en-US" sz="1600" b="1" dirty="0">
                <a:solidFill>
                  <a:srgbClr val="FFFF00"/>
                </a:solidFill>
              </a:rPr>
              <a:t> di </a:t>
            </a:r>
            <a:r>
              <a:rPr lang="en-US" sz="1600" b="1" dirty="0" err="1">
                <a:solidFill>
                  <a:srgbClr val="FFFF00"/>
                </a:solidFill>
              </a:rPr>
              <a:t>condizionare</a:t>
            </a:r>
            <a:r>
              <a:rPr lang="en-US" sz="1600" b="1" dirty="0">
                <a:solidFill>
                  <a:srgbClr val="FFFF00"/>
                </a:solidFill>
              </a:rPr>
              <a:t> </a:t>
            </a:r>
            <a:r>
              <a:rPr lang="en-US" sz="1100" b="1" dirty="0" err="1">
                <a:solidFill>
                  <a:srgbClr val="FFFF00"/>
                </a:solidFill>
              </a:rPr>
              <a:t>l’esperienza</a:t>
            </a:r>
            <a:r>
              <a:rPr lang="en-US" sz="1100" b="1" dirty="0">
                <a:solidFill>
                  <a:srgbClr val="FFFF00"/>
                </a:solidFill>
              </a:rPr>
              <a:t> </a:t>
            </a:r>
            <a:r>
              <a:rPr lang="en-US" sz="1100" b="1" dirty="0" err="1">
                <a:solidFill>
                  <a:srgbClr val="FFFF00"/>
                </a:solidFill>
              </a:rPr>
              <a:t>dell’utente</a:t>
            </a:r>
            <a:r>
              <a:rPr lang="en-US" sz="1600" b="1" dirty="0">
                <a:solidFill>
                  <a:srgbClr val="FFFF00"/>
                </a:solidFill>
              </a:rPr>
              <a:t>, </a:t>
            </a:r>
            <a:r>
              <a:rPr lang="en-US" sz="1600" b="1" dirty="0" err="1">
                <a:solidFill>
                  <a:srgbClr val="FFFF00"/>
                </a:solidFill>
              </a:rPr>
              <a:t>l’accettabilità</a:t>
            </a:r>
            <a:r>
              <a:rPr lang="en-US" sz="1600" b="1" dirty="0">
                <a:solidFill>
                  <a:srgbClr val="FFFF00"/>
                </a:solidFill>
              </a:rPr>
              <a:t> </a:t>
            </a:r>
            <a:r>
              <a:rPr lang="en-US" sz="1600" b="1" dirty="0" err="1">
                <a:solidFill>
                  <a:srgbClr val="FFFF00"/>
                </a:solidFill>
              </a:rPr>
              <a:t>della</a:t>
            </a:r>
            <a:r>
              <a:rPr lang="en-US" sz="1600" b="1" dirty="0">
                <a:solidFill>
                  <a:srgbClr val="FFFF00"/>
                </a:solidFill>
              </a:rPr>
              <a:t> </a:t>
            </a:r>
            <a:r>
              <a:rPr lang="en-US" sz="1600" b="1" dirty="0" err="1">
                <a:solidFill>
                  <a:srgbClr val="FFFF00"/>
                </a:solidFill>
              </a:rPr>
              <a:t>terapia</a:t>
            </a:r>
            <a:r>
              <a:rPr lang="en-US" sz="1600" b="1" dirty="0">
                <a:solidFill>
                  <a:srgbClr val="FFFF00"/>
                </a:solidFill>
              </a:rPr>
              <a:t>, </a:t>
            </a:r>
            <a:r>
              <a:rPr lang="en-US" sz="1600" b="1" dirty="0" err="1">
                <a:solidFill>
                  <a:srgbClr val="FFFF00"/>
                </a:solidFill>
              </a:rPr>
              <a:t>l’aderenza</a:t>
            </a:r>
            <a:r>
              <a:rPr lang="en-US" sz="1600" b="1" dirty="0">
                <a:solidFill>
                  <a:srgbClr val="FFFF00"/>
                </a:solidFill>
              </a:rPr>
              <a:t> al </a:t>
            </a:r>
            <a:r>
              <a:rPr lang="en-US" sz="1600" b="1" dirty="0" err="1">
                <a:solidFill>
                  <a:srgbClr val="FFFF00"/>
                </a:solidFill>
              </a:rPr>
              <a:t>trattamento</a:t>
            </a:r>
            <a:r>
              <a:rPr lang="en-US" sz="1600" b="1" dirty="0">
                <a:solidFill>
                  <a:srgbClr val="FFFF00"/>
                </a:solidFill>
              </a:rPr>
              <a:t> e di </a:t>
            </a:r>
            <a:r>
              <a:rPr lang="en-US" sz="1600" b="1" dirty="0" err="1">
                <a:solidFill>
                  <a:srgbClr val="FFFF00"/>
                </a:solidFill>
              </a:rPr>
              <a:t>conseguenza</a:t>
            </a:r>
            <a:r>
              <a:rPr lang="en-US" sz="1600" b="1" dirty="0">
                <a:solidFill>
                  <a:srgbClr val="FFFF00"/>
                </a:solidFill>
              </a:rPr>
              <a:t> </a:t>
            </a:r>
            <a:r>
              <a:rPr lang="en-US" sz="1600" b="1" dirty="0" err="1">
                <a:solidFill>
                  <a:srgbClr val="FFFF00"/>
                </a:solidFill>
              </a:rPr>
              <a:t>gli</a:t>
            </a:r>
            <a:r>
              <a:rPr lang="en-US" sz="1600" b="1" dirty="0">
                <a:solidFill>
                  <a:srgbClr val="FFFF00"/>
                </a:solidFill>
              </a:rPr>
              <a:t> </a:t>
            </a:r>
            <a:r>
              <a:rPr lang="en-US" sz="1600" b="1" dirty="0" err="1">
                <a:solidFill>
                  <a:srgbClr val="FFFF00"/>
                </a:solidFill>
              </a:rPr>
              <a:t>esiti</a:t>
            </a:r>
            <a:r>
              <a:rPr lang="en-US" sz="1600" b="1" dirty="0">
                <a:solidFill>
                  <a:srgbClr val="FFFF00"/>
                </a:solidFill>
              </a:rPr>
              <a:t> </a:t>
            </a:r>
            <a:r>
              <a:rPr lang="en-US" sz="1600" b="1" dirty="0" err="1">
                <a:solidFill>
                  <a:srgbClr val="FFFF00"/>
                </a:solidFill>
              </a:rPr>
              <a:t>terapeutici</a:t>
            </a:r>
            <a:r>
              <a:rPr lang="en-US" sz="1600" b="1" dirty="0">
                <a:solidFill>
                  <a:srgbClr val="FFFF00"/>
                </a:solidFill>
              </a:rPr>
              <a:t>.</a:t>
            </a:r>
          </a:p>
        </p:txBody>
      </p:sp>
      <p:sp>
        <p:nvSpPr>
          <p:cNvPr id="3" name="Text Box 2"/>
          <p:cNvSpPr txBox="1"/>
          <p:nvPr/>
        </p:nvSpPr>
        <p:spPr>
          <a:xfrm>
            <a:off x="225427" y="2"/>
            <a:ext cx="9531985" cy="646331"/>
          </a:xfrm>
          <a:prstGeom prst="rect">
            <a:avLst/>
          </a:prstGeom>
          <a:noFill/>
        </p:spPr>
        <p:txBody>
          <a:bodyPr wrap="square" rtlCol="0">
            <a:spAutoFit/>
          </a:bodyPr>
          <a:lstStyle/>
          <a:p>
            <a:r>
              <a:rPr lang="it-IT" altLang="en-US" sz="3600" b="1" dirty="0">
                <a:solidFill>
                  <a:srgbClr val="FF0000"/>
                </a:solidFill>
              </a:rPr>
              <a:t>«</a:t>
            </a:r>
            <a:r>
              <a:rPr lang="it-IT" altLang="en-US" sz="3600" b="1" dirty="0" err="1">
                <a:solidFill>
                  <a:srgbClr val="FF0000"/>
                </a:solidFill>
              </a:rPr>
              <a:t>DTx</a:t>
            </a:r>
            <a:r>
              <a:rPr lang="it-IT" altLang="en-US" sz="3600" b="1" dirty="0">
                <a:solidFill>
                  <a:srgbClr val="FF0000"/>
                </a:solidFill>
              </a:rPr>
              <a:t> </a:t>
            </a:r>
            <a:r>
              <a:rPr lang="it-IT" altLang="en-US" sz="3600" b="1" dirty="0" err="1">
                <a:solidFill>
                  <a:srgbClr val="FF0000"/>
                </a:solidFill>
              </a:rPr>
              <a:t>Digitali:</a:t>
            </a:r>
            <a:r>
              <a:rPr lang="it-IT" altLang="en-US" b="1" dirty="0" err="1">
                <a:solidFill>
                  <a:srgbClr val="FF0000"/>
                </a:solidFill>
              </a:rPr>
              <a:t>app.telemedicina,learning</a:t>
            </a:r>
            <a:r>
              <a:rPr lang="it-IT" altLang="en-US" b="1" dirty="0">
                <a:solidFill>
                  <a:srgbClr val="FF0000"/>
                </a:solidFill>
              </a:rPr>
              <a:t> machine</a:t>
            </a:r>
          </a:p>
        </p:txBody>
      </p:sp>
      <p:pic>
        <p:nvPicPr>
          <p:cNvPr id="5" name="Picture 99"/>
          <p:cNvPicPr/>
          <p:nvPr/>
        </p:nvPicPr>
        <p:blipFill>
          <a:blip r:embed="rId2" cstate="print"/>
          <a:stretch>
            <a:fillRect/>
          </a:stretch>
        </p:blipFill>
        <p:spPr>
          <a:xfrm>
            <a:off x="1821663" y="611976"/>
            <a:ext cx="5726097" cy="1999901"/>
          </a:xfrm>
          <a:prstGeom prst="rect">
            <a:avLst/>
          </a:prstGeom>
          <a:noFill/>
          <a:ln w="9525">
            <a:noFill/>
          </a:ln>
          <a:effectLst>
            <a:reflection blurRad="6350" stA="50000" endA="300" endPos="38500" dist="50800" dir="5400000" sy="-100000" algn="bl" rotWithShape="0"/>
          </a:effectLst>
          <a:scene3d>
            <a:camera prst="perspectiveRelaxedModerately"/>
            <a:lightRig rig="threePt" dir="t"/>
          </a:scene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p:nvPr/>
        </p:nvPicPr>
        <p:blipFill>
          <a:blip r:embed="rId2"/>
          <a:stretch>
            <a:fillRect/>
          </a:stretch>
        </p:blipFill>
        <p:spPr>
          <a:xfrm>
            <a:off x="-634" y="2"/>
            <a:ext cx="9144635" cy="6858635"/>
          </a:xfrm>
          <a:prstGeom prst="rect">
            <a:avLst/>
          </a:prstGeom>
          <a:noFill/>
          <a:ln w="9525">
            <a:noFill/>
          </a:ln>
        </p:spPr>
      </p:pic>
      <p:sp>
        <p:nvSpPr>
          <p:cNvPr id="2" name="AutoShape 2" descr="Marvel Comics Spider-Man 4K HD Spider-Man Wallpapers | HD Wallpapers ...">
            <a:extLst>
              <a:ext uri="{FF2B5EF4-FFF2-40B4-BE49-F238E27FC236}">
                <a16:creationId xmlns:a16="http://schemas.microsoft.com/office/drawing/2014/main" id="{1E1EC5CA-6174-491B-9CD8-82258AD9662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descr="Marvel Comics Spider-Man 4K HD Spider-Man Wallpapers | HD Wallpapers ...">
            <a:extLst>
              <a:ext uri="{FF2B5EF4-FFF2-40B4-BE49-F238E27FC236}">
                <a16:creationId xmlns:a16="http://schemas.microsoft.com/office/drawing/2014/main" id="{0F34DA19-AA57-4889-A94E-8C1A4745180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454" y="1676512"/>
            <a:ext cx="1421363" cy="1053437"/>
          </a:xfrm>
          <a:prstGeom prst="rect">
            <a:avLst/>
          </a:prstGeom>
          <a:noFill/>
          <a:ln>
            <a:noFill/>
          </a:ln>
          <a:effectLst>
            <a:reflection blurRad="6350" stA="50000" endA="300" endPos="90000" dir="5400000" sy="-100000" algn="bl" rotWithShape="0"/>
          </a:effectLst>
          <a:scene3d>
            <a:camera prst="perspectiveRelaxedModerately"/>
            <a:lightRig rig="threePt" dir="t"/>
          </a:scene3d>
          <a:sp3d>
            <a:bevelT prst="relaxedInset"/>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C183D7F6-B498-43B3-948B-1728B52AA6E4}">
                <adec:decorative xmlns:adec="http://schemas.microsoft.com/office/drawing/2017/decorative" val="1"/>
              </a:ext>
            </a:extLst>
          </p:cNvPr>
          <p:cNvPicPr/>
          <p:nvPr/>
        </p:nvPicPr>
        <p:blipFill rotWithShape="1">
          <a:blip r:embed="rId2"/>
          <a:srcRect l="-7" t="37339" r="37379" b="-9"/>
          <a:stretch/>
        </p:blipFill>
        <p:spPr>
          <a:xfrm>
            <a:off x="3" y="0"/>
            <a:ext cx="9143999" cy="6858000"/>
          </a:xfrm>
          <a:prstGeom prst="rect">
            <a:avLst/>
          </a:prstGeom>
          <a:noFill/>
          <a:ln w="9525">
            <a:noFill/>
          </a:ln>
        </p:spPr>
      </p:pic>
      <p:sp>
        <p:nvSpPr>
          <p:cNvPr id="2" name="Freccia a sinistra 1">
            <a:extLst>
              <a:ext uri="{FF2B5EF4-FFF2-40B4-BE49-F238E27FC236}">
                <a16:creationId xmlns:a16="http://schemas.microsoft.com/office/drawing/2014/main" id="{1346031D-38AD-4B43-9614-FEE556E2B2EF}"/>
              </a:ext>
            </a:extLst>
          </p:cNvPr>
          <p:cNvSpPr/>
          <p:nvPr/>
        </p:nvSpPr>
        <p:spPr bwMode="auto">
          <a:xfrm>
            <a:off x="4149090" y="5349240"/>
            <a:ext cx="3154680" cy="1154430"/>
          </a:xfrm>
          <a:prstGeom prst="lef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defTabSz="914353" fontAlgn="base">
              <a:spcBef>
                <a:spcPct val="0"/>
              </a:spcBef>
              <a:spcAft>
                <a:spcPct val="0"/>
              </a:spcAft>
            </a:pPr>
            <a:endParaRPr lang="it-IT">
              <a:solidFill>
                <a:srgbClr val="FFFFFF"/>
              </a:solidFill>
              <a:latin typeface="Arial" panose="020B0604020202020204" pitchFamily="34" charset="0"/>
              <a:ea typeface="SimSun" panose="02010600030101010101" pitchFamily="2" charset="-122"/>
              <a:sym typeface="Helvetica"/>
            </a:endParaRPr>
          </a:p>
        </p:txBody>
      </p:sp>
      <p:sp>
        <p:nvSpPr>
          <p:cNvPr id="3" name="Titolo 2">
            <a:extLst>
              <a:ext uri="{FF2B5EF4-FFF2-40B4-BE49-F238E27FC236}">
                <a16:creationId xmlns:a16="http://schemas.microsoft.com/office/drawing/2014/main" id="{1A5359D6-2142-4F8D-9C62-221BDE873F9E}"/>
              </a:ext>
            </a:extLst>
          </p:cNvPr>
          <p:cNvSpPr>
            <a:spLocks noGrp="1"/>
          </p:cNvSpPr>
          <p:nvPr>
            <p:ph type="ctrTitle" sz="quarter"/>
          </p:nvPr>
        </p:nvSpPr>
        <p:spPr/>
        <p:txBody>
          <a:bodyPr/>
          <a:lstStyle/>
          <a:p>
            <a:endParaRPr lang="it-IT" dirty="0"/>
          </a:p>
        </p:txBody>
      </p:sp>
      <p:sp>
        <p:nvSpPr>
          <p:cNvPr id="4" name="Sottotitolo 3">
            <a:extLst>
              <a:ext uri="{FF2B5EF4-FFF2-40B4-BE49-F238E27FC236}">
                <a16:creationId xmlns:a16="http://schemas.microsoft.com/office/drawing/2014/main" id="{663FA136-F04C-46AF-B43E-1D76C54D4791}"/>
              </a:ext>
            </a:extLst>
          </p:cNvPr>
          <p:cNvSpPr>
            <a:spLocks noGrp="1"/>
          </p:cNvSpPr>
          <p:nvPr>
            <p:ph type="subTitle" sz="quarter" idx="1"/>
          </p:nvPr>
        </p:nvSpPr>
        <p:spPr/>
        <p:txBody>
          <a:bodyPr/>
          <a:lstStyle/>
          <a:p>
            <a:endParaRPr lang="it-IT" dirty="0"/>
          </a:p>
        </p:txBody>
      </p:sp>
      <p:pic>
        <p:nvPicPr>
          <p:cNvPr id="6" name="Immagine 5" descr="Marvel Comics Spider-Man 4K HD Spider-Man Wallpapers | HD Wallpapers ...">
            <a:extLst>
              <a:ext uri="{FF2B5EF4-FFF2-40B4-BE49-F238E27FC236}">
                <a16:creationId xmlns:a16="http://schemas.microsoft.com/office/drawing/2014/main" id="{4052BEA7-9619-4F83-BF53-509C80CD8A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1720" y="725835"/>
            <a:ext cx="1421363" cy="1053437"/>
          </a:xfrm>
          <a:prstGeom prst="rect">
            <a:avLst/>
          </a:prstGeom>
          <a:noFill/>
          <a:ln>
            <a:noFill/>
          </a:ln>
          <a:effectLst>
            <a:reflection blurRad="6350" stA="50000" endA="300" endPos="90000" dir="5400000" sy="-100000" algn="bl" rotWithShape="0"/>
          </a:effectLst>
          <a:scene3d>
            <a:camera prst="perspectiveRelaxedModerately"/>
            <a:lightRig rig="threePt" dir="t"/>
          </a:scene3d>
          <a:sp3d>
            <a:bevelT prst="relaxedInset"/>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4" name="image16.jpeg"/>
          <p:cNvPicPr/>
          <p:nvPr/>
        </p:nvPicPr>
        <p:blipFill>
          <a:blip r:embed="rId2"/>
          <a:stretch>
            <a:fillRect/>
          </a:stretch>
        </p:blipFill>
        <p:spPr>
          <a:xfrm>
            <a:off x="7784735" y="306309"/>
            <a:ext cx="1271356" cy="1810440"/>
          </a:xfrm>
          <a:prstGeom prst="rect">
            <a:avLst/>
          </a:prstGeom>
          <a:ln w="12600">
            <a:noFill/>
          </a:ln>
          <a:scene3d>
            <a:camera prst="isometricOffAxis2Left"/>
            <a:lightRig rig="threePt" dir="t"/>
          </a:scene3d>
        </p:spPr>
      </p:pic>
      <p:pic>
        <p:nvPicPr>
          <p:cNvPr id="835" name="image17.jpeg"/>
          <p:cNvPicPr/>
          <p:nvPr/>
        </p:nvPicPr>
        <p:blipFill>
          <a:blip r:embed="rId3"/>
          <a:stretch>
            <a:fillRect/>
          </a:stretch>
        </p:blipFill>
        <p:spPr>
          <a:xfrm>
            <a:off x="1222123" y="154135"/>
            <a:ext cx="6647311" cy="3925228"/>
          </a:xfrm>
          <a:prstGeom prst="rect">
            <a:avLst/>
          </a:prstGeom>
          <a:ln w="12600">
            <a:noFill/>
          </a:ln>
          <a:effectLst>
            <a:reflection blurRad="6350" stA="50000" endA="295" endPos="92000" dist="101600" dir="5400000" sy="-100000" algn="bl" rotWithShape="0"/>
          </a:effectLst>
          <a:scene3d>
            <a:camera prst="perspectiveRelaxed"/>
            <a:lightRig rig="threePt" dir="t"/>
          </a:scene3d>
        </p:spPr>
      </p:pic>
      <p:sp>
        <p:nvSpPr>
          <p:cNvPr id="836" name="CustomShape 1"/>
          <p:cNvSpPr/>
          <p:nvPr/>
        </p:nvSpPr>
        <p:spPr>
          <a:xfrm>
            <a:off x="70673" y="-204579"/>
            <a:ext cx="8725320" cy="1453149"/>
          </a:xfrm>
          <a:prstGeom prst="rect">
            <a:avLst/>
          </a:prstGeom>
          <a:noFill/>
          <a:ln w="12600">
            <a:noFill/>
          </a:ln>
        </p:spPr>
        <p:style>
          <a:lnRef idx="0">
            <a:srgbClr val="FFFFFF"/>
          </a:lnRef>
          <a:fillRef idx="0">
            <a:srgbClr val="FFFFFF"/>
          </a:fillRef>
          <a:effectRef idx="0">
            <a:srgbClr val="FFFFFF"/>
          </a:effectRef>
          <a:fontRef idx="minor"/>
        </p:style>
        <p:txBody>
          <a:bodyPr lIns="39240" tIns="39240" rIns="39240" bIns="39240">
            <a:spAutoFit/>
          </a:bodyPr>
          <a:lstStyle/>
          <a:p>
            <a:pPr algn="ctr">
              <a:lnSpc>
                <a:spcPct val="93000"/>
              </a:lnSpc>
            </a:pPr>
            <a:r>
              <a:rPr lang="it-IT" sz="9600" b="1" spc="-1" dirty="0" err="1">
                <a:latin typeface="Calibri" panose="020F0502020204030204"/>
                <a:ea typeface="Calibri" panose="020F0502020204030204"/>
              </a:rPr>
              <a:t>Complessita’</a:t>
            </a:r>
            <a:endParaRPr lang="it-IT" sz="9600" b="1" spc="-1" dirty="0">
              <a:latin typeface="Calibri" panose="020F0502020204030204"/>
              <a:ea typeface="Calibri" panose="020F0502020204030204"/>
            </a:endParaRPr>
          </a:p>
        </p:txBody>
      </p:sp>
      <p:pic>
        <p:nvPicPr>
          <p:cNvPr id="837" name="Immagine 4"/>
          <p:cNvPicPr/>
          <p:nvPr/>
        </p:nvPicPr>
        <p:blipFill>
          <a:blip r:embed="rId4" cstate="print"/>
          <a:stretch>
            <a:fillRect/>
          </a:stretch>
        </p:blipFill>
        <p:spPr>
          <a:xfrm>
            <a:off x="8103764" y="5939406"/>
            <a:ext cx="830131" cy="426964"/>
          </a:xfrm>
          <a:prstGeom prst="rect">
            <a:avLst/>
          </a:prstGeom>
          <a:ln>
            <a:noFill/>
          </a:ln>
        </p:spPr>
      </p:pic>
      <p:sp>
        <p:nvSpPr>
          <p:cNvPr id="838" name="CustomShape 2"/>
          <p:cNvSpPr/>
          <p:nvPr/>
        </p:nvSpPr>
        <p:spPr>
          <a:xfrm>
            <a:off x="7916208" y="6366370"/>
            <a:ext cx="2002790" cy="491630"/>
          </a:xfrm>
          <a:prstGeom prst="rect">
            <a:avLst/>
          </a:prstGeom>
          <a:noFill/>
          <a:ln w="12600">
            <a:noFill/>
          </a:ln>
        </p:spPr>
        <p:style>
          <a:lnRef idx="0">
            <a:srgbClr val="FFFFFF"/>
          </a:lnRef>
          <a:fillRef idx="0">
            <a:srgbClr val="FFFFFF"/>
          </a:fillRef>
          <a:effectRef idx="0">
            <a:srgbClr val="FFFFFF"/>
          </a:effectRef>
          <a:fontRef idx="minor"/>
        </p:style>
        <p:txBody>
          <a:bodyPr wrap="square" lIns="45720" tIns="45000" rIns="45720" bIns="45000">
            <a:spAutoFit/>
          </a:bodyPr>
          <a:lstStyle/>
          <a:p>
            <a:pPr>
              <a:lnSpc>
                <a:spcPct val="93000"/>
              </a:lnSpc>
            </a:pPr>
            <a:r>
              <a:rPr lang="it-IT" sz="1400" spc="-1" dirty="0">
                <a:latin typeface="Arial" panose="020B0604020202020204"/>
                <a:ea typeface="Arial" panose="020B0604020202020204"/>
              </a:rPr>
              <a:t>La tartaruga di </a:t>
            </a:r>
          </a:p>
          <a:p>
            <a:pPr>
              <a:lnSpc>
                <a:spcPct val="93000"/>
              </a:lnSpc>
            </a:pPr>
            <a:r>
              <a:rPr lang="it-IT" sz="1400" spc="-1" dirty="0">
                <a:latin typeface="Arial" panose="020B0604020202020204"/>
                <a:ea typeface="Arial" panose="020B0604020202020204"/>
              </a:rPr>
              <a:t>Grey Walter</a:t>
            </a:r>
          </a:p>
        </p:txBody>
      </p:sp>
      <p:pic>
        <p:nvPicPr>
          <p:cNvPr id="4" name="Picture 3"/>
          <p:cNvPicPr>
            <a:picLocks noChangeAspect="1"/>
          </p:cNvPicPr>
          <p:nvPr/>
        </p:nvPicPr>
        <p:blipFill>
          <a:blip r:embed="rId5"/>
          <a:stretch>
            <a:fillRect/>
          </a:stretch>
        </p:blipFill>
        <p:spPr>
          <a:xfrm>
            <a:off x="70673" y="87285"/>
            <a:ext cx="1236148" cy="2477933"/>
          </a:xfrm>
          <a:prstGeom prst="rect">
            <a:avLst/>
          </a:prstGeom>
          <a:scene3d>
            <a:camera prst="isometricRightUp"/>
            <a:lightRig rig="threePt" dir="t"/>
          </a:scene3d>
        </p:spPr>
      </p:pic>
      <p:sp>
        <p:nvSpPr>
          <p:cNvPr id="2" name="CasellaDiTesto 1">
            <a:extLst>
              <a:ext uri="{FF2B5EF4-FFF2-40B4-BE49-F238E27FC236}">
                <a16:creationId xmlns:a16="http://schemas.microsoft.com/office/drawing/2014/main" id="{A5111670-BEB5-4342-81CD-471F334A93E5}"/>
              </a:ext>
            </a:extLst>
          </p:cNvPr>
          <p:cNvSpPr txBox="1"/>
          <p:nvPr/>
        </p:nvSpPr>
        <p:spPr>
          <a:xfrm>
            <a:off x="411061" y="3318570"/>
            <a:ext cx="8732939" cy="3539430"/>
          </a:xfrm>
          <a:prstGeom prst="rect">
            <a:avLst/>
          </a:prstGeom>
          <a:noFill/>
        </p:spPr>
        <p:txBody>
          <a:bodyPr wrap="square" rtlCol="0">
            <a:spAutoFit/>
          </a:bodyPr>
          <a:lstStyle/>
          <a:p>
            <a:r>
              <a:rPr lang="it-IT" sz="2800" b="1" i="1" dirty="0"/>
              <a:t>….Un aggregato organico e strutturato di parti tra loro interagenti…  (si affronta )algoritmi in base ai quali possono essere sviluppati i programmi informatici…. (In modo) da ridurre il complesso al semplice(</a:t>
            </a:r>
            <a:r>
              <a:rPr lang="it-IT" sz="2800" b="1" i="1" dirty="0" err="1"/>
              <a:t>riduzionismo,determinismo</a:t>
            </a:r>
            <a:r>
              <a:rPr lang="it-IT" sz="2800" b="1" i="1" dirty="0"/>
              <a:t> versus </a:t>
            </a:r>
            <a:r>
              <a:rPr lang="it-IT" sz="2800" b="1" i="1" dirty="0" err="1"/>
              <a:t>multifattoriale,irriducibile</a:t>
            </a:r>
            <a:r>
              <a:rPr lang="it-IT" sz="2800" b="1" i="1" dirty="0"/>
              <a:t>)</a:t>
            </a:r>
          </a:p>
          <a:p>
            <a:r>
              <a:rPr lang="it-IT" sz="2800" b="1" i="1" dirty="0"/>
              <a:t>                                                             </a:t>
            </a:r>
            <a:r>
              <a:rPr lang="it-IT" sz="2800" b="1" i="1" dirty="0">
                <a:solidFill>
                  <a:srgbClr val="FFFF00"/>
                </a:solidFill>
              </a:rPr>
              <a:t>   </a:t>
            </a:r>
          </a:p>
          <a:p>
            <a:r>
              <a:rPr lang="it-IT" sz="2800" b="1" i="1" dirty="0"/>
              <a:t>                                                   Treccani</a:t>
            </a:r>
            <a:endParaRPr lang="it-IT" b="1" i="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8328"/>
          </a:xfrm>
        </p:spPr>
        <p:txBody>
          <a:bodyPr>
            <a:normAutofit fontScale="90000"/>
          </a:bodyPr>
          <a:lstStyle/>
          <a:p>
            <a:r>
              <a:rPr lang="en-US" dirty="0"/>
              <a:t>
              </a:t>
            </a:r>
          </a:p>
        </p:txBody>
      </p:sp>
      <p:pic>
        <p:nvPicPr>
          <p:cNvPr id="3" name="Picture Placeholder 1"/>
          <p:cNvPicPr>
            <a:picLocks noGrp="1" noChangeAspect="1"/>
          </p:cNvPicPr>
          <p:nvPr>
            <p:ph type="pic" idx="1"/>
          </p:nvPr>
        </p:nvPicPr>
        <p:blipFill>
          <a:blip r:embed="rId2" cstate="print"/>
          <a:stretch>
            <a:fillRect/>
          </a:stretch>
        </p:blipFill>
        <p:spPr>
          <a:xfrm>
            <a:off x="1874298" y="1161655"/>
            <a:ext cx="5715000" cy="3933825"/>
          </a:xfrm>
        </p:spPr>
      </p:pic>
      <p:sp>
        <p:nvSpPr>
          <p:cNvPr id="4" name="Rectangle 2"/>
          <p:cNvSpPr>
            <a:spLocks noGrp="1"/>
          </p:cNvSpPr>
          <p:nvPr>
            <p:ph type="body" sz="half" idx="2"/>
          </p:nvPr>
        </p:nvSpPr>
        <p:spPr/>
        <p:txBody>
          <a:bodyPr anchor="b">
            <a:normAutofit fontScale="97500"/>
          </a:bodyPr>
          <a:lstStyle/>
          <a:p>
            <a:r>
              <a:rPr lang="en-US" dirty="0"/>
              <a:t>
              </a:t>
            </a:r>
            <a:br>
              <a:rPr lang="en-US" dirty="0"/>
            </a:br>
            <a:endParaRPr lang="en-US" dirty="0"/>
          </a:p>
        </p:txBody>
      </p:sp>
      <p:pic>
        <p:nvPicPr>
          <p:cNvPr id="5" name="Immagine 4"/>
          <p:cNvPicPr>
            <a:picLocks noChangeAspect="1"/>
          </p:cNvPicPr>
          <p:nvPr/>
        </p:nvPicPr>
        <p:blipFill>
          <a:blip r:embed="rId3"/>
          <a:stretch>
            <a:fillRect/>
          </a:stretch>
        </p:blipFill>
        <p:spPr>
          <a:xfrm>
            <a:off x="316623" y="495399"/>
            <a:ext cx="8510754" cy="536494"/>
          </a:xfrm>
          <a:prstGeom prst="rect">
            <a:avLst/>
          </a:prstGeom>
        </p:spPr>
      </p:pic>
      <p:sp>
        <p:nvSpPr>
          <p:cNvPr id="7" name="Rettangolo 6"/>
          <p:cNvSpPr/>
          <p:nvPr/>
        </p:nvSpPr>
        <p:spPr>
          <a:xfrm>
            <a:off x="665827" y="5725895"/>
            <a:ext cx="8020975" cy="461665"/>
          </a:xfrm>
          <a:prstGeom prst="rect">
            <a:avLst/>
          </a:prstGeom>
        </p:spPr>
        <p:txBody>
          <a:bodyPr wrap="square">
            <a:spAutoFit/>
          </a:bodyPr>
          <a:lstStyle/>
          <a:p>
            <a:pPr lvl="0" algn="ctr"/>
            <a:r>
              <a:rPr lang="it-IT" sz="1200" dirty="0">
                <a:sym typeface="Century Gothic"/>
              </a:rPr>
              <a:t>Domenico </a:t>
            </a:r>
            <a:r>
              <a:rPr lang="it-IT" sz="1200" dirty="0" err="1">
                <a:sym typeface="Century Gothic"/>
              </a:rPr>
              <a:t>Monizzi</a:t>
            </a:r>
            <a:endParaRPr lang="it-IT" sz="1200" dirty="0">
              <a:sym typeface="Calibri" panose="020F0502020204030204"/>
            </a:endParaRPr>
          </a:p>
          <a:p>
            <a:pPr lvl="0" algn="ctr"/>
            <a:r>
              <a:rPr lang="it-IT" sz="1200" dirty="0">
                <a:sym typeface="Century Gothic"/>
              </a:rPr>
              <a:t>Cardiologia ambulatoriale ASP Crotone </a:t>
            </a:r>
            <a:endParaRPr lang="it-IT" sz="1200" dirty="0">
              <a:sym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96B3A75-AAF4-4A82-BDCE-7A1458138D34}"/>
              </a:ext>
            </a:extLst>
          </p:cNvPr>
          <p:cNvSpPr txBox="1"/>
          <p:nvPr/>
        </p:nvSpPr>
        <p:spPr>
          <a:xfrm>
            <a:off x="147484" y="42110"/>
            <a:ext cx="8996516" cy="2554545"/>
          </a:xfrm>
          <a:prstGeom prst="rect">
            <a:avLst/>
          </a:prstGeom>
          <a:noFill/>
        </p:spPr>
        <p:txBody>
          <a:bodyPr wrap="square">
            <a:spAutoFit/>
          </a:bodyPr>
          <a:lstStyle/>
          <a:p>
            <a:pPr algn="ctr"/>
            <a:r>
              <a:rPr lang="it-IT" sz="3200" b="1" dirty="0">
                <a:solidFill>
                  <a:srgbClr val="FFFF00"/>
                </a:solidFill>
                <a:latin typeface="-apple-system"/>
              </a:rPr>
              <a:t>Monitoraggio continuo:</a:t>
            </a:r>
            <a:br>
              <a:rPr lang="it-IT" sz="3200" b="1" dirty="0">
                <a:solidFill>
                  <a:srgbClr val="FFFF00"/>
                </a:solidFill>
              </a:rPr>
            </a:br>
            <a:r>
              <a:rPr lang="it-IT" sz="3200" b="1" dirty="0">
                <a:solidFill>
                  <a:srgbClr val="FFFF00"/>
                </a:solidFill>
                <a:latin typeface="-apple-system"/>
              </a:rPr>
              <a:t>         Dispositivi indossabili dotati di AI riducono del 20-40% i ricoveri ospedalieri correlati a crisi ipertensive.</a:t>
            </a:r>
            <a:br>
              <a:rPr lang="it-IT" sz="3200" b="1" dirty="0">
                <a:solidFill>
                  <a:srgbClr val="FFFF00"/>
                </a:solidFill>
              </a:rPr>
            </a:br>
            <a:endParaRPr lang="it-IT" sz="3200" b="1" dirty="0">
              <a:solidFill>
                <a:srgbClr val="FFFF00"/>
              </a:solidFill>
            </a:endParaRPr>
          </a:p>
        </p:txBody>
      </p:sp>
      <p:pic>
        <p:nvPicPr>
          <p:cNvPr id="1026" name="Picture 2" descr="Diferentes tipos de tecnologias vestíveis. Fonte: Adaptado de Silva et ...">
            <a:extLst>
              <a:ext uri="{FF2B5EF4-FFF2-40B4-BE49-F238E27FC236}">
                <a16:creationId xmlns:a16="http://schemas.microsoft.com/office/drawing/2014/main" id="{611C4D1E-875C-4084-A72D-3498CEBD4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646" y="1430596"/>
            <a:ext cx="6990735" cy="4545433"/>
          </a:xfrm>
          <a:prstGeom prst="rect">
            <a:avLst/>
          </a:prstGeom>
          <a:noFill/>
          <a:ln w="76200">
            <a:solidFill>
              <a:schemeClr val="tx1"/>
            </a:solidFill>
          </a:ln>
          <a:scene3d>
            <a:camera prst="perspectiveRelaxedModerately"/>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1028" name="Picture 4" descr="Wearable Iphone Accessories at Michelle Horn blog">
            <a:extLst>
              <a:ext uri="{FF2B5EF4-FFF2-40B4-BE49-F238E27FC236}">
                <a16:creationId xmlns:a16="http://schemas.microsoft.com/office/drawing/2014/main" id="{33AF9D4F-6CBF-46AD-BEAB-D1BA1394E0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693" y="5754768"/>
            <a:ext cx="1591272" cy="106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410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C1B5258-098F-498C-AB35-1456D5024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79" y="144965"/>
            <a:ext cx="8776011" cy="6601523"/>
          </a:xfrm>
          <a:prstGeom prst="rect">
            <a:avLst/>
          </a:prstGeom>
          <a:effectLst>
            <a:softEdge rad="317500"/>
          </a:effectLst>
        </p:spPr>
      </p:pic>
    </p:spTree>
    <p:extLst>
      <p:ext uri="{BB962C8B-B14F-4D97-AF65-F5344CB8AC3E}">
        <p14:creationId xmlns:p14="http://schemas.microsoft.com/office/powerpoint/2010/main" val="2116403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p:nvPr/>
        </p:nvPicPr>
        <p:blipFill rotWithShape="1">
          <a:blip r:embed="rId2"/>
          <a:srcRect l="39280" b="40102"/>
          <a:stretch/>
        </p:blipFill>
        <p:spPr>
          <a:xfrm>
            <a:off x="596349" y="225287"/>
            <a:ext cx="7434468" cy="6407426"/>
          </a:xfrm>
          <a:prstGeom prst="rect">
            <a:avLst/>
          </a:prstGeom>
          <a:noFill/>
          <a:ln w="9525">
            <a:noFill/>
          </a:ln>
        </p:spPr>
      </p:pic>
      <p:sp>
        <p:nvSpPr>
          <p:cNvPr id="3" name="Callout: freccia in giù 2">
            <a:extLst>
              <a:ext uri="{FF2B5EF4-FFF2-40B4-BE49-F238E27FC236}">
                <a16:creationId xmlns:a16="http://schemas.microsoft.com/office/drawing/2014/main" id="{20182B4D-F3D1-4B51-B333-5BD781D98E21}"/>
              </a:ext>
            </a:extLst>
          </p:cNvPr>
          <p:cNvSpPr/>
          <p:nvPr/>
        </p:nvSpPr>
        <p:spPr bwMode="auto">
          <a:xfrm>
            <a:off x="3279913" y="1403024"/>
            <a:ext cx="1033670" cy="1152938"/>
          </a:xfrm>
          <a:prstGeom prst="downArrowCallout">
            <a:avLst/>
          </a:prstGeom>
          <a:solidFill>
            <a:schemeClr val="accent3">
              <a:lumMod val="5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endParaRPr lang="it-IT">
              <a:latin typeface="Arial" panose="020B0604020202020204" pitchFamily="34" charset="0"/>
              <a:ea typeface="SimSun" panose="02010600030101010101" pitchFamily="2" charset="-122"/>
            </a:endParaRPr>
          </a:p>
        </p:txBody>
      </p:sp>
      <p:sp>
        <p:nvSpPr>
          <p:cNvPr id="4" name="Callout: freccia in su 3">
            <a:extLst>
              <a:ext uri="{FF2B5EF4-FFF2-40B4-BE49-F238E27FC236}">
                <a16:creationId xmlns:a16="http://schemas.microsoft.com/office/drawing/2014/main" id="{571C704D-0C71-41F5-AB6F-D65BB8E5FF18}"/>
              </a:ext>
            </a:extLst>
          </p:cNvPr>
          <p:cNvSpPr/>
          <p:nvPr/>
        </p:nvSpPr>
        <p:spPr bwMode="auto">
          <a:xfrm>
            <a:off x="3465446" y="5108712"/>
            <a:ext cx="848139" cy="1053549"/>
          </a:xfrm>
          <a:prstGeom prst="upArrowCallout">
            <a:avLst/>
          </a:prstGeom>
          <a:solidFill>
            <a:srgbClr val="FF00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endParaRPr lang="it-IT">
              <a:latin typeface="Arial" panose="020B0604020202020204" pitchFamily="34" charset="0"/>
              <a:ea typeface="SimSun" panose="02010600030101010101" pitchFamily="2" charset="-122"/>
            </a:endParaRPr>
          </a:p>
        </p:txBody>
      </p:sp>
      <p:pic>
        <p:nvPicPr>
          <p:cNvPr id="5" name="Immagine 4" descr="Marvel Comics Spider-Man 4K HD Spider-Man Wallpapers | HD Wallpapers ...">
            <a:extLst>
              <a:ext uri="{FF2B5EF4-FFF2-40B4-BE49-F238E27FC236}">
                <a16:creationId xmlns:a16="http://schemas.microsoft.com/office/drawing/2014/main" id="{7E01C82E-9D28-4F87-90AB-422CB56CB3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237" y="2862472"/>
            <a:ext cx="2034209" cy="1633219"/>
          </a:xfrm>
          <a:prstGeom prst="rect">
            <a:avLst/>
          </a:prstGeom>
          <a:noFill/>
          <a:ln>
            <a:noFill/>
          </a:ln>
          <a:effectLst>
            <a:reflection blurRad="6350" stA="50000" endA="300" endPos="90000" dir="5400000" sy="-100000" algn="bl" rotWithShape="0"/>
          </a:effectLst>
          <a:scene3d>
            <a:camera prst="perspectiveRelaxedModerately"/>
            <a:lightRig rig="threePt" dir="t"/>
          </a:scene3d>
          <a:sp3d>
            <a:bevelT prst="relaxedInset"/>
          </a:sp3d>
        </p:spPr>
      </p:pic>
    </p:spTree>
    <p:extLst>
      <p:ext uri="{BB962C8B-B14F-4D97-AF65-F5344CB8AC3E}">
        <p14:creationId xmlns:p14="http://schemas.microsoft.com/office/powerpoint/2010/main" val="2017105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DBECA8D-369C-47FD-8540-026FD56F3673}"/>
              </a:ext>
            </a:extLst>
          </p:cNvPr>
          <p:cNvSpPr txBox="1"/>
          <p:nvPr/>
        </p:nvSpPr>
        <p:spPr>
          <a:xfrm>
            <a:off x="184459" y="121952"/>
            <a:ext cx="8709102" cy="3108543"/>
          </a:xfrm>
          <a:prstGeom prst="rect">
            <a:avLst/>
          </a:prstGeom>
          <a:noFill/>
        </p:spPr>
        <p:txBody>
          <a:bodyPr wrap="square">
            <a:spAutoFit/>
          </a:bodyPr>
          <a:lstStyle/>
          <a:p>
            <a:pPr>
              <a:defRPr/>
            </a:pPr>
            <a:endParaRPr lang="it-IT" b="1" dirty="0">
              <a:solidFill>
                <a:srgbClr val="FFFFFF"/>
              </a:solidFill>
              <a:latin typeface="Arial"/>
              <a:ea typeface="SimSun"/>
            </a:endParaRPr>
          </a:p>
          <a:p>
            <a:pPr>
              <a:defRPr/>
            </a:pPr>
            <a:endParaRPr lang="it-IT" b="1" dirty="0">
              <a:solidFill>
                <a:schemeClr val="tx2"/>
              </a:solidFill>
              <a:latin typeface="Arial"/>
              <a:ea typeface="SimSun"/>
            </a:endParaRPr>
          </a:p>
          <a:p>
            <a:pPr>
              <a:defRPr/>
            </a:pPr>
            <a:r>
              <a:rPr lang="it-IT" dirty="0">
                <a:solidFill>
                  <a:srgbClr val="FFFFFF"/>
                </a:solidFill>
                <a:latin typeface="Arial"/>
                <a:ea typeface="SimSun"/>
              </a:rPr>
              <a:t>   </a:t>
            </a:r>
          </a:p>
          <a:p>
            <a:pPr>
              <a:defRPr/>
            </a:pPr>
            <a:endParaRPr lang="it-IT" dirty="0">
              <a:solidFill>
                <a:srgbClr val="FFFFFF"/>
              </a:solidFill>
              <a:latin typeface="Arial"/>
              <a:ea typeface="SimSun"/>
            </a:endParaRPr>
          </a:p>
          <a:p>
            <a:pPr>
              <a:defRPr/>
            </a:pPr>
            <a:r>
              <a:rPr lang="it-IT" dirty="0">
                <a:solidFill>
                  <a:srgbClr val="FFFFFF"/>
                </a:solidFill>
                <a:latin typeface="Arial"/>
                <a:ea typeface="SimSun"/>
              </a:rPr>
              <a:t> </a:t>
            </a:r>
            <a:r>
              <a:rPr lang="it-IT" sz="1600" dirty="0">
                <a:solidFill>
                  <a:srgbClr val="FFFFFF"/>
                </a:solidFill>
                <a:latin typeface="Arial"/>
                <a:ea typeface="SimSun"/>
              </a:rPr>
              <a:t>*</a:t>
            </a:r>
            <a:r>
              <a:rPr lang="it-IT" sz="2000" dirty="0">
                <a:solidFill>
                  <a:srgbClr val="FFFFFF"/>
                </a:solidFill>
                <a:latin typeface="Arial"/>
                <a:ea typeface="SimSun"/>
              </a:rPr>
              <a:t>App di coaching: L’AI fornisce consigli su alimentazione, esercizio fisico e gestione dello stress, aiutando i pazienti a seguire uno stile di vita sano.</a:t>
            </a:r>
          </a:p>
          <a:p>
            <a:pPr>
              <a:defRPr/>
            </a:pPr>
            <a:r>
              <a:rPr lang="it-IT" sz="2000" dirty="0">
                <a:solidFill>
                  <a:srgbClr val="FFFFFF"/>
                </a:solidFill>
                <a:latin typeface="Arial"/>
                <a:ea typeface="SimSun"/>
              </a:rPr>
              <a:t>    </a:t>
            </a:r>
          </a:p>
          <a:p>
            <a:pPr>
              <a:defRPr/>
            </a:pPr>
            <a:r>
              <a:rPr lang="it-IT" sz="2000" dirty="0">
                <a:solidFill>
                  <a:srgbClr val="FFFFFF"/>
                </a:solidFill>
                <a:latin typeface="Arial"/>
                <a:ea typeface="SimSun"/>
              </a:rPr>
              <a:t>*Feedback </a:t>
            </a:r>
            <a:r>
              <a:rPr lang="it-IT" sz="2000" dirty="0" err="1">
                <a:solidFill>
                  <a:srgbClr val="FFFFFF"/>
                </a:solidFill>
                <a:latin typeface="Arial"/>
                <a:ea typeface="SimSun"/>
              </a:rPr>
              <a:t>istantaneo:le</a:t>
            </a:r>
            <a:r>
              <a:rPr lang="it-IT" sz="2000" dirty="0">
                <a:solidFill>
                  <a:srgbClr val="FFFFFF"/>
                </a:solidFill>
                <a:latin typeface="Arial"/>
                <a:ea typeface="SimSun"/>
              </a:rPr>
              <a:t> </a:t>
            </a:r>
            <a:r>
              <a:rPr lang="it-IT" sz="2000" dirty="0" err="1">
                <a:solidFill>
                  <a:srgbClr val="FFFFFF"/>
                </a:solidFill>
                <a:latin typeface="Arial"/>
                <a:ea typeface="SimSun"/>
              </a:rPr>
              <a:t>app.monitorano</a:t>
            </a:r>
            <a:r>
              <a:rPr lang="it-IT" sz="2000" dirty="0">
                <a:solidFill>
                  <a:srgbClr val="FFFFFF"/>
                </a:solidFill>
                <a:latin typeface="Arial"/>
                <a:ea typeface="SimSun"/>
              </a:rPr>
              <a:t> i progressi ed inviano notifiche per motivare il paziente a mantenere le abitudini salutari</a:t>
            </a:r>
          </a:p>
          <a:p>
            <a:pPr>
              <a:defRPr/>
            </a:pPr>
            <a:r>
              <a:rPr lang="it-IT" sz="2400" dirty="0">
                <a:solidFill>
                  <a:srgbClr val="FFFFFF"/>
                </a:solidFill>
                <a:latin typeface="Arial"/>
                <a:ea typeface="SimSun"/>
              </a:rPr>
              <a:t>   </a:t>
            </a:r>
            <a:endParaRPr lang="it-IT" dirty="0">
              <a:solidFill>
                <a:srgbClr val="FFFFFF"/>
              </a:solidFill>
              <a:latin typeface="Arial"/>
              <a:ea typeface="SimSun"/>
            </a:endParaRPr>
          </a:p>
        </p:txBody>
      </p:sp>
      <p:pic>
        <p:nvPicPr>
          <p:cNvPr id="1026" name="Picture 2">
            <a:extLst>
              <a:ext uri="{FF2B5EF4-FFF2-40B4-BE49-F238E27FC236}">
                <a16:creationId xmlns:a16="http://schemas.microsoft.com/office/drawing/2014/main" id="{F7CE9C11-F7AB-405E-B69F-E814F1AB50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9701" y="4804140"/>
            <a:ext cx="2053860" cy="205386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Shape 49">
            <a:extLst>
              <a:ext uri="{FF2B5EF4-FFF2-40B4-BE49-F238E27FC236}">
                <a16:creationId xmlns:a16="http://schemas.microsoft.com/office/drawing/2014/main" id="{7674ED30-2633-4814-A626-D0ECD0E17555}"/>
              </a:ext>
            </a:extLst>
          </p:cNvPr>
          <p:cNvSpPr/>
          <p:nvPr/>
        </p:nvSpPr>
        <p:spPr>
          <a:xfrm>
            <a:off x="-216146" y="5053538"/>
            <a:ext cx="4598577" cy="841256"/>
          </a:xfrm>
          <a:prstGeom prst="rect">
            <a:avLst/>
          </a:prstGeom>
          <a:ln w="12700">
            <a:miter lim="400000"/>
          </a:ln>
        </p:spPr>
        <p:txBody>
          <a:bodyPr wrap="square" lIns="50800" tIns="50800" rIns="50800" bIns="50800" anchor="ctr">
            <a:spAutoFit/>
          </a:bodyPr>
          <a:lstStyle/>
          <a:p>
            <a:pPr lvl="0" algn="ctr">
              <a:defRPr sz="1800">
                <a:solidFill>
                  <a:srgbClr val="000000"/>
                </a:solidFill>
              </a:defRPr>
            </a:pPr>
            <a:r>
              <a:rPr sz="2400" b="1" dirty="0">
                <a:solidFill>
                  <a:schemeClr val="tx2"/>
                </a:solidFill>
                <a:latin typeface="Papyrus"/>
                <a:ea typeface="Papyrus"/>
                <a:cs typeface="Papyrus"/>
                <a:sym typeface="Papyrus"/>
              </a:rPr>
              <a:t>Stile di vita </a:t>
            </a:r>
            <a:r>
              <a:rPr sz="2400" b="1" dirty="0" err="1">
                <a:solidFill>
                  <a:schemeClr val="tx2"/>
                </a:solidFill>
                <a:latin typeface="Papyrus"/>
                <a:ea typeface="Papyrus"/>
                <a:cs typeface="Papyrus"/>
                <a:sym typeface="Papyrus"/>
              </a:rPr>
              <a:t>Pitagoric</a:t>
            </a:r>
            <a:r>
              <a:rPr lang="it-IT" sz="2400" b="1" dirty="0">
                <a:solidFill>
                  <a:schemeClr val="tx2"/>
                </a:solidFill>
                <a:latin typeface="Papyrus"/>
                <a:ea typeface="Papyrus"/>
                <a:cs typeface="Papyrus"/>
                <a:sym typeface="Papyrus"/>
              </a:rPr>
              <a:t>o</a:t>
            </a:r>
            <a:endParaRPr lang="it-IT" sz="1200" b="1" dirty="0">
              <a:solidFill>
                <a:schemeClr val="tx2"/>
              </a:solidFill>
              <a:latin typeface="+mj-lt"/>
              <a:ea typeface="+mj-ea"/>
              <a:cs typeface="+mj-cs"/>
              <a:sym typeface="Avenir Roman"/>
            </a:endParaRPr>
          </a:p>
          <a:p>
            <a:pPr lvl="0" algn="ctr">
              <a:defRPr sz="1800">
                <a:solidFill>
                  <a:srgbClr val="000000"/>
                </a:solidFill>
              </a:defRPr>
            </a:pPr>
            <a:r>
              <a:rPr sz="2400" b="1" dirty="0">
                <a:solidFill>
                  <a:schemeClr val="tx2"/>
                </a:solidFill>
                <a:latin typeface="Papyrus"/>
                <a:ea typeface="Papyrus"/>
                <a:cs typeface="Papyrus"/>
                <a:sym typeface="Papyrus"/>
              </a:rPr>
              <a:t>Bios  </a:t>
            </a:r>
            <a:r>
              <a:rPr sz="2400" b="1" dirty="0" err="1">
                <a:solidFill>
                  <a:schemeClr val="tx2"/>
                </a:solidFill>
                <a:latin typeface="Papyrus"/>
                <a:ea typeface="Papyrus"/>
                <a:cs typeface="Papyrus"/>
                <a:sym typeface="Papyrus"/>
              </a:rPr>
              <a:t>Pythagorikòs</a:t>
            </a:r>
            <a:endParaRPr sz="2400" b="1" dirty="0">
              <a:solidFill>
                <a:schemeClr val="tx2"/>
              </a:solidFill>
              <a:latin typeface="Papyrus"/>
              <a:ea typeface="Papyrus"/>
              <a:cs typeface="Papyrus"/>
              <a:sym typeface="Papyrus"/>
            </a:endParaRPr>
          </a:p>
        </p:txBody>
      </p:sp>
      <p:pic>
        <p:nvPicPr>
          <p:cNvPr id="7" name="Immagine 6">
            <a:extLst>
              <a:ext uri="{FF2B5EF4-FFF2-40B4-BE49-F238E27FC236}">
                <a16:creationId xmlns:a16="http://schemas.microsoft.com/office/drawing/2014/main" id="{3BC4FF7E-4C44-4EDD-AD48-DC01DE8C270F}"/>
              </a:ext>
            </a:extLst>
          </p:cNvPr>
          <p:cNvPicPr>
            <a:picLocks noChangeAspect="1"/>
          </p:cNvPicPr>
          <p:nvPr/>
        </p:nvPicPr>
        <p:blipFill>
          <a:blip r:embed="rId3"/>
          <a:stretch>
            <a:fillRect/>
          </a:stretch>
        </p:blipFill>
        <p:spPr>
          <a:xfrm>
            <a:off x="1592489" y="5894794"/>
            <a:ext cx="1173015" cy="841256"/>
          </a:xfrm>
          <a:prstGeom prst="rect">
            <a:avLst/>
          </a:prstGeom>
        </p:spPr>
      </p:pic>
      <p:sp>
        <p:nvSpPr>
          <p:cNvPr id="10" name="CasellaDiTesto 9">
            <a:extLst>
              <a:ext uri="{FF2B5EF4-FFF2-40B4-BE49-F238E27FC236}">
                <a16:creationId xmlns:a16="http://schemas.microsoft.com/office/drawing/2014/main" id="{DD7A19FF-6D56-4751-8C3D-508AE4E5B695}"/>
              </a:ext>
            </a:extLst>
          </p:cNvPr>
          <p:cNvSpPr txBox="1"/>
          <p:nvPr/>
        </p:nvSpPr>
        <p:spPr>
          <a:xfrm>
            <a:off x="184459" y="2940449"/>
            <a:ext cx="7950820" cy="1938992"/>
          </a:xfrm>
          <a:prstGeom prst="rect">
            <a:avLst/>
          </a:prstGeom>
          <a:noFill/>
        </p:spPr>
        <p:txBody>
          <a:bodyPr wrap="square">
            <a:spAutoFit/>
          </a:bodyPr>
          <a:lstStyle/>
          <a:p>
            <a:r>
              <a:rPr lang="it-IT" dirty="0"/>
              <a:t> *</a:t>
            </a:r>
            <a:r>
              <a:rPr lang="it-IT" sz="2000" dirty="0"/>
              <a:t>App di mindfulness AI: Offrono esercizi di respirazione e meditazione personalizzati per ridurre lo stress, uno dei principali   </a:t>
            </a:r>
          </a:p>
          <a:p>
            <a:r>
              <a:rPr lang="it-IT" sz="2000" dirty="0"/>
              <a:t>fattori di rischio per l’ipertensione.</a:t>
            </a:r>
          </a:p>
          <a:p>
            <a:r>
              <a:rPr lang="it-IT" sz="2000" dirty="0"/>
              <a:t> </a:t>
            </a:r>
          </a:p>
          <a:p>
            <a:r>
              <a:rPr lang="it-IT" sz="2000" dirty="0"/>
              <a:t>*Biofeedback AI: Mostrano dati in tempo reale per aiutare il paziente a regolare il ritmo cardiaco e la pressione</a:t>
            </a:r>
          </a:p>
        </p:txBody>
      </p:sp>
      <p:pic>
        <p:nvPicPr>
          <p:cNvPr id="2" name="Immagine 1">
            <a:extLst>
              <a:ext uri="{FF2B5EF4-FFF2-40B4-BE49-F238E27FC236}">
                <a16:creationId xmlns:a16="http://schemas.microsoft.com/office/drawing/2014/main" id="{AD910D01-3EF9-42B7-ACE6-63A35F08625A}"/>
              </a:ext>
            </a:extLst>
          </p:cNvPr>
          <p:cNvPicPr>
            <a:picLocks noChangeAspect="1"/>
          </p:cNvPicPr>
          <p:nvPr/>
        </p:nvPicPr>
        <p:blipFill>
          <a:blip r:embed="rId4"/>
          <a:stretch>
            <a:fillRect/>
          </a:stretch>
        </p:blipFill>
        <p:spPr>
          <a:xfrm>
            <a:off x="3905483" y="121952"/>
            <a:ext cx="1333034" cy="1149318"/>
          </a:xfrm>
          <a:prstGeom prst="rect">
            <a:avLst/>
          </a:prstGeom>
          <a:effectLst>
            <a:softEdge rad="317500"/>
          </a:effectLst>
        </p:spPr>
      </p:pic>
      <p:pic>
        <p:nvPicPr>
          <p:cNvPr id="3" name="Immagine 2">
            <a:extLst>
              <a:ext uri="{FF2B5EF4-FFF2-40B4-BE49-F238E27FC236}">
                <a16:creationId xmlns:a16="http://schemas.microsoft.com/office/drawing/2014/main" id="{B6830EBD-83ED-4E3E-8DDC-A5387E2AAED0}"/>
              </a:ext>
            </a:extLst>
          </p:cNvPr>
          <p:cNvPicPr>
            <a:picLocks noChangeAspect="1"/>
          </p:cNvPicPr>
          <p:nvPr/>
        </p:nvPicPr>
        <p:blipFill>
          <a:blip r:embed="rId5"/>
          <a:stretch>
            <a:fillRect/>
          </a:stretch>
        </p:blipFill>
        <p:spPr>
          <a:xfrm>
            <a:off x="4441991" y="346219"/>
            <a:ext cx="163463" cy="181520"/>
          </a:xfrm>
          <a:prstGeom prst="rect">
            <a:avLst/>
          </a:prstGeom>
        </p:spPr>
      </p:pic>
      <p:sp>
        <p:nvSpPr>
          <p:cNvPr id="4" name="CasellaDiTesto 3">
            <a:extLst>
              <a:ext uri="{FF2B5EF4-FFF2-40B4-BE49-F238E27FC236}">
                <a16:creationId xmlns:a16="http://schemas.microsoft.com/office/drawing/2014/main" id="{A5FBBBCA-274A-4EDE-8AB0-245A97792240}"/>
              </a:ext>
            </a:extLst>
          </p:cNvPr>
          <p:cNvSpPr txBox="1"/>
          <p:nvPr/>
        </p:nvSpPr>
        <p:spPr>
          <a:xfrm>
            <a:off x="2765504" y="-151044"/>
            <a:ext cx="3802565" cy="646331"/>
          </a:xfrm>
          <a:prstGeom prst="rect">
            <a:avLst/>
          </a:prstGeom>
          <a:noFill/>
        </p:spPr>
        <p:txBody>
          <a:bodyPr wrap="square" rtlCol="0">
            <a:spAutoFit/>
          </a:bodyPr>
          <a:lstStyle/>
          <a:p>
            <a:r>
              <a:rPr lang="it-IT" sz="3600" b="1" i="1" dirty="0">
                <a:solidFill>
                  <a:srgbClr val="FFFF00"/>
                </a:solidFill>
              </a:rPr>
              <a:t>Principio attivo</a:t>
            </a:r>
          </a:p>
        </p:txBody>
      </p:sp>
    </p:spTree>
    <p:extLst>
      <p:ext uri="{BB962C8B-B14F-4D97-AF65-F5344CB8AC3E}">
        <p14:creationId xmlns:p14="http://schemas.microsoft.com/office/powerpoint/2010/main" val="624381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p:nvPr/>
        </p:nvPicPr>
        <p:blipFill rotWithShape="1">
          <a:blip r:embed="rId2"/>
          <a:srcRect l="39280" b="40102"/>
          <a:stretch/>
        </p:blipFill>
        <p:spPr>
          <a:xfrm>
            <a:off x="596349" y="225287"/>
            <a:ext cx="7434468" cy="6407426"/>
          </a:xfrm>
          <a:prstGeom prst="rect">
            <a:avLst/>
          </a:prstGeom>
          <a:noFill/>
          <a:ln w="9525">
            <a:noFill/>
          </a:ln>
        </p:spPr>
      </p:pic>
      <p:sp>
        <p:nvSpPr>
          <p:cNvPr id="3" name="Callout: freccia in giù 2">
            <a:extLst>
              <a:ext uri="{FF2B5EF4-FFF2-40B4-BE49-F238E27FC236}">
                <a16:creationId xmlns:a16="http://schemas.microsoft.com/office/drawing/2014/main" id="{20182B4D-F3D1-4B51-B333-5BD781D98E21}"/>
              </a:ext>
            </a:extLst>
          </p:cNvPr>
          <p:cNvSpPr/>
          <p:nvPr/>
        </p:nvSpPr>
        <p:spPr bwMode="auto">
          <a:xfrm>
            <a:off x="3279913" y="1403024"/>
            <a:ext cx="1033670" cy="1152938"/>
          </a:xfrm>
          <a:prstGeom prst="downArrowCallout">
            <a:avLst/>
          </a:prstGeom>
          <a:solidFill>
            <a:schemeClr val="accent3">
              <a:lumMod val="5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endParaRPr lang="it-IT">
              <a:latin typeface="Arial" panose="020B0604020202020204" pitchFamily="34" charset="0"/>
              <a:ea typeface="SimSun" panose="02010600030101010101" pitchFamily="2" charset="-122"/>
            </a:endParaRPr>
          </a:p>
        </p:txBody>
      </p:sp>
      <p:sp>
        <p:nvSpPr>
          <p:cNvPr id="4" name="Callout: freccia in su 3">
            <a:extLst>
              <a:ext uri="{FF2B5EF4-FFF2-40B4-BE49-F238E27FC236}">
                <a16:creationId xmlns:a16="http://schemas.microsoft.com/office/drawing/2014/main" id="{571C704D-0C71-41F5-AB6F-D65BB8E5FF18}"/>
              </a:ext>
            </a:extLst>
          </p:cNvPr>
          <p:cNvSpPr/>
          <p:nvPr/>
        </p:nvSpPr>
        <p:spPr bwMode="auto">
          <a:xfrm>
            <a:off x="3465446" y="5108712"/>
            <a:ext cx="848139" cy="1053549"/>
          </a:xfrm>
          <a:prstGeom prst="upArrowCallout">
            <a:avLst/>
          </a:prstGeom>
          <a:solidFill>
            <a:srgbClr val="FF00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endParaRPr lang="it-IT">
              <a:latin typeface="Arial" panose="020B0604020202020204" pitchFamily="34" charset="0"/>
              <a:ea typeface="SimSun" panose="02010600030101010101" pitchFamily="2" charset="-122"/>
            </a:endParaRPr>
          </a:p>
        </p:txBody>
      </p:sp>
      <p:pic>
        <p:nvPicPr>
          <p:cNvPr id="5" name="Immagine 4" descr="Marvel Comics Spider-Man 4K HD Spider-Man Wallpapers | HD Wallpapers ...">
            <a:extLst>
              <a:ext uri="{FF2B5EF4-FFF2-40B4-BE49-F238E27FC236}">
                <a16:creationId xmlns:a16="http://schemas.microsoft.com/office/drawing/2014/main" id="{7E01C82E-9D28-4F87-90AB-422CB56CB3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237" y="2862472"/>
            <a:ext cx="2034209" cy="1633219"/>
          </a:xfrm>
          <a:prstGeom prst="rect">
            <a:avLst/>
          </a:prstGeom>
          <a:noFill/>
          <a:ln>
            <a:noFill/>
          </a:ln>
          <a:effectLst>
            <a:reflection blurRad="6350" stA="50000" endA="300" endPos="90000" dir="5400000" sy="-100000" algn="bl" rotWithShape="0"/>
          </a:effectLst>
          <a:scene3d>
            <a:camera prst="perspectiveRelaxedModerately"/>
            <a:lightRig rig="threePt" dir="t"/>
          </a:scene3d>
          <a:sp3d>
            <a:bevelT prst="relaxedInset"/>
          </a:sp3d>
        </p:spPr>
      </p:pic>
    </p:spTree>
    <p:extLst>
      <p:ext uri="{BB962C8B-B14F-4D97-AF65-F5344CB8AC3E}">
        <p14:creationId xmlns:p14="http://schemas.microsoft.com/office/powerpoint/2010/main" val="1537307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24588BB-8DCD-463B-A565-444D2DB952E7}"/>
              </a:ext>
            </a:extLst>
          </p:cNvPr>
          <p:cNvSpPr txBox="1"/>
          <p:nvPr/>
        </p:nvSpPr>
        <p:spPr>
          <a:xfrm>
            <a:off x="602166" y="304174"/>
            <a:ext cx="8040029" cy="6463308"/>
          </a:xfrm>
          <a:prstGeom prst="rect">
            <a:avLst/>
          </a:prstGeom>
          <a:noFill/>
        </p:spPr>
        <p:txBody>
          <a:bodyPr wrap="square">
            <a:spAutoFit/>
          </a:bodyPr>
          <a:lstStyle/>
          <a:p>
            <a:pPr algn="ctr"/>
            <a:r>
              <a:rPr lang="it-IT" sz="3600" dirty="0">
                <a:solidFill>
                  <a:srgbClr val="FFFF00"/>
                </a:solidFill>
              </a:rPr>
              <a:t> Gli eccipienti digitali </a:t>
            </a:r>
          </a:p>
          <a:p>
            <a:pPr algn="ctr"/>
            <a:endParaRPr lang="it-IT" sz="3600" dirty="0">
              <a:solidFill>
                <a:srgbClr val="FFFF00"/>
              </a:solidFill>
            </a:endParaRPr>
          </a:p>
          <a:p>
            <a:r>
              <a:rPr lang="it-IT" dirty="0"/>
              <a:t>svolgono la stessa funzione di quelli chimici che servono a dare forma al principio attivo e favorirne </a:t>
            </a:r>
            <a:r>
              <a:rPr lang="it-IT" sz="2800" dirty="0">
                <a:solidFill>
                  <a:srgbClr val="FFFF00"/>
                </a:solidFill>
              </a:rPr>
              <a:t>la assunzione</a:t>
            </a:r>
            <a:r>
              <a:rPr lang="it-IT" dirty="0"/>
              <a:t>, rendendolo il più biodisponibile possibile(</a:t>
            </a:r>
            <a:r>
              <a:rPr lang="it-IT" sz="2400" dirty="0">
                <a:solidFill>
                  <a:srgbClr val="FFFF00"/>
                </a:solidFill>
              </a:rPr>
              <a:t>programmi o app dedicati tipo device di allarme se non si assume un farmaco</a:t>
            </a:r>
            <a:r>
              <a:rPr lang="it-IT" dirty="0"/>
              <a:t>). Nelle </a:t>
            </a:r>
            <a:r>
              <a:rPr lang="it-IT" dirty="0" err="1"/>
              <a:t>DTx</a:t>
            </a:r>
            <a:r>
              <a:rPr lang="it-IT" dirty="0"/>
              <a:t> l’eccipiente digitale può comprendere</a:t>
            </a:r>
            <a:r>
              <a:rPr lang="it-IT" sz="2800" dirty="0">
                <a:solidFill>
                  <a:srgbClr val="FFFF00"/>
                </a:solidFill>
              </a:rPr>
              <a:t> l’assistente virtuale </a:t>
            </a:r>
            <a:r>
              <a:rPr lang="it-IT" dirty="0"/>
              <a:t>in grado di dialogare in linguaggio naturale con il paziente</a:t>
            </a:r>
            <a:r>
              <a:rPr lang="it-IT" sz="2800" dirty="0">
                <a:solidFill>
                  <a:srgbClr val="FFFF00"/>
                </a:solidFill>
              </a:rPr>
              <a:t>, moduli per il </a:t>
            </a:r>
            <a:r>
              <a:rPr lang="it-IT" sz="2800" dirty="0" err="1">
                <a:solidFill>
                  <a:srgbClr val="FFFF00"/>
                </a:solidFill>
              </a:rPr>
              <a:t>rewarding</a:t>
            </a:r>
            <a:r>
              <a:rPr lang="it-IT" sz="2800" dirty="0">
                <a:solidFill>
                  <a:srgbClr val="FFFF00"/>
                </a:solidFill>
              </a:rPr>
              <a:t> del paziente</a:t>
            </a:r>
            <a:r>
              <a:rPr lang="it-IT" dirty="0"/>
              <a:t>, </a:t>
            </a:r>
            <a:r>
              <a:rPr lang="it-IT" sz="2800" dirty="0" err="1">
                <a:solidFill>
                  <a:srgbClr val="FFFF00"/>
                </a:solidFill>
              </a:rPr>
              <a:t>reminders</a:t>
            </a:r>
            <a:r>
              <a:rPr lang="it-IT" sz="2800" dirty="0">
                <a:solidFill>
                  <a:srgbClr val="FFFF00"/>
                </a:solidFill>
              </a:rPr>
              <a:t> per l’assunzione</a:t>
            </a:r>
            <a:r>
              <a:rPr lang="it-IT" dirty="0"/>
              <a:t> della terapia digitale delle terapie complementari, </a:t>
            </a:r>
            <a:r>
              <a:rPr lang="it-IT" sz="2800" dirty="0">
                <a:solidFill>
                  <a:srgbClr val="FFFF00"/>
                </a:solidFill>
              </a:rPr>
              <a:t>moduli per collegare il paziente con il proprio medico</a:t>
            </a:r>
            <a:r>
              <a:rPr lang="it-IT" dirty="0"/>
              <a:t>. Tra i diversi elementi dell’eccipiente, fondamentale è </a:t>
            </a:r>
            <a:r>
              <a:rPr lang="it-IT" sz="2400" dirty="0">
                <a:solidFill>
                  <a:srgbClr val="FFFF00"/>
                </a:solidFill>
              </a:rPr>
              <a:t>l’interfaccia utente, </a:t>
            </a:r>
            <a:r>
              <a:rPr lang="it-IT" dirty="0"/>
              <a:t>in grado di condizionare l’esperienza dell’utente, </a:t>
            </a:r>
            <a:r>
              <a:rPr lang="it-IT" sz="2800" dirty="0">
                <a:solidFill>
                  <a:srgbClr val="FFFF00"/>
                </a:solidFill>
              </a:rPr>
              <a:t>l’accettabilità della terapia, l’aderenza al trattamento e di conseguenza gli esiti terapeutici.</a:t>
            </a:r>
            <a:endParaRPr lang="it-IT" dirty="0">
              <a:solidFill>
                <a:srgbClr val="FFFF00"/>
              </a:solidFill>
            </a:endParaRPr>
          </a:p>
        </p:txBody>
      </p:sp>
      <p:pic>
        <p:nvPicPr>
          <p:cNvPr id="6" name="Picture 2">
            <a:extLst>
              <a:ext uri="{FF2B5EF4-FFF2-40B4-BE49-F238E27FC236}">
                <a16:creationId xmlns:a16="http://schemas.microsoft.com/office/drawing/2014/main" id="{EB89C0FB-96CD-4425-AF1D-8AB5CE77D2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877" y="0"/>
            <a:ext cx="2045785" cy="16057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752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96B3A75-AAF4-4A82-BDCE-7A1458138D34}"/>
              </a:ext>
            </a:extLst>
          </p:cNvPr>
          <p:cNvSpPr txBox="1"/>
          <p:nvPr/>
        </p:nvSpPr>
        <p:spPr>
          <a:xfrm>
            <a:off x="147484" y="42110"/>
            <a:ext cx="8996516" cy="2554545"/>
          </a:xfrm>
          <a:prstGeom prst="rect">
            <a:avLst/>
          </a:prstGeom>
          <a:noFill/>
        </p:spPr>
        <p:txBody>
          <a:bodyPr wrap="square">
            <a:spAutoFit/>
          </a:bodyPr>
          <a:lstStyle/>
          <a:p>
            <a:pPr algn="ctr"/>
            <a:r>
              <a:rPr lang="it-IT" sz="3200" b="1" dirty="0">
                <a:solidFill>
                  <a:srgbClr val="FFFF00"/>
                </a:solidFill>
                <a:latin typeface="-apple-system"/>
              </a:rPr>
              <a:t>Monitoraggio continuo:</a:t>
            </a:r>
            <a:br>
              <a:rPr lang="it-IT" sz="3200" b="1" dirty="0">
                <a:solidFill>
                  <a:srgbClr val="FFFF00"/>
                </a:solidFill>
              </a:rPr>
            </a:br>
            <a:r>
              <a:rPr lang="it-IT" sz="3200" b="1" dirty="0">
                <a:solidFill>
                  <a:srgbClr val="FFFF00"/>
                </a:solidFill>
                <a:latin typeface="-apple-system"/>
              </a:rPr>
              <a:t>         Dispositivi indossabili dotati di AI riducono del 20-40% i ricoveri ospedalieri correlati a crisi ipertensive.</a:t>
            </a:r>
            <a:br>
              <a:rPr lang="it-IT" sz="3200" b="1" dirty="0">
                <a:solidFill>
                  <a:srgbClr val="FFFF00"/>
                </a:solidFill>
              </a:rPr>
            </a:br>
            <a:endParaRPr lang="it-IT" sz="3200" b="1" dirty="0">
              <a:solidFill>
                <a:srgbClr val="FFFF00"/>
              </a:solidFill>
            </a:endParaRPr>
          </a:p>
        </p:txBody>
      </p:sp>
      <p:pic>
        <p:nvPicPr>
          <p:cNvPr id="1026" name="Picture 2" descr="Diferentes tipos de tecnologias vestíveis. Fonte: Adaptado de Silva et ...">
            <a:extLst>
              <a:ext uri="{FF2B5EF4-FFF2-40B4-BE49-F238E27FC236}">
                <a16:creationId xmlns:a16="http://schemas.microsoft.com/office/drawing/2014/main" id="{611C4D1E-875C-4084-A72D-3498CEBD4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646" y="1430596"/>
            <a:ext cx="6990735" cy="4545433"/>
          </a:xfrm>
          <a:prstGeom prst="rect">
            <a:avLst/>
          </a:prstGeom>
          <a:noFill/>
          <a:ln w="76200">
            <a:solidFill>
              <a:schemeClr val="tx1"/>
            </a:solidFill>
          </a:ln>
          <a:scene3d>
            <a:camera prst="perspectiveRelaxedModerately"/>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1028" name="Picture 4" descr="Wearable Iphone Accessories at Michelle Horn blog">
            <a:extLst>
              <a:ext uri="{FF2B5EF4-FFF2-40B4-BE49-F238E27FC236}">
                <a16:creationId xmlns:a16="http://schemas.microsoft.com/office/drawing/2014/main" id="{33AF9D4F-6CBF-46AD-BEAB-D1BA1394E0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693" y="5754768"/>
            <a:ext cx="1591272" cy="106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820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09E1ACD-658B-48DC-9A21-E1BEDC7798E0}"/>
              </a:ext>
            </a:extLst>
          </p:cNvPr>
          <p:cNvPicPr>
            <a:picLocks noChangeAspect="1"/>
          </p:cNvPicPr>
          <p:nvPr/>
        </p:nvPicPr>
        <p:blipFill>
          <a:blip r:embed="rId2"/>
          <a:stretch>
            <a:fillRect/>
          </a:stretch>
        </p:blipFill>
        <p:spPr>
          <a:xfrm>
            <a:off x="553618" y="605769"/>
            <a:ext cx="8036764" cy="3854721"/>
          </a:xfrm>
          <a:prstGeom prst="rect">
            <a:avLst/>
          </a:prstGeom>
          <a:effectLst>
            <a:glow rad="228600">
              <a:schemeClr val="accent6">
                <a:satMod val="175000"/>
                <a:alpha val="40000"/>
              </a:schemeClr>
            </a:glow>
          </a:effectLst>
          <a:scene3d>
            <a:camera prst="perspectiveAbove"/>
            <a:lightRig rig="threePt" dir="t"/>
          </a:scene3d>
        </p:spPr>
      </p:pic>
      <p:sp>
        <p:nvSpPr>
          <p:cNvPr id="5" name="CasellaDiTesto 4">
            <a:extLst>
              <a:ext uri="{FF2B5EF4-FFF2-40B4-BE49-F238E27FC236}">
                <a16:creationId xmlns:a16="http://schemas.microsoft.com/office/drawing/2014/main" id="{93A9D265-3C24-4641-B3AD-6C9E7FADBFCE}"/>
              </a:ext>
            </a:extLst>
          </p:cNvPr>
          <p:cNvSpPr txBox="1"/>
          <p:nvPr/>
        </p:nvSpPr>
        <p:spPr>
          <a:xfrm>
            <a:off x="4900960" y="6034114"/>
            <a:ext cx="4003288" cy="369332"/>
          </a:xfrm>
          <a:prstGeom prst="rect">
            <a:avLst/>
          </a:prstGeom>
          <a:noFill/>
        </p:spPr>
        <p:txBody>
          <a:bodyPr wrap="square" rtlCol="0">
            <a:spAutoFit/>
          </a:bodyPr>
          <a:lstStyle/>
          <a:p>
            <a:r>
              <a:rPr lang="it-IT" dirty="0"/>
              <a:t>JMIR </a:t>
            </a:r>
            <a:r>
              <a:rPr lang="it-IT" dirty="0" err="1"/>
              <a:t>Mhealth</a:t>
            </a:r>
            <a:r>
              <a:rPr lang="it-IT" dirty="0"/>
              <a:t> 2020;8(10):e21759</a:t>
            </a:r>
          </a:p>
        </p:txBody>
      </p:sp>
      <p:pic>
        <p:nvPicPr>
          <p:cNvPr id="6" name="Immagine 5">
            <a:extLst>
              <a:ext uri="{FF2B5EF4-FFF2-40B4-BE49-F238E27FC236}">
                <a16:creationId xmlns:a16="http://schemas.microsoft.com/office/drawing/2014/main" id="{516A2C6A-490E-46A4-B7E1-F8BF61F990DE}"/>
              </a:ext>
            </a:extLst>
          </p:cNvPr>
          <p:cNvPicPr>
            <a:picLocks noChangeAspect="1"/>
          </p:cNvPicPr>
          <p:nvPr/>
        </p:nvPicPr>
        <p:blipFill>
          <a:blip r:embed="rId3"/>
          <a:stretch>
            <a:fillRect/>
          </a:stretch>
        </p:blipFill>
        <p:spPr>
          <a:xfrm>
            <a:off x="89212" y="4979692"/>
            <a:ext cx="3590050" cy="1697115"/>
          </a:xfrm>
          <a:prstGeom prst="rect">
            <a:avLst/>
          </a:prstGeom>
          <a:effectLst>
            <a:softEdge rad="635000"/>
          </a:effectLst>
        </p:spPr>
      </p:pic>
    </p:spTree>
    <p:extLst>
      <p:ext uri="{BB962C8B-B14F-4D97-AF65-F5344CB8AC3E}">
        <p14:creationId xmlns:p14="http://schemas.microsoft.com/office/powerpoint/2010/main" val="1601314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08F5237-26EF-4404-977D-0F7C39E9AE4D}"/>
              </a:ext>
            </a:extLst>
          </p:cNvPr>
          <p:cNvPicPr>
            <a:picLocks noChangeAspect="1"/>
          </p:cNvPicPr>
          <p:nvPr/>
        </p:nvPicPr>
        <p:blipFill>
          <a:blip r:embed="rId2"/>
          <a:stretch>
            <a:fillRect/>
          </a:stretch>
        </p:blipFill>
        <p:spPr>
          <a:xfrm>
            <a:off x="669074" y="1365909"/>
            <a:ext cx="8023302" cy="4365818"/>
          </a:xfrm>
          <a:prstGeom prst="rect">
            <a:avLst/>
          </a:prstGeom>
          <a:solidFill>
            <a:srgbClr val="002060"/>
          </a:solidFill>
          <a:ln w="76200">
            <a:solidFill>
              <a:schemeClr val="tx1"/>
            </a:solidFill>
          </a:ln>
          <a:effectLst>
            <a:softEdge rad="317500"/>
          </a:effectLst>
          <a:scene3d>
            <a:camera prst="obliqueBottomRight"/>
            <a:lightRig rig="threePt" dir="t"/>
          </a:scene3d>
        </p:spPr>
      </p:pic>
      <p:sp>
        <p:nvSpPr>
          <p:cNvPr id="4" name="CasellaDiTesto 3">
            <a:extLst>
              <a:ext uri="{FF2B5EF4-FFF2-40B4-BE49-F238E27FC236}">
                <a16:creationId xmlns:a16="http://schemas.microsoft.com/office/drawing/2014/main" id="{50856E3E-5CB4-421C-97D9-E69F7B36629D}"/>
              </a:ext>
            </a:extLst>
          </p:cNvPr>
          <p:cNvSpPr txBox="1"/>
          <p:nvPr/>
        </p:nvSpPr>
        <p:spPr>
          <a:xfrm>
            <a:off x="4572000" y="5909476"/>
            <a:ext cx="4572000" cy="369332"/>
          </a:xfrm>
          <a:prstGeom prst="rect">
            <a:avLst/>
          </a:prstGeom>
          <a:noFill/>
        </p:spPr>
        <p:txBody>
          <a:bodyPr wrap="square">
            <a:spAutoFit/>
          </a:bodyPr>
          <a:lstStyle/>
          <a:p>
            <a:r>
              <a:rPr lang="it-IT" dirty="0"/>
              <a:t>JMIR </a:t>
            </a:r>
            <a:r>
              <a:rPr lang="it-IT" dirty="0" err="1"/>
              <a:t>Mhealth</a:t>
            </a:r>
            <a:r>
              <a:rPr lang="it-IT" dirty="0"/>
              <a:t> 2020;8(10):e21759</a:t>
            </a:r>
          </a:p>
        </p:txBody>
      </p:sp>
      <p:pic>
        <p:nvPicPr>
          <p:cNvPr id="6" name="Picture 4" descr="Wearable Iphone Accessories at Michelle Horn blog">
            <a:extLst>
              <a:ext uri="{FF2B5EF4-FFF2-40B4-BE49-F238E27FC236}">
                <a16:creationId xmlns:a16="http://schemas.microsoft.com/office/drawing/2014/main" id="{3E20BA93-EB3E-4088-A6AF-C76875F9C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786" y="304785"/>
            <a:ext cx="1591272" cy="1061124"/>
          </a:xfrm>
          <a:prstGeom prst="rect">
            <a:avLst/>
          </a:prstGeom>
          <a:noFill/>
          <a:effectLst>
            <a:softEdge rad="63500"/>
          </a:effectLst>
          <a:scene3d>
            <a:camera prst="perspectiveRelaxedModerately"/>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611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99130" y="338457"/>
            <a:ext cx="5825490" cy="6331585"/>
          </a:xfrm>
          <a:prstGeom prst="rect">
            <a:avLst/>
          </a:prstGeom>
          <a:scene3d>
            <a:camera prst="perspectiveContrastingLeftFacing"/>
            <a:lightRig rig="threePt" dir="t"/>
          </a:scene3d>
        </p:spPr>
      </p:pic>
      <p:pic>
        <p:nvPicPr>
          <p:cNvPr id="106" name="Picture 105"/>
          <p:cNvPicPr/>
          <p:nvPr/>
        </p:nvPicPr>
        <p:blipFill>
          <a:blip r:embed="rId3"/>
          <a:stretch>
            <a:fillRect/>
          </a:stretch>
        </p:blipFill>
        <p:spPr>
          <a:xfrm>
            <a:off x="-402589" y="697865"/>
            <a:ext cx="5093335" cy="3345180"/>
          </a:xfrm>
          <a:prstGeom prst="rect">
            <a:avLst/>
          </a:prstGeom>
          <a:noFill/>
          <a:ln w="9525">
            <a:noFill/>
          </a:ln>
          <a:scene3d>
            <a:camera prst="isometricRightUp"/>
            <a:lightRig rig="threePt" dir="t"/>
          </a:scene3d>
        </p:spPr>
      </p:pic>
      <p:pic>
        <p:nvPicPr>
          <p:cNvPr id="5" name="Content Placeholder 103">
            <a:extLst>
              <a:ext uri="{FF2B5EF4-FFF2-40B4-BE49-F238E27FC236}">
                <a16:creationId xmlns:a16="http://schemas.microsoft.com/office/drawing/2014/main" id="{881F1BC3-3736-4CC0-BE0E-DD511C7A9BF9}"/>
              </a:ext>
            </a:extLst>
          </p:cNvPr>
          <p:cNvPicPr>
            <a:picLocks noGrp="1" noChangeAspect="1"/>
          </p:cNvPicPr>
          <p:nvPr/>
        </p:nvPicPr>
        <p:blipFill>
          <a:blip r:embed="rId4"/>
          <a:stretch>
            <a:fillRect/>
          </a:stretch>
        </p:blipFill>
        <p:spPr>
          <a:xfrm>
            <a:off x="119380" y="5698492"/>
            <a:ext cx="4686796" cy="971550"/>
          </a:xfrm>
          <a:prstGeom prst="rect">
            <a:avLst/>
          </a:prstGeom>
          <a:noFill/>
          <a:ln w="9525">
            <a:noFill/>
          </a:ln>
          <a:effectLst>
            <a:softEdge rad="127000"/>
          </a:effectLst>
          <a:scene3d>
            <a:camera prst="perspectiveRelaxed"/>
            <a:lightRig rig="threePt" dir="t"/>
          </a:scene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D028A8F-4461-4980-8CAA-1AF04DCA2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93375" y="88274"/>
            <a:ext cx="5039446" cy="7198120"/>
          </a:xfrm>
          <a:prstGeom prst="rect">
            <a:avLst/>
          </a:prstGeom>
          <a:solidFill>
            <a:srgbClr val="7030A0"/>
          </a:solidFill>
          <a:ln w="19050">
            <a:solidFill>
              <a:srgbClr val="C00000"/>
            </a:solidFill>
            <a:prstDash val="lgDashDotDot"/>
          </a:ln>
          <a:effectLst>
            <a:glow rad="228600">
              <a:schemeClr val="accent2">
                <a:satMod val="175000"/>
                <a:alpha val="40000"/>
              </a:schemeClr>
            </a:glow>
            <a:softEdge rad="127000"/>
          </a:effectLst>
          <a:scene3d>
            <a:camera prst="perspectiveFront"/>
            <a:lightRig rig="threePt" dir="t"/>
          </a:scene3d>
          <a:sp3d>
            <a:bevelT w="101600" prst="riblet"/>
          </a:sp3d>
        </p:spPr>
      </p:pic>
      <p:sp>
        <p:nvSpPr>
          <p:cNvPr id="4" name="CasellaDiTesto 3">
            <a:extLst>
              <a:ext uri="{FF2B5EF4-FFF2-40B4-BE49-F238E27FC236}">
                <a16:creationId xmlns:a16="http://schemas.microsoft.com/office/drawing/2014/main" id="{5248AAE1-C79D-4816-ADE4-7CF95BC9E5A7}"/>
              </a:ext>
            </a:extLst>
          </p:cNvPr>
          <p:cNvSpPr txBox="1"/>
          <p:nvPr/>
        </p:nvSpPr>
        <p:spPr>
          <a:xfrm>
            <a:off x="4226312" y="6313544"/>
            <a:ext cx="4572000" cy="369332"/>
          </a:xfrm>
          <a:prstGeom prst="rect">
            <a:avLst/>
          </a:prstGeom>
          <a:noFill/>
        </p:spPr>
        <p:txBody>
          <a:bodyPr wrap="square">
            <a:spAutoFit/>
          </a:bodyPr>
          <a:lstStyle/>
          <a:p>
            <a:r>
              <a:rPr lang="it-IT" dirty="0"/>
              <a:t>JMIR </a:t>
            </a:r>
            <a:r>
              <a:rPr lang="it-IT" dirty="0" err="1"/>
              <a:t>Mhealth</a:t>
            </a:r>
            <a:r>
              <a:rPr lang="it-IT" dirty="0"/>
              <a:t> 2020;8(10):e21759</a:t>
            </a:r>
          </a:p>
        </p:txBody>
      </p:sp>
      <p:sp>
        <p:nvSpPr>
          <p:cNvPr id="5" name="Ovale 4">
            <a:extLst>
              <a:ext uri="{FF2B5EF4-FFF2-40B4-BE49-F238E27FC236}">
                <a16:creationId xmlns:a16="http://schemas.microsoft.com/office/drawing/2014/main" id="{4A7DAF27-283D-49F1-B26F-38E1805D6E93}"/>
              </a:ext>
            </a:extLst>
          </p:cNvPr>
          <p:cNvSpPr/>
          <p:nvPr/>
        </p:nvSpPr>
        <p:spPr bwMode="auto">
          <a:xfrm>
            <a:off x="3456880" y="3345368"/>
            <a:ext cx="45719" cy="45719"/>
          </a:xfrm>
          <a:prstGeom prst="ellips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endParaRPr lang="it-IT">
              <a:latin typeface="Arial" panose="020B0604020202020204" pitchFamily="34" charset="0"/>
              <a:ea typeface="SimSun" panose="02010600030101010101" pitchFamily="2" charset="-122"/>
            </a:endParaRPr>
          </a:p>
        </p:txBody>
      </p:sp>
      <p:pic>
        <p:nvPicPr>
          <p:cNvPr id="8" name="Picture 4" descr="Wearable Iphone Accessories at Michelle Horn blog">
            <a:extLst>
              <a:ext uri="{FF2B5EF4-FFF2-40B4-BE49-F238E27FC236}">
                <a16:creationId xmlns:a16="http://schemas.microsoft.com/office/drawing/2014/main" id="{C72373AF-AAF9-41EE-8363-A8E9A9880A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0676" y="-22303"/>
            <a:ext cx="1591272" cy="1061124"/>
          </a:xfrm>
          <a:prstGeom prst="rect">
            <a:avLst/>
          </a:prstGeom>
          <a:noFill/>
          <a:effectLst>
            <a:softEdge rad="127000"/>
          </a:effectLst>
          <a:scene3d>
            <a:camera prst="perspectiveRelaxedModerately"/>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620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66F80E9-4E89-4716-A41A-F1DD1CEBF9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791739" y="700390"/>
            <a:ext cx="7248288" cy="5457223"/>
          </a:xfrm>
          <a:prstGeom prst="rect">
            <a:avLst/>
          </a:prstGeom>
          <a:effectLst>
            <a:glow rad="228600">
              <a:schemeClr val="accent6">
                <a:satMod val="175000"/>
                <a:alpha val="40000"/>
              </a:schemeClr>
            </a:glow>
            <a:softEdge rad="635000"/>
          </a:effectLst>
          <a:scene3d>
            <a:camera prst="orthographicFront"/>
            <a:lightRig rig="threePt" dir="t"/>
          </a:scene3d>
          <a:sp3d>
            <a:bevelT w="114300" prst="artDeco"/>
          </a:sp3d>
        </p:spPr>
      </p:pic>
      <p:sp>
        <p:nvSpPr>
          <p:cNvPr id="6" name="CasellaDiTesto 5">
            <a:extLst>
              <a:ext uri="{FF2B5EF4-FFF2-40B4-BE49-F238E27FC236}">
                <a16:creationId xmlns:a16="http://schemas.microsoft.com/office/drawing/2014/main" id="{43DAFB37-3938-46CB-A93A-55033098B348}"/>
              </a:ext>
            </a:extLst>
          </p:cNvPr>
          <p:cNvSpPr txBox="1"/>
          <p:nvPr/>
        </p:nvSpPr>
        <p:spPr>
          <a:xfrm>
            <a:off x="5006897" y="6342278"/>
            <a:ext cx="4572000" cy="369332"/>
          </a:xfrm>
          <a:prstGeom prst="rect">
            <a:avLst/>
          </a:prstGeom>
          <a:noFill/>
        </p:spPr>
        <p:txBody>
          <a:bodyPr wrap="square">
            <a:spAutoFit/>
          </a:bodyPr>
          <a:lstStyle/>
          <a:p>
            <a:r>
              <a:rPr lang="it-IT" dirty="0"/>
              <a:t>JMIR </a:t>
            </a:r>
            <a:r>
              <a:rPr lang="it-IT" dirty="0" err="1"/>
              <a:t>Mhealth</a:t>
            </a:r>
            <a:r>
              <a:rPr lang="it-IT" dirty="0"/>
              <a:t> 2020;8(10):e21759</a:t>
            </a:r>
          </a:p>
        </p:txBody>
      </p:sp>
    </p:spTree>
    <p:extLst>
      <p:ext uri="{BB962C8B-B14F-4D97-AF65-F5344CB8AC3E}">
        <p14:creationId xmlns:p14="http://schemas.microsoft.com/office/powerpoint/2010/main" val="1743584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1EE2FB8-550B-4DEB-A0D3-BD5897189F35}"/>
              </a:ext>
            </a:extLst>
          </p:cNvPr>
          <p:cNvSpPr txBox="1"/>
          <p:nvPr/>
        </p:nvSpPr>
        <p:spPr>
          <a:xfrm>
            <a:off x="162232" y="1512499"/>
            <a:ext cx="9144000" cy="3108543"/>
          </a:xfrm>
          <a:prstGeom prst="rect">
            <a:avLst/>
          </a:prstGeom>
          <a:noFill/>
        </p:spPr>
        <p:txBody>
          <a:bodyPr wrap="square">
            <a:spAutoFit/>
          </a:bodyPr>
          <a:lstStyle/>
          <a:p>
            <a:br>
              <a:rPr lang="it-IT" b="1" dirty="0">
                <a:solidFill>
                  <a:srgbClr val="FFFF00"/>
                </a:solidFill>
              </a:rPr>
            </a:br>
            <a:r>
              <a:rPr lang="it-IT" sz="3200" b="1" dirty="0">
                <a:solidFill>
                  <a:srgbClr val="FFFF00"/>
                </a:solidFill>
                <a:latin typeface="-apple-system"/>
              </a:rPr>
              <a:t>Diagnosi precoce:</a:t>
            </a:r>
            <a:br>
              <a:rPr lang="it-IT" sz="3200" b="1" dirty="0">
                <a:solidFill>
                  <a:srgbClr val="FFFF00"/>
                </a:solidFill>
              </a:rPr>
            </a:br>
            <a:r>
              <a:rPr lang="it-IT" sz="3200" b="1" dirty="0">
                <a:solidFill>
                  <a:srgbClr val="FFFF00"/>
                </a:solidFill>
                <a:latin typeface="-apple-system"/>
              </a:rPr>
              <a:t>      •   L’uso di algoritmi di intelligenza artificiale aumenta del 25-30% l’efficacia nel rilevamento precoce dell’ipertensione rispetto ai metodi tradizionali.</a:t>
            </a:r>
            <a:br>
              <a:rPr lang="it-IT" sz="3200" b="1" dirty="0">
                <a:solidFill>
                  <a:srgbClr val="FFFF00"/>
                </a:solidFill>
              </a:rPr>
            </a:br>
            <a:endParaRPr lang="it-IT" b="1" dirty="0">
              <a:solidFill>
                <a:srgbClr val="FFFF00"/>
              </a:solidFill>
            </a:endParaRPr>
          </a:p>
        </p:txBody>
      </p:sp>
      <p:pic>
        <p:nvPicPr>
          <p:cNvPr id="5" name="Immagine 4">
            <a:extLst>
              <a:ext uri="{FF2B5EF4-FFF2-40B4-BE49-F238E27FC236}">
                <a16:creationId xmlns:a16="http://schemas.microsoft.com/office/drawing/2014/main" id="{A6CEB71C-6BF1-4AE4-9A47-879AF7AE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4323" y="4066082"/>
            <a:ext cx="2558845" cy="2558845"/>
          </a:xfrm>
          <a:prstGeom prst="rect">
            <a:avLst/>
          </a:prstGeom>
        </p:spPr>
      </p:pic>
    </p:spTree>
    <p:extLst>
      <p:ext uri="{BB962C8B-B14F-4D97-AF65-F5344CB8AC3E}">
        <p14:creationId xmlns:p14="http://schemas.microsoft.com/office/powerpoint/2010/main" val="3314040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AB9AEBA-1513-4707-BD31-2BEC307BDA0E}"/>
              </a:ext>
            </a:extLst>
          </p:cNvPr>
          <p:cNvPicPr>
            <a:picLocks noChangeAspect="1"/>
          </p:cNvPicPr>
          <p:nvPr/>
        </p:nvPicPr>
        <p:blipFill>
          <a:blip r:embed="rId2"/>
          <a:stretch>
            <a:fillRect/>
          </a:stretch>
        </p:blipFill>
        <p:spPr>
          <a:xfrm>
            <a:off x="-66908" y="-273205"/>
            <a:ext cx="9277815" cy="7404409"/>
          </a:xfrm>
          <a:prstGeom prst="rect">
            <a:avLst/>
          </a:prstGeom>
        </p:spPr>
      </p:pic>
    </p:spTree>
    <p:extLst>
      <p:ext uri="{BB962C8B-B14F-4D97-AF65-F5344CB8AC3E}">
        <p14:creationId xmlns:p14="http://schemas.microsoft.com/office/powerpoint/2010/main" val="233183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65" y="1486451"/>
            <a:ext cx="8396869" cy="5258718"/>
          </a:xfrm>
          <a:prstGeom prst="rect">
            <a:avLst/>
          </a:prstGeom>
          <a:scene3d>
            <a:camera prst="orthographicFront"/>
            <a:lightRig rig="threePt" dir="t"/>
          </a:scene3d>
          <a:sp3d>
            <a:bevelT prst="angle"/>
          </a:sp3d>
        </p:spPr>
      </p:pic>
      <p:pic>
        <p:nvPicPr>
          <p:cNvPr id="3" name="Immagine 2">
            <a:extLst>
              <a:ext uri="{FF2B5EF4-FFF2-40B4-BE49-F238E27FC236}">
                <a16:creationId xmlns:a16="http://schemas.microsoft.com/office/drawing/2014/main" id="{973D2103-0320-4E23-953F-E89C6DFE2364}"/>
              </a:ext>
            </a:extLst>
          </p:cNvPr>
          <p:cNvPicPr>
            <a:picLocks noChangeAspect="1"/>
          </p:cNvPicPr>
          <p:nvPr/>
        </p:nvPicPr>
        <p:blipFill>
          <a:blip r:embed="rId3"/>
          <a:stretch>
            <a:fillRect/>
          </a:stretch>
        </p:blipFill>
        <p:spPr>
          <a:xfrm>
            <a:off x="2118731" y="-92550"/>
            <a:ext cx="5163015" cy="1579001"/>
          </a:xfrm>
          <a:prstGeom prst="rect">
            <a:avLst/>
          </a:prstGeom>
          <a:scene3d>
            <a:camera prst="obliqueTopRight"/>
            <a:lightRig rig="threePt" dir="t"/>
          </a:scene3d>
          <a:sp3d>
            <a:bevelT w="101600" prst="riblet"/>
          </a:sp3d>
        </p:spPr>
      </p:pic>
    </p:spTree>
    <p:extLst>
      <p:ext uri="{BB962C8B-B14F-4D97-AF65-F5344CB8AC3E}">
        <p14:creationId xmlns:p14="http://schemas.microsoft.com/office/powerpoint/2010/main" val="397541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3604" y="223026"/>
            <a:ext cx="4756792" cy="1683833"/>
          </a:xfrm>
          <a:prstGeom prst="rect">
            <a:avLst/>
          </a:prstGeom>
          <a:effectLst>
            <a:glow rad="228600">
              <a:schemeClr val="accent4">
                <a:satMod val="175000"/>
                <a:alpha val="40000"/>
              </a:schemeClr>
            </a:glow>
          </a:effectLst>
        </p:spPr>
      </p:pic>
      <p:pic>
        <p:nvPicPr>
          <p:cNvPr id="3" name="Immagine 2">
            <a:extLst>
              <a:ext uri="{FF2B5EF4-FFF2-40B4-BE49-F238E27FC236}">
                <a16:creationId xmlns:a16="http://schemas.microsoft.com/office/drawing/2014/main" id="{D204AC87-DB60-402B-8B01-3579A1E25086}"/>
              </a:ext>
            </a:extLst>
          </p:cNvPr>
          <p:cNvPicPr>
            <a:picLocks noChangeAspect="1"/>
          </p:cNvPicPr>
          <p:nvPr/>
        </p:nvPicPr>
        <p:blipFill>
          <a:blip r:embed="rId3"/>
          <a:stretch>
            <a:fillRect/>
          </a:stretch>
        </p:blipFill>
        <p:spPr>
          <a:xfrm>
            <a:off x="1325367" y="2116852"/>
            <a:ext cx="6693988" cy="4518122"/>
          </a:xfrm>
          <a:prstGeom prst="rect">
            <a:avLst/>
          </a:prstGeom>
          <a:effectLst/>
        </p:spPr>
      </p:pic>
    </p:spTree>
    <p:extLst>
      <p:ext uri="{BB962C8B-B14F-4D97-AF65-F5344CB8AC3E}">
        <p14:creationId xmlns:p14="http://schemas.microsoft.com/office/powerpoint/2010/main" val="159510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62" y="1483112"/>
            <a:ext cx="6194532" cy="5210398"/>
          </a:xfrm>
          <a:prstGeom prst="rect">
            <a:avLst/>
          </a:prstGeom>
          <a:effectLst>
            <a:softEdge rad="63500"/>
          </a:effectLst>
        </p:spPr>
      </p:pic>
      <p:pic>
        <p:nvPicPr>
          <p:cNvPr id="4" name="Immagine 3">
            <a:extLst>
              <a:ext uri="{FF2B5EF4-FFF2-40B4-BE49-F238E27FC236}">
                <a16:creationId xmlns:a16="http://schemas.microsoft.com/office/drawing/2014/main" id="{C17C8BD4-E70B-4F8F-AB75-F74D2FF2F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0889" y="1483112"/>
            <a:ext cx="2403149" cy="5210398"/>
          </a:xfrm>
          <a:prstGeom prst="rect">
            <a:avLst/>
          </a:prstGeom>
          <a:effectLst>
            <a:softEdge rad="63500"/>
          </a:effectLst>
        </p:spPr>
      </p:pic>
      <p:pic>
        <p:nvPicPr>
          <p:cNvPr id="5" name="Immagine 4">
            <a:extLst>
              <a:ext uri="{FF2B5EF4-FFF2-40B4-BE49-F238E27FC236}">
                <a16:creationId xmlns:a16="http://schemas.microsoft.com/office/drawing/2014/main" id="{B4DF7B73-E960-4C9D-92AD-48C68746E61B}"/>
              </a:ext>
            </a:extLst>
          </p:cNvPr>
          <p:cNvPicPr>
            <a:picLocks noChangeAspect="1"/>
          </p:cNvPicPr>
          <p:nvPr/>
        </p:nvPicPr>
        <p:blipFill>
          <a:blip r:embed="rId4"/>
          <a:stretch>
            <a:fillRect/>
          </a:stretch>
        </p:blipFill>
        <p:spPr>
          <a:xfrm>
            <a:off x="2369703" y="-100360"/>
            <a:ext cx="5218628" cy="1583472"/>
          </a:xfrm>
          <a:prstGeom prst="rect">
            <a:avLst/>
          </a:prstGeom>
        </p:spPr>
      </p:pic>
    </p:spTree>
    <p:extLst>
      <p:ext uri="{BB962C8B-B14F-4D97-AF65-F5344CB8AC3E}">
        <p14:creationId xmlns:p14="http://schemas.microsoft.com/office/powerpoint/2010/main" val="196228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8558FA5-6E6C-466E-8DDF-88802D376717}"/>
              </a:ext>
            </a:extLst>
          </p:cNvPr>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1759098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4" name="image16.jpeg"/>
          <p:cNvPicPr/>
          <p:nvPr/>
        </p:nvPicPr>
        <p:blipFill>
          <a:blip r:embed="rId2"/>
          <a:stretch>
            <a:fillRect/>
          </a:stretch>
        </p:blipFill>
        <p:spPr>
          <a:xfrm>
            <a:off x="6838315" y="2061408"/>
            <a:ext cx="2197100" cy="4109720"/>
          </a:xfrm>
          <a:prstGeom prst="rect">
            <a:avLst/>
          </a:prstGeom>
          <a:ln w="12600">
            <a:noFill/>
          </a:ln>
          <a:scene3d>
            <a:camera prst="perspectiveLeft"/>
            <a:lightRig rig="threePt" dir="t"/>
          </a:scene3d>
        </p:spPr>
      </p:pic>
      <p:pic>
        <p:nvPicPr>
          <p:cNvPr id="835" name="image17.jpeg"/>
          <p:cNvPicPr/>
          <p:nvPr/>
        </p:nvPicPr>
        <p:blipFill>
          <a:blip r:embed="rId3"/>
          <a:stretch>
            <a:fillRect/>
          </a:stretch>
        </p:blipFill>
        <p:spPr>
          <a:xfrm>
            <a:off x="3598545" y="1651509"/>
            <a:ext cx="3195320" cy="2564893"/>
          </a:xfrm>
          <a:prstGeom prst="rect">
            <a:avLst/>
          </a:prstGeom>
          <a:ln w="12600">
            <a:noFill/>
          </a:ln>
          <a:effectLst>
            <a:reflection blurRad="6350" stA="50000" endA="295" endPos="92000" dist="101600" dir="5400000" sy="-100000" algn="bl" rotWithShape="0"/>
          </a:effectLst>
        </p:spPr>
      </p:pic>
      <p:sp>
        <p:nvSpPr>
          <p:cNvPr id="836" name="CustomShape 1"/>
          <p:cNvSpPr/>
          <p:nvPr/>
        </p:nvSpPr>
        <p:spPr>
          <a:xfrm>
            <a:off x="0" y="198360"/>
            <a:ext cx="8725320" cy="1453149"/>
          </a:xfrm>
          <a:prstGeom prst="rect">
            <a:avLst/>
          </a:prstGeom>
          <a:noFill/>
          <a:ln w="12600">
            <a:noFill/>
          </a:ln>
        </p:spPr>
        <p:style>
          <a:lnRef idx="0">
            <a:srgbClr val="FFFFFF"/>
          </a:lnRef>
          <a:fillRef idx="0">
            <a:srgbClr val="FFFFFF"/>
          </a:fillRef>
          <a:effectRef idx="0">
            <a:srgbClr val="FFFFFF"/>
          </a:effectRef>
          <a:fontRef idx="minor"/>
        </p:style>
        <p:txBody>
          <a:bodyPr lIns="39240" tIns="39240" rIns="39240" bIns="39240">
            <a:spAutoFit/>
          </a:bodyPr>
          <a:lstStyle/>
          <a:p>
            <a:pPr algn="ctr">
              <a:lnSpc>
                <a:spcPct val="93000"/>
              </a:lnSpc>
            </a:pPr>
            <a:r>
              <a:rPr lang="it-IT" sz="9600" b="1" spc="-1" dirty="0" err="1">
                <a:latin typeface="Calibri" panose="020F0502020204030204"/>
                <a:ea typeface="Calibri" panose="020F0502020204030204"/>
              </a:rPr>
              <a:t>Complessita’</a:t>
            </a:r>
            <a:endParaRPr lang="it-IT" sz="9600" b="1" spc="-1" dirty="0">
              <a:latin typeface="Calibri" panose="020F0502020204030204"/>
              <a:ea typeface="Calibri" panose="020F0502020204030204"/>
            </a:endParaRPr>
          </a:p>
        </p:txBody>
      </p:sp>
      <p:pic>
        <p:nvPicPr>
          <p:cNvPr id="837" name="Immagine 4"/>
          <p:cNvPicPr/>
          <p:nvPr/>
        </p:nvPicPr>
        <p:blipFill>
          <a:blip r:embed="rId4" cstate="print"/>
          <a:stretch>
            <a:fillRect/>
          </a:stretch>
        </p:blipFill>
        <p:spPr>
          <a:xfrm>
            <a:off x="7677785" y="198120"/>
            <a:ext cx="1357630" cy="1108710"/>
          </a:xfrm>
          <a:prstGeom prst="rect">
            <a:avLst/>
          </a:prstGeom>
          <a:ln>
            <a:noFill/>
          </a:ln>
        </p:spPr>
      </p:pic>
      <p:sp>
        <p:nvSpPr>
          <p:cNvPr id="838" name="CustomShape 2"/>
          <p:cNvSpPr/>
          <p:nvPr/>
        </p:nvSpPr>
        <p:spPr>
          <a:xfrm>
            <a:off x="7141210" y="1306832"/>
            <a:ext cx="2002790" cy="602615"/>
          </a:xfrm>
          <a:prstGeom prst="rect">
            <a:avLst/>
          </a:prstGeom>
          <a:noFill/>
          <a:ln w="12600">
            <a:noFill/>
          </a:ln>
        </p:spPr>
        <p:style>
          <a:lnRef idx="0">
            <a:srgbClr val="FFFFFF"/>
          </a:lnRef>
          <a:fillRef idx="0">
            <a:srgbClr val="FFFFFF"/>
          </a:fillRef>
          <a:effectRef idx="0">
            <a:srgbClr val="FFFFFF"/>
          </a:effectRef>
          <a:fontRef idx="minor"/>
        </p:style>
        <p:txBody>
          <a:bodyPr wrap="square" lIns="45720" tIns="45000" rIns="45720" bIns="45000">
            <a:spAutoFit/>
          </a:bodyPr>
          <a:lstStyle/>
          <a:p>
            <a:pPr>
              <a:lnSpc>
                <a:spcPct val="93000"/>
              </a:lnSpc>
            </a:pPr>
            <a:r>
              <a:rPr lang="it-IT" spc="-1">
                <a:latin typeface="Arial" panose="020B0604020202020204"/>
                <a:ea typeface="Arial" panose="020B0604020202020204"/>
              </a:rPr>
              <a:t>La tartaruga di </a:t>
            </a:r>
          </a:p>
          <a:p>
            <a:pPr>
              <a:lnSpc>
                <a:spcPct val="93000"/>
              </a:lnSpc>
            </a:pPr>
            <a:r>
              <a:rPr lang="it-IT" spc="-1">
                <a:latin typeface="Arial" panose="020B0604020202020204"/>
                <a:ea typeface="Arial" panose="020B0604020202020204"/>
              </a:rPr>
              <a:t>Grey Walter</a:t>
            </a:r>
          </a:p>
        </p:txBody>
      </p:sp>
      <p:pic>
        <p:nvPicPr>
          <p:cNvPr id="4" name="Picture 3"/>
          <p:cNvPicPr>
            <a:picLocks noChangeAspect="1"/>
          </p:cNvPicPr>
          <p:nvPr/>
        </p:nvPicPr>
        <p:blipFill>
          <a:blip r:embed="rId5"/>
          <a:stretch>
            <a:fillRect/>
          </a:stretch>
        </p:blipFill>
        <p:spPr>
          <a:xfrm>
            <a:off x="724961" y="1620679"/>
            <a:ext cx="2513748" cy="5038961"/>
          </a:xfrm>
          <a:prstGeom prst="rect">
            <a:avLst/>
          </a:prstGeom>
          <a:scene3d>
            <a:camera prst="isometricRightUp"/>
            <a:lightRig rig="threePt" dir="t"/>
          </a:scene3d>
        </p:spPr>
      </p:pic>
      <p:pic>
        <p:nvPicPr>
          <p:cNvPr id="104" name="Content Placeholder 103"/>
          <p:cNvPicPr>
            <a:picLocks noGrp="1" noChangeAspect="1"/>
          </p:cNvPicPr>
          <p:nvPr/>
        </p:nvPicPr>
        <p:blipFill>
          <a:blip r:embed="rId6"/>
          <a:stretch>
            <a:fillRect/>
          </a:stretch>
        </p:blipFill>
        <p:spPr>
          <a:xfrm>
            <a:off x="1981835" y="5980430"/>
            <a:ext cx="5058410" cy="971550"/>
          </a:xfrm>
          <a:prstGeom prst="rect">
            <a:avLst/>
          </a:prstGeom>
          <a:noFill/>
          <a:ln w="9525">
            <a:noFill/>
          </a:ln>
          <a:scene3d>
            <a:camera prst="perspectiveRelaxedModerately"/>
            <a:lightRig rig="threePt" dir="t"/>
          </a:scene3d>
        </p:spPr>
      </p:pic>
    </p:spTree>
    <p:extLst>
      <p:ext uri="{BB962C8B-B14F-4D97-AF65-F5344CB8AC3E}">
        <p14:creationId xmlns:p14="http://schemas.microsoft.com/office/powerpoint/2010/main" val="2345059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5" name="CustomShape 1"/>
          <p:cNvSpPr/>
          <p:nvPr/>
        </p:nvSpPr>
        <p:spPr>
          <a:xfrm>
            <a:off x="1462913" y="404640"/>
            <a:ext cx="5358134" cy="1010406"/>
          </a:xfrm>
          <a:prstGeom prst="rect">
            <a:avLst/>
          </a:prstGeom>
          <a:noFill/>
          <a:ln w="12600">
            <a:noFill/>
          </a:ln>
        </p:spPr>
        <p:style>
          <a:lnRef idx="0">
            <a:srgbClr val="FFFFFF"/>
          </a:lnRef>
          <a:fillRef idx="0">
            <a:srgbClr val="FFFFFF"/>
          </a:fillRef>
          <a:effectRef idx="0">
            <a:srgbClr val="FFFFFF"/>
          </a:effectRef>
          <a:fontRef idx="minor"/>
        </p:style>
        <p:txBody>
          <a:bodyPr wrap="none" lIns="46800" tIns="46800" rIns="46800" bIns="46800">
            <a:spAutoFit/>
          </a:bodyPr>
          <a:lstStyle/>
          <a:p>
            <a:pPr algn="ctr">
              <a:lnSpc>
                <a:spcPct val="93000"/>
              </a:lnSpc>
            </a:pPr>
            <a:r>
              <a:rPr lang="it-IT" sz="3200" b="1" spc="-1">
                <a:latin typeface="Calibri" panose="020F0502020204030204"/>
                <a:ea typeface="Calibri" panose="020F0502020204030204"/>
              </a:rPr>
              <a:t> The change of disease concept</a:t>
            </a:r>
            <a:endParaRPr lang="it-IT" sz="3200" spc="-1">
              <a:latin typeface="Arial" panose="020B0604020202020204"/>
            </a:endParaRPr>
          </a:p>
          <a:p>
            <a:pPr algn="ctr">
              <a:lnSpc>
                <a:spcPct val="93000"/>
              </a:lnSpc>
            </a:pPr>
            <a:r>
              <a:rPr lang="it-IT" sz="3200" b="1" spc="-1">
                <a:latin typeface="Calibri" panose="020F0502020204030204"/>
                <a:ea typeface="Calibri" panose="020F0502020204030204"/>
              </a:rPr>
              <a:t>ENTANGLEMENT</a:t>
            </a:r>
          </a:p>
        </p:txBody>
      </p:sp>
      <p:sp>
        <p:nvSpPr>
          <p:cNvPr id="936" name="CustomShape 2"/>
          <p:cNvSpPr/>
          <p:nvPr/>
        </p:nvSpPr>
        <p:spPr>
          <a:xfrm>
            <a:off x="611280" y="1700280"/>
            <a:ext cx="5917320" cy="438006"/>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nSpc>
                <a:spcPct val="93000"/>
              </a:lnSpc>
            </a:pPr>
            <a:r>
              <a:rPr lang="it-IT" sz="2400" b="1" spc="-1">
                <a:latin typeface="Calibri" panose="020F0502020204030204"/>
                <a:ea typeface="Calibri" panose="020F0502020204030204"/>
              </a:rPr>
              <a:t>Traditional: reductionist, one single factor</a:t>
            </a:r>
          </a:p>
        </p:txBody>
      </p:sp>
      <p:grpSp>
        <p:nvGrpSpPr>
          <p:cNvPr id="937" name="Group 3"/>
          <p:cNvGrpSpPr/>
          <p:nvPr/>
        </p:nvGrpSpPr>
        <p:grpSpPr>
          <a:xfrm>
            <a:off x="738000" y="2494080"/>
            <a:ext cx="1929600" cy="618480"/>
            <a:chOff x="738000" y="2494080"/>
            <a:chExt cx="1929600" cy="618480"/>
          </a:xfrm>
        </p:grpSpPr>
        <p:pic>
          <p:nvPicPr>
            <p:cNvPr id="938" name="image52.png"/>
            <p:cNvPicPr/>
            <p:nvPr/>
          </p:nvPicPr>
          <p:blipFill>
            <a:blip r:embed="rId2"/>
            <a:stretch>
              <a:fillRect/>
            </a:stretch>
          </p:blipFill>
          <p:spPr>
            <a:xfrm>
              <a:off x="738000" y="2494080"/>
              <a:ext cx="1929600" cy="618480"/>
            </a:xfrm>
            <a:prstGeom prst="rect">
              <a:avLst/>
            </a:prstGeom>
            <a:ln w="12600">
              <a:noFill/>
            </a:ln>
          </p:spPr>
        </p:pic>
        <p:sp>
          <p:nvSpPr>
            <p:cNvPr id="939" name="CustomShape 4"/>
            <p:cNvSpPr/>
            <p:nvPr/>
          </p:nvSpPr>
          <p:spPr>
            <a:xfrm>
              <a:off x="755640" y="2646256"/>
              <a:ext cx="1896480" cy="323488"/>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nchor="ctr">
              <a:spAutoFit/>
            </a:bodyPr>
            <a:lstStyle/>
            <a:p>
              <a:pPr algn="ctr">
                <a:lnSpc>
                  <a:spcPct val="93000"/>
                </a:lnSpc>
              </a:pPr>
              <a:r>
                <a:rPr lang="it-IT" sz="1600" spc="-1">
                  <a:latin typeface="Arial Bold"/>
                  <a:ea typeface="Arial Bold"/>
                </a:rPr>
                <a:t>Causal factor</a:t>
              </a:r>
            </a:p>
          </p:txBody>
        </p:sp>
      </p:grpSp>
      <p:grpSp>
        <p:nvGrpSpPr>
          <p:cNvPr id="940" name="Group 5"/>
          <p:cNvGrpSpPr/>
          <p:nvPr/>
        </p:nvGrpSpPr>
        <p:grpSpPr>
          <a:xfrm>
            <a:off x="3956042" y="2494080"/>
            <a:ext cx="2397125" cy="648720"/>
            <a:chOff x="3956040" y="2494080"/>
            <a:chExt cx="2397125" cy="648720"/>
          </a:xfrm>
        </p:grpSpPr>
        <p:pic>
          <p:nvPicPr>
            <p:cNvPr id="941" name="image53.png"/>
            <p:cNvPicPr/>
            <p:nvPr/>
          </p:nvPicPr>
          <p:blipFill>
            <a:blip r:embed="rId3"/>
            <a:stretch>
              <a:fillRect/>
            </a:stretch>
          </p:blipFill>
          <p:spPr>
            <a:xfrm>
              <a:off x="3956040" y="2494080"/>
              <a:ext cx="1924920" cy="648720"/>
            </a:xfrm>
            <a:prstGeom prst="rect">
              <a:avLst/>
            </a:prstGeom>
            <a:ln w="12600">
              <a:noFill/>
            </a:ln>
          </p:spPr>
        </p:pic>
        <p:sp>
          <p:nvSpPr>
            <p:cNvPr id="942" name="CustomShape 6"/>
            <p:cNvSpPr/>
            <p:nvPr/>
          </p:nvSpPr>
          <p:spPr>
            <a:xfrm>
              <a:off x="3968740" y="2614095"/>
              <a:ext cx="2384425" cy="321310"/>
            </a:xfrm>
            <a:prstGeom prst="rect">
              <a:avLst/>
            </a:prstGeom>
            <a:noFill/>
            <a:ln w="12600">
              <a:noFill/>
            </a:ln>
          </p:spPr>
          <p:style>
            <a:lnRef idx="0">
              <a:srgbClr val="FFFFFF"/>
            </a:lnRef>
            <a:fillRef idx="0">
              <a:srgbClr val="FFFFFF"/>
            </a:fillRef>
            <a:effectRef idx="0">
              <a:srgbClr val="FFFFFF"/>
            </a:effectRef>
            <a:fontRef idx="minor"/>
          </p:style>
          <p:txBody>
            <a:bodyPr wrap="square" lIns="46800" tIns="46800" rIns="46800" bIns="46800" anchor="ctr">
              <a:spAutoFit/>
            </a:bodyPr>
            <a:lstStyle/>
            <a:p>
              <a:pPr algn="ctr">
                <a:lnSpc>
                  <a:spcPct val="93000"/>
                </a:lnSpc>
              </a:pPr>
              <a:r>
                <a:rPr lang="it-IT" sz="1600" spc="-1">
                  <a:latin typeface="Arial Bold"/>
                  <a:ea typeface="Arial Bold"/>
                </a:rPr>
                <a:t>Disease</a:t>
              </a:r>
            </a:p>
          </p:txBody>
        </p:sp>
      </p:grpSp>
      <p:sp>
        <p:nvSpPr>
          <p:cNvPr id="943" name="Line 7"/>
          <p:cNvSpPr/>
          <p:nvPr/>
        </p:nvSpPr>
        <p:spPr>
          <a:xfrm>
            <a:off x="2916000" y="2779560"/>
            <a:ext cx="741600" cy="1440"/>
          </a:xfrm>
          <a:prstGeom prst="line">
            <a:avLst/>
          </a:prstGeom>
          <a:ln w="38160">
            <a:solidFill>
              <a:srgbClr val="000066"/>
            </a:solidFill>
            <a:miter/>
            <a:tailEnd type="triangle" w="med" len="med"/>
          </a:ln>
        </p:spPr>
        <p:style>
          <a:lnRef idx="0">
            <a:srgbClr val="FFFFFF"/>
          </a:lnRef>
          <a:fillRef idx="0">
            <a:srgbClr val="FFFFFF"/>
          </a:fillRef>
          <a:effectRef idx="0">
            <a:srgbClr val="FFFFFF"/>
          </a:effectRef>
          <a:fontRef idx="minor"/>
        </p:style>
      </p:sp>
      <p:grpSp>
        <p:nvGrpSpPr>
          <p:cNvPr id="944" name="Group 8"/>
          <p:cNvGrpSpPr/>
          <p:nvPr/>
        </p:nvGrpSpPr>
        <p:grpSpPr>
          <a:xfrm>
            <a:off x="738000" y="4041720"/>
            <a:ext cx="1515240" cy="472320"/>
            <a:chOff x="738000" y="4041720"/>
            <a:chExt cx="1515240" cy="472320"/>
          </a:xfrm>
        </p:grpSpPr>
        <p:pic>
          <p:nvPicPr>
            <p:cNvPr id="945" name="image54.png"/>
            <p:cNvPicPr/>
            <p:nvPr/>
          </p:nvPicPr>
          <p:blipFill>
            <a:blip r:embed="rId4"/>
            <a:stretch>
              <a:fillRect/>
            </a:stretch>
          </p:blipFill>
          <p:spPr>
            <a:xfrm>
              <a:off x="738000" y="4041720"/>
              <a:ext cx="1515240" cy="472320"/>
            </a:xfrm>
            <a:prstGeom prst="rect">
              <a:avLst/>
            </a:prstGeom>
            <a:ln w="12600">
              <a:noFill/>
            </a:ln>
          </p:spPr>
        </p:pic>
        <p:sp>
          <p:nvSpPr>
            <p:cNvPr id="946" name="CustomShape 9"/>
            <p:cNvSpPr/>
            <p:nvPr/>
          </p:nvSpPr>
          <p:spPr>
            <a:xfrm>
              <a:off x="755640" y="4056120"/>
              <a:ext cx="1480320" cy="439224"/>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spc="-1">
                  <a:latin typeface="Arial Bold"/>
                  <a:ea typeface="Arial Bold"/>
                </a:rPr>
                <a:t>Basic</a:t>
              </a:r>
              <a:endParaRPr lang="it-IT" sz="1400" spc="-1">
                <a:latin typeface="Arial" panose="020B0604020202020204"/>
              </a:endParaRPr>
            </a:p>
            <a:p>
              <a:pPr algn="ctr">
                <a:lnSpc>
                  <a:spcPct val="80000"/>
                </a:lnSpc>
              </a:pPr>
              <a:r>
                <a:rPr lang="it-IT" sz="1400" spc="-1">
                  <a:latin typeface="Arial Bold"/>
                  <a:ea typeface="Arial Bold"/>
                </a:rPr>
                <a:t> risk</a:t>
              </a:r>
            </a:p>
          </p:txBody>
        </p:sp>
      </p:grpSp>
      <p:grpSp>
        <p:nvGrpSpPr>
          <p:cNvPr id="947" name="Group 10"/>
          <p:cNvGrpSpPr/>
          <p:nvPr/>
        </p:nvGrpSpPr>
        <p:grpSpPr>
          <a:xfrm>
            <a:off x="811080" y="5291280"/>
            <a:ext cx="1515240" cy="451824"/>
            <a:chOff x="811080" y="5291280"/>
            <a:chExt cx="1515240" cy="451824"/>
          </a:xfrm>
        </p:grpSpPr>
        <p:pic>
          <p:nvPicPr>
            <p:cNvPr id="948" name="image55.png"/>
            <p:cNvPicPr/>
            <p:nvPr/>
          </p:nvPicPr>
          <p:blipFill>
            <a:blip r:embed="rId5"/>
            <a:stretch>
              <a:fillRect/>
            </a:stretch>
          </p:blipFill>
          <p:spPr>
            <a:xfrm>
              <a:off x="811080" y="5291280"/>
              <a:ext cx="1515240" cy="448560"/>
            </a:xfrm>
            <a:prstGeom prst="rect">
              <a:avLst/>
            </a:prstGeom>
            <a:ln w="12600">
              <a:noFill/>
            </a:ln>
          </p:spPr>
        </p:pic>
        <p:sp>
          <p:nvSpPr>
            <p:cNvPr id="949" name="CustomShape 11"/>
            <p:cNvSpPr/>
            <p:nvPr/>
          </p:nvSpPr>
          <p:spPr>
            <a:xfrm>
              <a:off x="826920" y="5303880"/>
              <a:ext cx="1482120" cy="439224"/>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spc="-1">
                  <a:latin typeface="Arial Bold"/>
                  <a:ea typeface="Arial Bold"/>
                </a:rPr>
                <a:t>Environmental factors</a:t>
              </a:r>
            </a:p>
          </p:txBody>
        </p:sp>
      </p:grpSp>
      <p:sp>
        <p:nvSpPr>
          <p:cNvPr id="950" name="CustomShape 12"/>
          <p:cNvSpPr/>
          <p:nvPr/>
        </p:nvSpPr>
        <p:spPr>
          <a:xfrm>
            <a:off x="2411280" y="4224240"/>
            <a:ext cx="173880" cy="1364400"/>
          </a:xfrm>
          <a:custGeom>
            <a:avLst/>
            <a:gdLst/>
            <a:ahLst/>
            <a:cxnLst/>
            <a:rect l="l" t="t" r="r" b="b"/>
            <a:pathLst>
              <a:path w="21600" h="21600">
                <a:moveTo>
                  <a:pt x="4997" y="0"/>
                </a:moveTo>
                <a:lnTo>
                  <a:pt x="21600" y="0"/>
                </a:lnTo>
                <a:lnTo>
                  <a:pt x="21600" y="21600"/>
                </a:lnTo>
                <a:lnTo>
                  <a:pt x="0" y="21600"/>
                </a:lnTo>
              </a:path>
            </a:pathLst>
          </a:custGeom>
          <a:noFill/>
          <a:ln w="38160">
            <a:solidFill>
              <a:srgbClr val="000066"/>
            </a:solidFill>
            <a:round/>
          </a:ln>
        </p:spPr>
        <p:style>
          <a:lnRef idx="0">
            <a:srgbClr val="FFFFFF"/>
          </a:lnRef>
          <a:fillRef idx="0">
            <a:srgbClr val="FFFFFF"/>
          </a:fillRef>
          <a:effectRef idx="0">
            <a:srgbClr val="FFFFFF"/>
          </a:effectRef>
          <a:fontRef idx="minor"/>
        </p:style>
      </p:sp>
      <p:sp>
        <p:nvSpPr>
          <p:cNvPr id="951" name="Line 13"/>
          <p:cNvSpPr/>
          <p:nvPr/>
        </p:nvSpPr>
        <p:spPr>
          <a:xfrm>
            <a:off x="2627280" y="4941720"/>
            <a:ext cx="260280" cy="1440"/>
          </a:xfrm>
          <a:prstGeom prst="line">
            <a:avLst/>
          </a:prstGeom>
          <a:ln w="38160">
            <a:solidFill>
              <a:srgbClr val="000066"/>
            </a:solidFill>
            <a:miter/>
            <a:tailEnd type="triangle" w="med" len="med"/>
          </a:ln>
        </p:spPr>
        <p:style>
          <a:lnRef idx="0">
            <a:srgbClr val="FFFFFF"/>
          </a:lnRef>
          <a:fillRef idx="0">
            <a:srgbClr val="FFFFFF"/>
          </a:fillRef>
          <a:effectRef idx="0">
            <a:srgbClr val="FFFFFF"/>
          </a:effectRef>
          <a:fontRef idx="minor"/>
        </p:style>
      </p:sp>
      <p:grpSp>
        <p:nvGrpSpPr>
          <p:cNvPr id="952" name="Group 14"/>
          <p:cNvGrpSpPr/>
          <p:nvPr/>
        </p:nvGrpSpPr>
        <p:grpSpPr>
          <a:xfrm>
            <a:off x="2901960" y="4651200"/>
            <a:ext cx="1277280" cy="509040"/>
            <a:chOff x="2901960" y="4651200"/>
            <a:chExt cx="1277280" cy="509040"/>
          </a:xfrm>
        </p:grpSpPr>
        <p:pic>
          <p:nvPicPr>
            <p:cNvPr id="953" name="image56.png"/>
            <p:cNvPicPr/>
            <p:nvPr/>
          </p:nvPicPr>
          <p:blipFill>
            <a:blip r:embed="rId6"/>
            <a:stretch>
              <a:fillRect/>
            </a:stretch>
          </p:blipFill>
          <p:spPr>
            <a:xfrm>
              <a:off x="2901960" y="4651200"/>
              <a:ext cx="1277280" cy="509040"/>
            </a:xfrm>
            <a:prstGeom prst="rect">
              <a:avLst/>
            </a:prstGeom>
            <a:ln w="12600">
              <a:noFill/>
            </a:ln>
          </p:spPr>
        </p:pic>
        <p:sp>
          <p:nvSpPr>
            <p:cNvPr id="954" name="CustomShape 15"/>
            <p:cNvSpPr/>
            <p:nvPr/>
          </p:nvSpPr>
          <p:spPr>
            <a:xfrm>
              <a:off x="2916360" y="4668840"/>
              <a:ext cx="1250280" cy="439224"/>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spc="-1">
                  <a:latin typeface="Arial Bold"/>
                  <a:ea typeface="Arial Bold"/>
                </a:rPr>
                <a:t>Preclinical</a:t>
              </a:r>
              <a:endParaRPr lang="it-IT" sz="1400" spc="-1">
                <a:latin typeface="Arial" panose="020B0604020202020204"/>
              </a:endParaRPr>
            </a:p>
            <a:p>
              <a:pPr algn="ctr">
                <a:lnSpc>
                  <a:spcPct val="80000"/>
                </a:lnSpc>
              </a:pPr>
              <a:r>
                <a:rPr lang="it-IT" sz="1400" spc="-1">
                  <a:latin typeface="Arial Bold"/>
                  <a:ea typeface="Arial Bold"/>
                </a:rPr>
                <a:t>progression</a:t>
              </a:r>
            </a:p>
          </p:txBody>
        </p:sp>
      </p:grpSp>
      <p:grpSp>
        <p:nvGrpSpPr>
          <p:cNvPr id="955" name="Group 16"/>
          <p:cNvGrpSpPr/>
          <p:nvPr/>
        </p:nvGrpSpPr>
        <p:grpSpPr>
          <a:xfrm>
            <a:off x="4627440" y="4664160"/>
            <a:ext cx="1088280" cy="496080"/>
            <a:chOff x="4627440" y="4664160"/>
            <a:chExt cx="1088280" cy="496080"/>
          </a:xfrm>
        </p:grpSpPr>
        <p:pic>
          <p:nvPicPr>
            <p:cNvPr id="956" name="image57.png"/>
            <p:cNvPicPr/>
            <p:nvPr/>
          </p:nvPicPr>
          <p:blipFill>
            <a:blip r:embed="rId7"/>
            <a:stretch>
              <a:fillRect/>
            </a:stretch>
          </p:blipFill>
          <p:spPr>
            <a:xfrm>
              <a:off x="4627440" y="4664160"/>
              <a:ext cx="1088280" cy="496080"/>
            </a:xfrm>
            <a:prstGeom prst="rect">
              <a:avLst/>
            </a:prstGeom>
            <a:ln w="12600">
              <a:noFill/>
            </a:ln>
          </p:spPr>
        </p:pic>
        <p:sp>
          <p:nvSpPr>
            <p:cNvPr id="957" name="CustomShape 17"/>
            <p:cNvSpPr/>
            <p:nvPr/>
          </p:nvSpPr>
          <p:spPr>
            <a:xfrm>
              <a:off x="4643280" y="4676760"/>
              <a:ext cx="1055160" cy="439224"/>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spc="-1">
                  <a:latin typeface="Arial Bold"/>
                  <a:ea typeface="Arial Bold"/>
                </a:rPr>
                <a:t>Disease onset</a:t>
              </a:r>
            </a:p>
          </p:txBody>
        </p:sp>
      </p:grpSp>
      <p:sp>
        <p:nvSpPr>
          <p:cNvPr id="958" name="Line 18"/>
          <p:cNvSpPr/>
          <p:nvPr/>
        </p:nvSpPr>
        <p:spPr>
          <a:xfrm>
            <a:off x="4211280" y="4868640"/>
            <a:ext cx="419400" cy="1800"/>
          </a:xfrm>
          <a:prstGeom prst="line">
            <a:avLst/>
          </a:prstGeom>
          <a:ln w="38160">
            <a:solidFill>
              <a:srgbClr val="000066"/>
            </a:solidFill>
            <a:miter/>
            <a:headEnd type="triangle" w="med" len="med"/>
            <a:tailEnd type="triangle" w="med" len="med"/>
          </a:ln>
        </p:spPr>
        <p:style>
          <a:lnRef idx="0">
            <a:srgbClr val="FFFFFF"/>
          </a:lnRef>
          <a:fillRef idx="0">
            <a:srgbClr val="FFFFFF"/>
          </a:fillRef>
          <a:effectRef idx="0">
            <a:srgbClr val="FFFFFF"/>
          </a:effectRef>
          <a:fontRef idx="minor"/>
        </p:style>
      </p:sp>
      <p:sp>
        <p:nvSpPr>
          <p:cNvPr id="959" name="Line 19"/>
          <p:cNvSpPr/>
          <p:nvPr/>
        </p:nvSpPr>
        <p:spPr>
          <a:xfrm>
            <a:off x="5724360" y="4868640"/>
            <a:ext cx="406440" cy="1800"/>
          </a:xfrm>
          <a:prstGeom prst="line">
            <a:avLst/>
          </a:prstGeom>
          <a:ln w="38160">
            <a:solidFill>
              <a:srgbClr val="000066"/>
            </a:solidFill>
            <a:miter/>
            <a:headEnd type="triangle" w="med" len="med"/>
            <a:tailEnd type="triangle" w="med" len="med"/>
          </a:ln>
        </p:spPr>
        <p:style>
          <a:lnRef idx="0">
            <a:srgbClr val="FFFFFF"/>
          </a:lnRef>
          <a:fillRef idx="0">
            <a:srgbClr val="FFFFFF"/>
          </a:fillRef>
          <a:effectRef idx="0">
            <a:srgbClr val="FFFFFF"/>
          </a:effectRef>
          <a:fontRef idx="minor"/>
        </p:style>
      </p:sp>
      <p:grpSp>
        <p:nvGrpSpPr>
          <p:cNvPr id="960" name="Group 20"/>
          <p:cNvGrpSpPr/>
          <p:nvPr/>
        </p:nvGrpSpPr>
        <p:grpSpPr>
          <a:xfrm>
            <a:off x="6138720" y="4657680"/>
            <a:ext cx="1302480" cy="502560"/>
            <a:chOff x="6138720" y="4657680"/>
            <a:chExt cx="1302480" cy="502560"/>
          </a:xfrm>
        </p:grpSpPr>
        <p:pic>
          <p:nvPicPr>
            <p:cNvPr id="961" name="image58.png"/>
            <p:cNvPicPr/>
            <p:nvPr/>
          </p:nvPicPr>
          <p:blipFill>
            <a:blip r:embed="rId8"/>
            <a:stretch>
              <a:fillRect/>
            </a:stretch>
          </p:blipFill>
          <p:spPr>
            <a:xfrm>
              <a:off x="6138720" y="4657680"/>
              <a:ext cx="1302480" cy="502560"/>
            </a:xfrm>
            <a:prstGeom prst="rect">
              <a:avLst/>
            </a:prstGeom>
            <a:ln w="12600">
              <a:noFill/>
            </a:ln>
          </p:spPr>
        </p:pic>
        <p:sp>
          <p:nvSpPr>
            <p:cNvPr id="962" name="CustomShape 21"/>
            <p:cNvSpPr/>
            <p:nvPr/>
          </p:nvSpPr>
          <p:spPr>
            <a:xfrm>
              <a:off x="6156360" y="4670280"/>
              <a:ext cx="1266120" cy="439224"/>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spc="-1">
                  <a:latin typeface="Arial Bold"/>
                  <a:ea typeface="Arial Bold"/>
                </a:rPr>
                <a:t>Disease</a:t>
              </a:r>
              <a:endParaRPr lang="it-IT" sz="1400" spc="-1">
                <a:latin typeface="Arial" panose="020B0604020202020204"/>
              </a:endParaRPr>
            </a:p>
            <a:p>
              <a:pPr algn="ctr">
                <a:lnSpc>
                  <a:spcPct val="80000"/>
                </a:lnSpc>
              </a:pPr>
              <a:r>
                <a:rPr lang="it-IT" sz="1400" spc="-1">
                  <a:latin typeface="Arial Bold"/>
                  <a:ea typeface="Arial Bold"/>
                </a:rPr>
                <a:t>progression</a:t>
              </a:r>
            </a:p>
          </p:txBody>
        </p:sp>
      </p:grpSp>
      <p:sp>
        <p:nvSpPr>
          <p:cNvPr id="963" name="Line 22"/>
          <p:cNvSpPr/>
          <p:nvPr/>
        </p:nvSpPr>
        <p:spPr>
          <a:xfrm>
            <a:off x="7451640" y="4868640"/>
            <a:ext cx="314280" cy="1800"/>
          </a:xfrm>
          <a:prstGeom prst="line">
            <a:avLst/>
          </a:prstGeom>
          <a:ln w="38160">
            <a:solidFill>
              <a:srgbClr val="000066"/>
            </a:solidFill>
            <a:miter/>
            <a:tailEnd type="triangle" w="med" len="med"/>
          </a:ln>
        </p:spPr>
        <p:style>
          <a:lnRef idx="0">
            <a:srgbClr val="FFFFFF"/>
          </a:lnRef>
          <a:fillRef idx="0">
            <a:srgbClr val="FFFFFF"/>
          </a:fillRef>
          <a:effectRef idx="0">
            <a:srgbClr val="FFFFFF"/>
          </a:effectRef>
          <a:fontRef idx="minor"/>
        </p:style>
      </p:sp>
      <p:grpSp>
        <p:nvGrpSpPr>
          <p:cNvPr id="964" name="Group 23"/>
          <p:cNvGrpSpPr/>
          <p:nvPr/>
        </p:nvGrpSpPr>
        <p:grpSpPr>
          <a:xfrm>
            <a:off x="7796160" y="4651200"/>
            <a:ext cx="1229760" cy="504000"/>
            <a:chOff x="7796160" y="4651200"/>
            <a:chExt cx="1229760" cy="504000"/>
          </a:xfrm>
        </p:grpSpPr>
        <p:pic>
          <p:nvPicPr>
            <p:cNvPr id="965" name="image59.png"/>
            <p:cNvPicPr/>
            <p:nvPr/>
          </p:nvPicPr>
          <p:blipFill>
            <a:blip r:embed="rId9"/>
            <a:stretch>
              <a:fillRect/>
            </a:stretch>
          </p:blipFill>
          <p:spPr>
            <a:xfrm>
              <a:off x="7796160" y="4651200"/>
              <a:ext cx="1229760" cy="504000"/>
            </a:xfrm>
            <a:prstGeom prst="rect">
              <a:avLst/>
            </a:prstGeom>
            <a:ln w="12600">
              <a:noFill/>
            </a:ln>
          </p:spPr>
        </p:pic>
        <p:sp>
          <p:nvSpPr>
            <p:cNvPr id="966" name="CustomShape 24"/>
            <p:cNvSpPr/>
            <p:nvPr/>
          </p:nvSpPr>
          <p:spPr>
            <a:xfrm>
              <a:off x="7812000" y="4665600"/>
              <a:ext cx="1199520" cy="439224"/>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spc="-1">
                  <a:latin typeface="Arial Bold"/>
                  <a:ea typeface="Arial Bold"/>
                </a:rPr>
                <a:t>Irreversible</a:t>
              </a:r>
              <a:endParaRPr lang="it-IT" sz="1400" spc="-1">
                <a:latin typeface="Arial" panose="020B0604020202020204"/>
              </a:endParaRPr>
            </a:p>
            <a:p>
              <a:pPr algn="ctr">
                <a:lnSpc>
                  <a:spcPct val="80000"/>
                </a:lnSpc>
              </a:pPr>
              <a:r>
                <a:rPr lang="it-IT" sz="1400" spc="-1">
                  <a:latin typeface="Arial Bold"/>
                  <a:ea typeface="Arial Bold"/>
                </a:rPr>
                <a:t>changes</a:t>
              </a:r>
            </a:p>
          </p:txBody>
        </p:sp>
      </p:grpSp>
      <p:sp>
        <p:nvSpPr>
          <p:cNvPr id="967" name="CustomShape 25"/>
          <p:cNvSpPr/>
          <p:nvPr/>
        </p:nvSpPr>
        <p:spPr>
          <a:xfrm>
            <a:off x="684360" y="3530520"/>
            <a:ext cx="8590680" cy="438006"/>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nSpc>
                <a:spcPct val="93000"/>
              </a:lnSpc>
            </a:pPr>
            <a:r>
              <a:rPr lang="it-IT" sz="2400" b="1" spc="-1">
                <a:latin typeface="Calibri" panose="020F0502020204030204"/>
                <a:ea typeface="Calibri" panose="020F0502020204030204"/>
              </a:rPr>
              <a:t>New conception: multifactorial</a:t>
            </a:r>
          </a:p>
        </p:txBody>
      </p:sp>
      <p:sp>
        <p:nvSpPr>
          <p:cNvPr id="968" name="Line 26"/>
          <p:cNvSpPr/>
          <p:nvPr/>
        </p:nvSpPr>
        <p:spPr>
          <a:xfrm>
            <a:off x="179280" y="1341360"/>
            <a:ext cx="8856720" cy="1440"/>
          </a:xfrm>
          <a:prstGeom prst="line">
            <a:avLst/>
          </a:prstGeom>
          <a:ln w="63360">
            <a:solidFill>
              <a:srgbClr val="000066"/>
            </a:solidFill>
            <a:miter/>
          </a:ln>
        </p:spPr>
        <p:style>
          <a:lnRef idx="0">
            <a:srgbClr val="FFFFFF"/>
          </a:lnRef>
          <a:fillRef idx="0">
            <a:srgbClr val="FFFFFF"/>
          </a:fillRef>
          <a:effectRef idx="0">
            <a:srgbClr val="FFFFFF"/>
          </a:effectRef>
          <a:fontRef idx="minor"/>
        </p:style>
      </p:sp>
      <p:sp>
        <p:nvSpPr>
          <p:cNvPr id="969" name="CustomShape 27"/>
          <p:cNvSpPr/>
          <p:nvPr/>
        </p:nvSpPr>
        <p:spPr>
          <a:xfrm rot="16200000">
            <a:off x="3863160" y="5176440"/>
            <a:ext cx="1140120" cy="1269360"/>
          </a:xfrm>
          <a:prstGeom prst="rightArrow">
            <a:avLst>
              <a:gd name="adj1" fmla="val 20000"/>
              <a:gd name="adj2" fmla="val 34510"/>
            </a:avLst>
          </a:prstGeom>
          <a:gradFill>
            <a:gsLst>
              <a:gs pos="0">
                <a:srgbClr val="FE4444"/>
              </a:gs>
              <a:gs pos="100000">
                <a:srgbClr val="832B2B"/>
              </a:gs>
            </a:gsLst>
            <a:lin scaled="0"/>
          </a:gradFill>
          <a:ln w="12600">
            <a:solidFill>
              <a:srgbClr val="252595"/>
            </a:solidFill>
            <a:miter/>
          </a:ln>
        </p:spPr>
        <p:style>
          <a:lnRef idx="0">
            <a:srgbClr val="FFFFFF"/>
          </a:lnRef>
          <a:fillRef idx="0">
            <a:srgbClr val="FFFFFF"/>
          </a:fillRef>
          <a:effectRef idx="0">
            <a:srgbClr val="FFFFFF"/>
          </a:effectRef>
          <a:fontRef idx="minor"/>
        </p:style>
      </p:sp>
      <p:sp>
        <p:nvSpPr>
          <p:cNvPr id="970" name="CustomShape 28"/>
          <p:cNvSpPr/>
          <p:nvPr/>
        </p:nvSpPr>
        <p:spPr>
          <a:xfrm>
            <a:off x="3155400" y="6393600"/>
            <a:ext cx="2846160" cy="345240"/>
          </a:xfrm>
          <a:prstGeom prst="rect">
            <a:avLst/>
          </a:prstGeom>
          <a:noFill/>
          <a:ln w="12600">
            <a:noFill/>
          </a:ln>
        </p:spPr>
        <p:style>
          <a:lnRef idx="0">
            <a:srgbClr val="FFFFFF"/>
          </a:lnRef>
          <a:fillRef idx="0">
            <a:srgbClr val="FFFFFF"/>
          </a:fillRef>
          <a:effectRef idx="0">
            <a:srgbClr val="FFFFFF"/>
          </a:effectRef>
          <a:fontRef idx="minor"/>
        </p:style>
        <p:txBody>
          <a:bodyPr wrap="none" lIns="45720" tIns="45000" rIns="45720" bIns="45000">
            <a:spAutoFit/>
          </a:bodyPr>
          <a:lstStyle/>
          <a:p>
            <a:pPr>
              <a:lnSpc>
                <a:spcPct val="93000"/>
              </a:lnSpc>
            </a:pPr>
            <a:r>
              <a:rPr lang="it-IT" b="1" i="1" spc="-1">
                <a:solidFill>
                  <a:srgbClr val="FF2600"/>
                </a:solidFill>
                <a:latin typeface="Calibri" panose="020F0502020204030204"/>
                <a:ea typeface="Calibri" panose="020F0502020204030204"/>
              </a:rPr>
              <a:t>Accelerare - Rallentare - Stop</a:t>
            </a:r>
            <a:endParaRPr lang="it-IT" spc="-1">
              <a:latin typeface="Arial" panose="020B0604020202020204"/>
            </a:endParaRPr>
          </a:p>
        </p:txBody>
      </p:sp>
      <p:sp>
        <p:nvSpPr>
          <p:cNvPr id="971" name="CustomShape 29"/>
          <p:cNvSpPr/>
          <p:nvPr/>
        </p:nvSpPr>
        <p:spPr>
          <a:xfrm>
            <a:off x="771840" y="4718160"/>
            <a:ext cx="1666080" cy="345240"/>
          </a:xfrm>
          <a:prstGeom prst="rect">
            <a:avLst/>
          </a:prstGeom>
          <a:noFill/>
          <a:ln w="12600">
            <a:noFill/>
          </a:ln>
        </p:spPr>
        <p:style>
          <a:lnRef idx="0">
            <a:srgbClr val="FFFFFF"/>
          </a:lnRef>
          <a:fillRef idx="0">
            <a:srgbClr val="FFFFFF"/>
          </a:fillRef>
          <a:effectRef idx="0">
            <a:srgbClr val="FFFFFF"/>
          </a:effectRef>
          <a:fontRef idx="minor"/>
        </p:style>
        <p:txBody>
          <a:bodyPr lIns="45720" tIns="45000" rIns="45720" bIns="45000">
            <a:spAutoFit/>
          </a:bodyPr>
          <a:lstStyle/>
          <a:p>
            <a:pPr>
              <a:lnSpc>
                <a:spcPct val="93000"/>
              </a:lnSpc>
            </a:pPr>
            <a:r>
              <a:rPr lang="it-IT" spc="-1">
                <a:solidFill>
                  <a:srgbClr val="000000"/>
                </a:solidFill>
                <a:latin typeface="Arial" panose="020B0604020202020204"/>
                <a:ea typeface="Arial" panose="020B0604020202020204"/>
              </a:rPr>
              <a:t>Sesso-genere</a:t>
            </a:r>
            <a:endParaRPr lang="it-IT" spc="-1">
              <a:latin typeface="Arial" panose="020B0604020202020204"/>
            </a:endParaRPr>
          </a:p>
        </p:txBody>
      </p:sp>
      <p:sp>
        <p:nvSpPr>
          <p:cNvPr id="3" name="AutoShape 2" descr="Entropia - O que é, conceito e definição">
            <a:extLst>
              <a:ext uri="{FF2B5EF4-FFF2-40B4-BE49-F238E27FC236}">
                <a16:creationId xmlns:a16="http://schemas.microsoft.com/office/drawing/2014/main" id="{0AA1C9DD-8263-488B-B178-9999626C786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Entropia - O que é, conceito e definição">
            <a:extLst>
              <a:ext uri="{FF2B5EF4-FFF2-40B4-BE49-F238E27FC236}">
                <a16:creationId xmlns:a16="http://schemas.microsoft.com/office/drawing/2014/main" id="{852A75D7-4D29-4ED0-90AB-FCC8EDB16BBB}"/>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672B8FF0-E3FB-476E-AF39-F5597446CEBA}"/>
              </a:ext>
            </a:extLst>
          </p:cNvPr>
          <p:cNvPicPr>
            <a:picLocks noChangeAspect="1"/>
          </p:cNvPicPr>
          <p:nvPr/>
        </p:nvPicPr>
        <p:blipFill>
          <a:blip r:embed="rId10"/>
          <a:stretch>
            <a:fillRect/>
          </a:stretch>
        </p:blipFill>
        <p:spPr>
          <a:xfrm>
            <a:off x="6114665" y="5174640"/>
            <a:ext cx="2840030" cy="1737354"/>
          </a:xfrm>
          <a:prstGeom prst="rect">
            <a:avLst/>
          </a:prstGeom>
          <a:effectLst>
            <a:softEdge rad="635000"/>
          </a:effectLst>
          <a:scene3d>
            <a:camera prst="perspectiveLeft"/>
            <a:lightRig rig="threePt" dir="t"/>
          </a:scene3d>
        </p:spPr>
      </p:pic>
      <p:pic>
        <p:nvPicPr>
          <p:cNvPr id="6" name="Immagine 5">
            <a:extLst>
              <a:ext uri="{FF2B5EF4-FFF2-40B4-BE49-F238E27FC236}">
                <a16:creationId xmlns:a16="http://schemas.microsoft.com/office/drawing/2014/main" id="{02D932A4-CB8D-4C63-BB6B-5CF1DF577900}"/>
              </a:ext>
            </a:extLst>
          </p:cNvPr>
          <p:cNvPicPr>
            <a:picLocks noChangeAspect="1"/>
          </p:cNvPicPr>
          <p:nvPr/>
        </p:nvPicPr>
        <p:blipFill>
          <a:blip r:embed="rId11"/>
          <a:stretch>
            <a:fillRect/>
          </a:stretch>
        </p:blipFill>
        <p:spPr>
          <a:xfrm>
            <a:off x="5893662" y="1434486"/>
            <a:ext cx="3250338" cy="2996034"/>
          </a:xfrm>
          <a:prstGeom prst="rect">
            <a:avLst/>
          </a:prstGeom>
          <a:effectLst>
            <a:softEdge rad="317500"/>
          </a:effectLst>
          <a:scene3d>
            <a:camera prst="perspectiveLeft"/>
            <a:lightRig rig="threePt" dir="t"/>
          </a:scene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322577" y="308193"/>
            <a:ext cx="4724400" cy="6069496"/>
          </a:xfrm>
          <a:effectLst>
            <a:softEdge rad="317500"/>
          </a:effectLst>
          <a:scene3d>
            <a:camera prst="perspectiveRelaxedModerately"/>
            <a:lightRig rig="threePt" dir="t"/>
          </a:scene3d>
        </p:spPr>
      </p:pic>
      <p:pic>
        <p:nvPicPr>
          <p:cNvPr id="100" name="Content Placeholder 99"/>
          <p:cNvPicPr>
            <a:picLocks noGrp="1"/>
          </p:cNvPicPr>
          <p:nvPr>
            <p:ph sz="half" idx="2"/>
          </p:nvPr>
        </p:nvPicPr>
        <p:blipFill>
          <a:blip r:embed="rId3" cstate="print"/>
          <a:stretch>
            <a:fillRect/>
          </a:stretch>
        </p:blipFill>
        <p:spPr>
          <a:xfrm>
            <a:off x="5497551" y="914400"/>
            <a:ext cx="3474895" cy="5341434"/>
          </a:xfrm>
          <a:noFill/>
          <a:ln w="9525">
            <a:noFill/>
          </a:ln>
          <a:effectLst>
            <a:softEdge rad="635000"/>
          </a:effectLst>
          <a:scene3d>
            <a:camera prst="obliqueBottomRight"/>
            <a:lightRig rig="threePt" dir="t"/>
          </a:scene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7" name="CustomShape 1"/>
          <p:cNvSpPr/>
          <p:nvPr/>
        </p:nvSpPr>
        <p:spPr>
          <a:xfrm>
            <a:off x="0" y="1188720"/>
            <a:ext cx="9143280" cy="360"/>
          </a:xfrm>
          <a:custGeom>
            <a:avLst/>
            <a:gdLst/>
            <a:ahLst/>
            <a:cxnLst/>
            <a:rect l="l" t="t" r="r" b="b"/>
            <a:pathLst>
              <a:path w="9144000">
                <a:moveTo>
                  <a:pt x="0" y="0"/>
                </a:moveTo>
                <a:lnTo>
                  <a:pt x="9144000" y="0"/>
                </a:lnTo>
              </a:path>
            </a:pathLst>
          </a:custGeom>
          <a:noFill/>
          <a:ln w="28440">
            <a:solidFill>
              <a:srgbClr val="000098"/>
            </a:solidFill>
            <a:round/>
          </a:ln>
        </p:spPr>
        <p:style>
          <a:lnRef idx="0">
            <a:srgbClr val="FFFFFF"/>
          </a:lnRef>
          <a:fillRef idx="0">
            <a:srgbClr val="FFFFFF"/>
          </a:fillRef>
          <a:effectRef idx="0">
            <a:srgbClr val="FFFFFF"/>
          </a:effectRef>
          <a:fontRef idx="minor"/>
        </p:style>
      </p:sp>
      <p:sp>
        <p:nvSpPr>
          <p:cNvPr id="1508" name="CustomShape 2"/>
          <p:cNvSpPr/>
          <p:nvPr/>
        </p:nvSpPr>
        <p:spPr>
          <a:xfrm>
            <a:off x="199791" y="497081"/>
            <a:ext cx="8944209" cy="7745903"/>
          </a:xfrm>
          <a:prstGeom prst="rect">
            <a:avLst/>
          </a:prstGeom>
          <a:noFill/>
          <a:ln>
            <a:noFill/>
          </a:ln>
        </p:spPr>
        <p:style>
          <a:lnRef idx="0">
            <a:srgbClr val="FFFFFF"/>
          </a:lnRef>
          <a:fillRef idx="0">
            <a:srgbClr val="FFFFFF"/>
          </a:fillRef>
          <a:effectRef idx="0">
            <a:srgbClr val="FFFFFF"/>
          </a:effectRef>
          <a:fontRef idx="minor"/>
        </p:style>
        <p:txBody>
          <a:bodyPr wrap="square" lIns="0" tIns="0" rIns="0" bIns="0">
            <a:spAutoFit/>
          </a:bodyPr>
          <a:lstStyle/>
          <a:p>
            <a:pPr marL="457200" indent="-456565">
              <a:buClr>
                <a:srgbClr val="242472"/>
              </a:buClr>
            </a:pPr>
            <a:endParaRPr lang="it-IT" sz="2400" spc="-1" dirty="0">
              <a:latin typeface="Arial Black" panose="020B0A04020102020204" pitchFamily="34" charset="0"/>
              <a:cs typeface="Arial Black" panose="020B0A04020102020204" pitchFamily="34" charset="0"/>
            </a:endParaRPr>
          </a:p>
          <a:p>
            <a:pPr marL="342900" indent="-342265">
              <a:lnSpc>
                <a:spcPct val="95000"/>
              </a:lnSpc>
            </a:pPr>
            <a:endParaRPr lang="it-IT" sz="2800" b="1" i="1" spc="-1" dirty="0">
              <a:solidFill>
                <a:srgbClr val="242472"/>
              </a:solidFill>
              <a:latin typeface="Arial Rounded MT Bold" panose="020F0704030504030204" pitchFamily="34" charset="0"/>
              <a:ea typeface="Arial" panose="020B0604020202020204"/>
              <a:cs typeface="Arial Black" panose="020B0A04020102020204" pitchFamily="34" charset="0"/>
              <a:sym typeface="+mn-ea"/>
            </a:endParaRPr>
          </a:p>
          <a:p>
            <a:pPr marL="342900" indent="-342265">
              <a:lnSpc>
                <a:spcPct val="95000"/>
              </a:lnSpc>
            </a:pPr>
            <a:r>
              <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sym typeface="+mn-ea"/>
              </a:rPr>
              <a:t>*L’approccio multifattoriale(</a:t>
            </a:r>
            <a:r>
              <a:rPr lang="it-IT" sz="2800" b="1" spc="9" dirty="0" err="1">
                <a:solidFill>
                  <a:srgbClr val="FFFF00"/>
                </a:solidFill>
                <a:latin typeface="Arial Rounded MT Bold" panose="020F0704030504030204" pitchFamily="34" charset="0"/>
                <a:ea typeface="SimSun" panose="02010600030101010101" pitchFamily="2" charset="-122"/>
                <a:cs typeface="Arial" panose="020B0604020202020204" pitchFamily="34" charset="0"/>
                <a:sym typeface="+mn-ea"/>
              </a:rPr>
              <a:t>entangled</a:t>
            </a:r>
            <a:r>
              <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sym typeface="+mn-ea"/>
              </a:rPr>
              <a:t>) </a:t>
            </a:r>
            <a:r>
              <a:rPr lang="it-IT" sz="2800" b="1" spc="9" dirty="0" err="1">
                <a:solidFill>
                  <a:srgbClr val="FFFF00"/>
                </a:solidFill>
                <a:latin typeface="Arial Rounded MT Bold" panose="020F0704030504030204" pitchFamily="34" charset="0"/>
                <a:ea typeface="SimSun" panose="02010600030101010101" pitchFamily="2" charset="-122"/>
                <a:cs typeface="Arial" panose="020B0604020202020204" pitchFamily="34" charset="0"/>
                <a:sym typeface="+mn-ea"/>
              </a:rPr>
              <a:t>aprira’</a:t>
            </a:r>
            <a:r>
              <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sym typeface="+mn-ea"/>
              </a:rPr>
              <a:t> </a:t>
            </a:r>
          </a:p>
          <a:p>
            <a:pPr marL="342900" indent="-342265">
              <a:lnSpc>
                <a:spcPct val="95000"/>
              </a:lnSpc>
            </a:pPr>
            <a:r>
              <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sym typeface="+mn-ea"/>
              </a:rPr>
              <a:t>     nuovi scenari terapeutici</a:t>
            </a:r>
            <a:r>
              <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rPr>
              <a:t> grazie alla AI,</a:t>
            </a:r>
          </a:p>
          <a:p>
            <a:pPr marL="342900" indent="-342265">
              <a:lnSpc>
                <a:spcPct val="95000"/>
              </a:lnSpc>
            </a:pPr>
            <a:endPar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endParaRPr>
          </a:p>
          <a:p>
            <a:pPr marL="342900" indent="-342265">
              <a:lnSpc>
                <a:spcPct val="95000"/>
              </a:lnSpc>
            </a:pPr>
            <a:endPar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endParaRPr>
          </a:p>
          <a:p>
            <a:pPr marL="342900" indent="-342265">
              <a:lnSpc>
                <a:spcPct val="95000"/>
              </a:lnSpc>
            </a:pPr>
            <a:r>
              <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rPr>
              <a:t>*le prossime  linee guida dovranno tenere conto delle nuove evidenze dei dispositivi indossabili</a:t>
            </a:r>
          </a:p>
          <a:p>
            <a:pPr marL="342900" indent="-342265">
              <a:lnSpc>
                <a:spcPct val="95000"/>
              </a:lnSpc>
            </a:pPr>
            <a:r>
              <a:rPr lang="it-IT" sz="2800" b="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rPr>
              <a:t>    sia per la diagnosi che la terapia</a:t>
            </a:r>
          </a:p>
          <a:p>
            <a:pPr marL="342900" indent="-342265">
              <a:lnSpc>
                <a:spcPct val="95000"/>
              </a:lnSpc>
            </a:pPr>
            <a:endParaRPr lang="it-IT" sz="2400" b="1" i="1" spc="9" dirty="0">
              <a:solidFill>
                <a:srgbClr val="FFFF00"/>
              </a:solidFill>
              <a:latin typeface="Arial Rounded MT Bold" panose="020F0704030504030204" pitchFamily="34" charset="0"/>
              <a:ea typeface="SimSun" panose="02010600030101010101" pitchFamily="2" charset="-122"/>
              <a:cs typeface="Arial" panose="020B0604020202020204" pitchFamily="34" charset="0"/>
            </a:endParaRPr>
          </a:p>
          <a:p>
            <a:pPr marL="342900" indent="-342265">
              <a:lnSpc>
                <a:spcPct val="95000"/>
              </a:lnSpc>
            </a:pPr>
            <a:endParaRPr lang="it-IT" sz="2800" b="1" i="1" spc="10" dirty="0">
              <a:solidFill>
                <a:srgbClr val="FFFF00"/>
              </a:solidFill>
              <a:latin typeface="Arial Rounded MT Bold" panose="020F0704030504030204" pitchFamily="34" charset="0"/>
              <a:cs typeface="Arial" panose="020B0604020202020204" pitchFamily="34" charset="0"/>
              <a:sym typeface="+mn-ea"/>
            </a:endParaRPr>
          </a:p>
          <a:p>
            <a:pPr marL="342900" indent="-342265">
              <a:lnSpc>
                <a:spcPct val="95000"/>
              </a:lnSpc>
            </a:pPr>
            <a:r>
              <a:rPr lang="it-IT" sz="2800" b="1" i="1" spc="10" dirty="0">
                <a:solidFill>
                  <a:srgbClr val="FFFF00"/>
                </a:solidFill>
                <a:latin typeface="Arial Rounded MT Bold" panose="020F0704030504030204" pitchFamily="34" charset="0"/>
                <a:cs typeface="Arial" panose="020B0604020202020204" pitchFamily="34" charset="0"/>
                <a:sym typeface="+mn-ea"/>
              </a:rPr>
              <a:t>*</a:t>
            </a:r>
            <a:r>
              <a:rPr sz="2800" b="1" i="1" spc="10" dirty="0">
                <a:solidFill>
                  <a:srgbClr val="FFFF00"/>
                </a:solidFill>
                <a:latin typeface="Arial Rounded MT Bold" panose="020F0704030504030204" pitchFamily="34" charset="0"/>
                <a:cs typeface="Arial" panose="020B0604020202020204" pitchFamily="34" charset="0"/>
                <a:sym typeface="+mn-ea"/>
              </a:rPr>
              <a:t>Far comprendere ai pazienti quale sia il valore aggiunto delle applicazioni</a:t>
            </a:r>
            <a:r>
              <a:rPr lang="it-IT" sz="2800" b="1" i="1" spc="10" dirty="0">
                <a:solidFill>
                  <a:srgbClr val="FFFF00"/>
                </a:solidFill>
                <a:latin typeface="Arial Rounded MT Bold" panose="020F0704030504030204" pitchFamily="34" charset="0"/>
                <a:cs typeface="Arial" panose="020B0604020202020204" pitchFamily="34" charset="0"/>
                <a:sym typeface="+mn-ea"/>
              </a:rPr>
              <a:t> di AI </a:t>
            </a:r>
            <a:r>
              <a:rPr sz="2800" b="1" i="1" spc="10" dirty="0" err="1">
                <a:solidFill>
                  <a:srgbClr val="FFFF00"/>
                </a:solidFill>
                <a:latin typeface="Arial Rounded MT Bold" panose="020F0704030504030204" pitchFamily="34" charset="0"/>
                <a:cs typeface="Arial" panose="020B0604020202020204" pitchFamily="34" charset="0"/>
                <a:sym typeface="+mn-ea"/>
              </a:rPr>
              <a:t>nel</a:t>
            </a:r>
            <a:r>
              <a:rPr sz="2800" b="1" i="1" spc="10" dirty="0">
                <a:solidFill>
                  <a:srgbClr val="FFFF00"/>
                </a:solidFill>
                <a:latin typeface="Arial Rounded MT Bold" panose="020F0704030504030204" pitchFamily="34" charset="0"/>
                <a:cs typeface="Arial" panose="020B0604020202020204" pitchFamily="34" charset="0"/>
                <a:sym typeface="+mn-ea"/>
              </a:rPr>
              <a:t> rapporto con il </a:t>
            </a:r>
            <a:r>
              <a:rPr sz="2800" b="1" i="1" spc="10" dirty="0" err="1">
                <a:solidFill>
                  <a:srgbClr val="FFFF00"/>
                </a:solidFill>
                <a:latin typeface="Arial Rounded MT Bold" panose="020F0704030504030204" pitchFamily="34" charset="0"/>
                <a:cs typeface="Arial" panose="020B0604020202020204" pitchFamily="34" charset="0"/>
                <a:sym typeface="+mn-ea"/>
              </a:rPr>
              <a:t>proprio</a:t>
            </a:r>
            <a:r>
              <a:rPr sz="2800" b="1" i="1" spc="10" dirty="0">
                <a:solidFill>
                  <a:srgbClr val="FFFF00"/>
                </a:solidFill>
                <a:latin typeface="Arial Rounded MT Bold" panose="020F0704030504030204" pitchFamily="34" charset="0"/>
                <a:cs typeface="Arial" panose="020B0604020202020204" pitchFamily="34" charset="0"/>
                <a:sym typeface="+mn-ea"/>
              </a:rPr>
              <a:t> medico</a:t>
            </a:r>
            <a:endParaRPr lang="it-IT" sz="2800" b="1" i="1" spc="10" dirty="0">
              <a:solidFill>
                <a:srgbClr val="FFFF00"/>
              </a:solidFill>
              <a:latin typeface="Arial Rounded MT Bold" panose="020F0704030504030204" pitchFamily="34" charset="0"/>
              <a:cs typeface="Arial" panose="020B0604020202020204" pitchFamily="34" charset="0"/>
              <a:sym typeface="+mn-ea"/>
            </a:endParaRPr>
          </a:p>
          <a:p>
            <a:pPr>
              <a:lnSpc>
                <a:spcPct val="95000"/>
              </a:lnSpc>
            </a:pPr>
            <a:endParaRPr lang="it-IT" sz="2800" b="1" i="1" dirty="0">
              <a:solidFill>
                <a:srgbClr val="FFFF00"/>
              </a:solidFill>
              <a:latin typeface="Arial Rounded MT Bold" panose="020F0704030504030204" pitchFamily="34" charset="0"/>
              <a:cs typeface="Arial" panose="020B0604020202020204" pitchFamily="34" charset="0"/>
            </a:endParaRPr>
          </a:p>
          <a:p>
            <a:pPr marL="342900" indent="-342265">
              <a:lnSpc>
                <a:spcPct val="95000"/>
              </a:lnSpc>
              <a:buFont typeface="Arial" panose="020B0604020202020204" pitchFamily="34" charset="0"/>
              <a:buChar char="•"/>
            </a:pPr>
            <a:endParaRPr sz="2400" b="1" i="1" dirty="0">
              <a:solidFill>
                <a:srgbClr val="FFFF00"/>
              </a:solidFill>
              <a:latin typeface="Arial" panose="020B0604020202020204" pitchFamily="34" charset="0"/>
              <a:cs typeface="Arial" panose="020B0604020202020204" pitchFamily="34" charset="0"/>
            </a:endParaRPr>
          </a:p>
          <a:p>
            <a:pPr marL="342900" indent="-342265">
              <a:lnSpc>
                <a:spcPct val="95000"/>
              </a:lnSpc>
            </a:pPr>
            <a:endParaRPr lang="it-IT" sz="2400" b="1" i="1" spc="9" dirty="0">
              <a:solidFill>
                <a:srgbClr val="FFFF00"/>
              </a:solidFill>
              <a:latin typeface="Bookman Old Style" pitchFamily="18" charset="0"/>
              <a:ea typeface="SimSun" panose="02010600030101010101" pitchFamily="2" charset="-122"/>
              <a:cs typeface="Arial" panose="020B0604020202020204" pitchFamily="34" charset="0"/>
            </a:endParaRPr>
          </a:p>
          <a:p>
            <a:pPr marL="342900" indent="-342265">
              <a:lnSpc>
                <a:spcPct val="95000"/>
              </a:lnSpc>
            </a:pPr>
            <a:endParaRPr lang="it-IT" sz="2400" b="1" i="1" spc="9" dirty="0">
              <a:solidFill>
                <a:srgbClr val="FFFF00"/>
              </a:solidFill>
              <a:latin typeface="Bookman Old Style" pitchFamily="18" charset="0"/>
              <a:ea typeface="SimSun" panose="02010600030101010101" pitchFamily="2" charset="-122"/>
              <a:cs typeface="Arial" panose="020B0604020202020204" pitchFamily="34" charset="0"/>
            </a:endParaRPr>
          </a:p>
          <a:p>
            <a:pPr marL="342900" indent="-342265">
              <a:lnSpc>
                <a:spcPct val="95000"/>
              </a:lnSpc>
            </a:pPr>
            <a:endParaRPr lang="it-IT" sz="2800" spc="-1" dirty="0">
              <a:solidFill>
                <a:srgbClr val="FFFF00"/>
              </a:solidFill>
              <a:latin typeface="Bookman Old Style" pitchFamily="18" charset="0"/>
            </a:endParaRPr>
          </a:p>
          <a:p>
            <a:pPr>
              <a:lnSpc>
                <a:spcPts val="1580"/>
              </a:lnSpc>
            </a:pPr>
            <a:endParaRPr lang="it-IT" sz="2800" spc="-1" dirty="0">
              <a:solidFill>
                <a:srgbClr val="FFFF00"/>
              </a:solidFill>
              <a:latin typeface="Bookman Old Style" pitchFamily="18" charset="0"/>
            </a:endParaRPr>
          </a:p>
        </p:txBody>
      </p:sp>
      <p:pic>
        <p:nvPicPr>
          <p:cNvPr id="1509" name="Immagine 1"/>
          <p:cNvPicPr/>
          <p:nvPr/>
        </p:nvPicPr>
        <p:blipFill>
          <a:blip r:embed="rId2"/>
          <a:stretch>
            <a:fillRect/>
          </a:stretch>
        </p:blipFill>
        <p:spPr>
          <a:xfrm>
            <a:off x="7967520" y="60840"/>
            <a:ext cx="1175760" cy="1127160"/>
          </a:xfrm>
          <a:prstGeom prst="rect">
            <a:avLst/>
          </a:prstGeom>
          <a:ln>
            <a:noFill/>
          </a:ln>
          <a:scene3d>
            <a:camera prst="isometricOffAxis2Left"/>
            <a:lightRig rig="threePt" dir="t"/>
          </a:scene3d>
        </p:spPr>
      </p:pic>
      <p:sp>
        <p:nvSpPr>
          <p:cNvPr id="1510" name="CustomShape 3"/>
          <p:cNvSpPr/>
          <p:nvPr/>
        </p:nvSpPr>
        <p:spPr>
          <a:xfrm>
            <a:off x="2307600" y="342722"/>
            <a:ext cx="4324680" cy="720603"/>
          </a:xfrm>
          <a:prstGeom prst="rect">
            <a:avLst/>
          </a:prstGeom>
          <a:noFill/>
          <a:ln w="12600">
            <a:noFill/>
          </a:ln>
        </p:spPr>
        <p:style>
          <a:lnRef idx="0">
            <a:srgbClr val="FFFFFF"/>
          </a:lnRef>
          <a:fillRef idx="0">
            <a:srgbClr val="FFFFFF"/>
          </a:fillRef>
          <a:effectRef idx="0">
            <a:srgbClr val="FFFFFF"/>
          </a:effectRef>
          <a:fontRef idx="minor"/>
        </p:style>
        <p:txBody>
          <a:bodyPr lIns="45720" tIns="45000" rIns="45720" bIns="45000">
            <a:spAutoFit/>
          </a:bodyPr>
          <a:lstStyle/>
          <a:p>
            <a:pPr algn="ctr">
              <a:lnSpc>
                <a:spcPct val="93000"/>
              </a:lnSpc>
            </a:pPr>
            <a:r>
              <a:rPr lang="it-IT" sz="4400" b="1" i="1" spc="-1">
                <a:solidFill>
                  <a:srgbClr val="FFFF00"/>
                </a:solidFill>
                <a:latin typeface="Arial" panose="020B0604020202020204"/>
                <a:ea typeface="Arial" panose="020B0604020202020204"/>
              </a:rPr>
              <a:t>Conclusioni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3" name="CustomShape 1"/>
          <p:cNvSpPr/>
          <p:nvPr/>
        </p:nvSpPr>
        <p:spPr>
          <a:xfrm>
            <a:off x="0" y="1188720"/>
            <a:ext cx="9143280" cy="360"/>
          </a:xfrm>
          <a:custGeom>
            <a:avLst/>
            <a:gdLst/>
            <a:ahLst/>
            <a:cxnLst/>
            <a:rect l="l" t="t" r="r" b="b"/>
            <a:pathLst>
              <a:path w="9144000">
                <a:moveTo>
                  <a:pt x="0" y="0"/>
                </a:moveTo>
                <a:lnTo>
                  <a:pt x="9144000" y="0"/>
                </a:lnTo>
              </a:path>
            </a:pathLst>
          </a:custGeom>
          <a:noFill/>
          <a:ln w="28440">
            <a:solidFill>
              <a:srgbClr val="000098"/>
            </a:solidFill>
            <a:round/>
          </a:ln>
        </p:spPr>
        <p:style>
          <a:lnRef idx="0">
            <a:srgbClr val="FFFFFF"/>
          </a:lnRef>
          <a:fillRef idx="0">
            <a:srgbClr val="FFFFFF"/>
          </a:fillRef>
          <a:effectRef idx="0">
            <a:srgbClr val="FFFFFF"/>
          </a:effectRef>
          <a:fontRef idx="minor"/>
        </p:style>
      </p:sp>
      <p:sp>
        <p:nvSpPr>
          <p:cNvPr id="1504" name="CustomShape 2"/>
          <p:cNvSpPr/>
          <p:nvPr/>
        </p:nvSpPr>
        <p:spPr>
          <a:xfrm>
            <a:off x="226001" y="899279"/>
            <a:ext cx="8953200" cy="5735416"/>
          </a:xfrm>
          <a:prstGeom prst="rect">
            <a:avLst/>
          </a:prstGeom>
          <a:noFill/>
          <a:ln>
            <a:noFill/>
          </a:ln>
        </p:spPr>
        <p:style>
          <a:lnRef idx="0">
            <a:srgbClr val="FFFFFF"/>
          </a:lnRef>
          <a:fillRef idx="0">
            <a:srgbClr val="FFFFFF"/>
          </a:fillRef>
          <a:effectRef idx="0">
            <a:srgbClr val="FFFFFF"/>
          </a:effectRef>
          <a:fontRef idx="minor"/>
        </p:style>
        <p:txBody>
          <a:bodyPr lIns="0" tIns="0" rIns="0" bIns="0">
            <a:spAutoFit/>
          </a:bodyPr>
          <a:lstStyle/>
          <a:p>
            <a:pPr algn="ctr">
              <a:lnSpc>
                <a:spcPts val="1000"/>
              </a:lnSpc>
            </a:pPr>
            <a:endParaRPr lang="it-IT" spc="-1" dirty="0">
              <a:latin typeface="Arial" panose="020B0604020202020204"/>
            </a:endParaRPr>
          </a:p>
          <a:p>
            <a:pPr algn="ctr">
              <a:lnSpc>
                <a:spcPts val="1000"/>
              </a:lnSpc>
            </a:pPr>
            <a:endParaRPr lang="it-IT" sz="2400" spc="-1" dirty="0">
              <a:solidFill>
                <a:srgbClr val="FFFF00"/>
              </a:solidFill>
              <a:latin typeface="Arial" panose="020B0604020202020204"/>
            </a:endParaRPr>
          </a:p>
          <a:p>
            <a:pPr>
              <a:lnSpc>
                <a:spcPts val="1000"/>
              </a:lnSpc>
            </a:pPr>
            <a:endParaRPr lang="it-IT" sz="2400" b="1" spc="-1" dirty="0">
              <a:solidFill>
                <a:srgbClr val="FFFF00"/>
              </a:solidFill>
              <a:latin typeface="Arial" panose="020B0604020202020204" pitchFamily="34" charset="0"/>
              <a:cs typeface="Arial" panose="020B0604020202020204" pitchFamily="34" charset="0"/>
            </a:endParaRPr>
          </a:p>
          <a:p>
            <a:pPr>
              <a:lnSpc>
                <a:spcPct val="95000"/>
              </a:lnSpc>
            </a:pPr>
            <a:r>
              <a:rPr lang="it-IT" sz="3200" b="1" spc="10" dirty="0">
                <a:solidFill>
                  <a:srgbClr val="FFFF00"/>
                </a:solidFill>
                <a:latin typeface="Arial" panose="020B0604020202020204" pitchFamily="34" charset="0"/>
                <a:cs typeface="Arial" panose="020B0604020202020204" pitchFamily="34" charset="0"/>
                <a:sym typeface="+mn-ea"/>
              </a:rPr>
              <a:t>*Sfruttare i data scienze a disposizione per      </a:t>
            </a:r>
          </a:p>
          <a:p>
            <a:pPr>
              <a:lnSpc>
                <a:spcPct val="95000"/>
              </a:lnSpc>
            </a:pPr>
            <a:r>
              <a:rPr lang="it-IT" sz="3200" b="1" spc="10" dirty="0">
                <a:solidFill>
                  <a:srgbClr val="FFFF00"/>
                </a:solidFill>
                <a:latin typeface="Arial" panose="020B0604020202020204" pitchFamily="34" charset="0"/>
                <a:cs typeface="Arial" panose="020B0604020202020204" pitchFamily="34" charset="0"/>
                <a:sym typeface="+mn-ea"/>
              </a:rPr>
              <a:t>  l’apprendimento degli algoritmi di AI,</a:t>
            </a:r>
          </a:p>
          <a:p>
            <a:pPr>
              <a:lnSpc>
                <a:spcPct val="95000"/>
              </a:lnSpc>
            </a:pPr>
            <a:endParaRPr lang="it-IT" sz="3200" b="1" i="1"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r>
              <a:rPr lang="it-IT" sz="3200" b="1" i="1" spc="-1" dirty="0">
                <a:solidFill>
                  <a:srgbClr val="FFFF00"/>
                </a:solidFill>
                <a:latin typeface="Arial" panose="020B0604020202020204" pitchFamily="34" charset="0"/>
                <a:ea typeface="Arial" panose="020B0604020202020204"/>
                <a:cs typeface="Arial" panose="020B0604020202020204" pitchFamily="34" charset="0"/>
              </a:rPr>
              <a:t>*E’ fondamentale definire il fenotipo con il suo </a:t>
            </a:r>
          </a:p>
          <a:p>
            <a:pPr>
              <a:lnSpc>
                <a:spcPct val="95000"/>
              </a:lnSpc>
            </a:pPr>
            <a:r>
              <a:rPr lang="it-IT" sz="3200" b="1" i="1" spc="-1" dirty="0">
                <a:solidFill>
                  <a:srgbClr val="FFFF00"/>
                </a:solidFill>
                <a:latin typeface="Arial" panose="020B0604020202020204" pitchFamily="34" charset="0"/>
                <a:ea typeface="Arial" panose="020B0604020202020204"/>
                <a:cs typeface="Arial" panose="020B0604020202020204" pitchFamily="34" charset="0"/>
              </a:rPr>
              <a:t>profilo di rischio   nel paziente complesso per un trattamento farmacologico efficace</a:t>
            </a:r>
          </a:p>
          <a:p>
            <a:pPr>
              <a:lnSpc>
                <a:spcPct val="95000"/>
              </a:lnSpc>
            </a:pPr>
            <a:r>
              <a:rPr lang="it-IT" sz="3200" b="1" i="1" spc="-1" dirty="0">
                <a:solidFill>
                  <a:srgbClr val="FFFF00"/>
                </a:solidFill>
                <a:latin typeface="Arial" panose="020B0604020202020204" pitchFamily="34" charset="0"/>
                <a:ea typeface="Arial" panose="020B0604020202020204"/>
                <a:cs typeface="Arial" panose="020B0604020202020204" pitchFamily="34" charset="0"/>
              </a:rPr>
              <a:t>(</a:t>
            </a:r>
            <a:r>
              <a:rPr lang="it-IT" sz="5400" b="1" i="1" spc="-1" dirty="0">
                <a:solidFill>
                  <a:srgbClr val="FFFF00"/>
                </a:solidFill>
                <a:latin typeface="Arial" panose="020B0604020202020204" pitchFamily="34" charset="0"/>
                <a:ea typeface="Arial" panose="020B0604020202020204"/>
                <a:cs typeface="Arial" panose="020B0604020202020204" pitchFamily="34" charset="0"/>
              </a:rPr>
              <a:t>Strike </a:t>
            </a:r>
            <a:r>
              <a:rPr lang="it-IT" sz="5400" b="1" i="1" spc="-1" dirty="0" err="1">
                <a:solidFill>
                  <a:srgbClr val="FFFF00"/>
                </a:solidFill>
                <a:latin typeface="Arial" panose="020B0604020202020204" pitchFamily="34" charset="0"/>
                <a:ea typeface="Arial" panose="020B0604020202020204"/>
                <a:cs typeface="Arial" panose="020B0604020202020204" pitchFamily="34" charset="0"/>
              </a:rPr>
              <a:t>early</a:t>
            </a:r>
            <a:r>
              <a:rPr lang="it-IT" sz="5400" b="1" i="1" spc="-1" dirty="0">
                <a:solidFill>
                  <a:srgbClr val="FFFF00"/>
                </a:solidFill>
                <a:latin typeface="Arial" panose="020B0604020202020204" pitchFamily="34" charset="0"/>
                <a:ea typeface="Arial" panose="020B0604020202020204"/>
                <a:cs typeface="Arial" panose="020B0604020202020204" pitchFamily="34" charset="0"/>
              </a:rPr>
              <a:t> , strike </a:t>
            </a:r>
            <a:r>
              <a:rPr lang="it-IT" sz="5400" b="1" i="1" spc="-1" dirty="0" err="1">
                <a:solidFill>
                  <a:srgbClr val="FFFF00"/>
                </a:solidFill>
                <a:latin typeface="Arial" panose="020B0604020202020204" pitchFamily="34" charset="0"/>
                <a:ea typeface="Arial" panose="020B0604020202020204"/>
                <a:cs typeface="Arial" panose="020B0604020202020204" pitchFamily="34" charset="0"/>
              </a:rPr>
              <a:t>right</a:t>
            </a:r>
            <a:r>
              <a:rPr lang="it-IT" sz="5400" b="1" i="1" spc="-1">
                <a:solidFill>
                  <a:srgbClr val="FFFF00"/>
                </a:solidFill>
                <a:latin typeface="Arial" panose="020B0604020202020204" pitchFamily="34" charset="0"/>
                <a:ea typeface="Arial" panose="020B0604020202020204"/>
                <a:cs typeface="Arial" panose="020B0604020202020204" pitchFamily="34" charset="0"/>
              </a:rPr>
              <a:t>)</a:t>
            </a:r>
            <a:endParaRPr lang="it-IT" sz="2400" b="1" i="1"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endParaRPr lang="it-IT" sz="2400" b="1" i="1"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endParaRPr lang="it-IT" sz="2400" b="1" i="1" spc="-1" dirty="0">
              <a:solidFill>
                <a:srgbClr val="FFFF00"/>
              </a:solidFill>
              <a:latin typeface="Arial Black" panose="020B0A04020102020204" pitchFamily="34" charset="0"/>
              <a:ea typeface="Arial" panose="020B0604020202020204"/>
              <a:cs typeface="Arial Black" panose="020B0A04020102020204" pitchFamily="34" charset="0"/>
            </a:endParaRPr>
          </a:p>
          <a:p>
            <a:pPr>
              <a:lnSpc>
                <a:spcPct val="95000"/>
              </a:lnSpc>
            </a:pPr>
            <a:endParaRPr lang="it-IT" sz="2400" b="1" i="1" spc="-1" dirty="0">
              <a:solidFill>
                <a:srgbClr val="FFFF00"/>
              </a:solidFill>
              <a:latin typeface="Arial Black" panose="020B0A04020102020204" pitchFamily="34" charset="0"/>
              <a:ea typeface="Arial" panose="020B0604020202020204"/>
              <a:cs typeface="Arial Black" panose="020B0A04020102020204" pitchFamily="34" charset="0"/>
            </a:endParaRPr>
          </a:p>
          <a:p>
            <a:pPr>
              <a:lnSpc>
                <a:spcPct val="95000"/>
              </a:lnSpc>
            </a:pPr>
            <a:endParaRPr lang="it-IT" sz="2400" spc="10" dirty="0">
              <a:solidFill>
                <a:srgbClr val="FFFF00"/>
              </a:solidFill>
              <a:latin typeface="Arial Black" panose="020B0A04020102020204" pitchFamily="34" charset="0"/>
              <a:cs typeface="Arial Black" panose="020B0A04020102020204" pitchFamily="34" charset="0"/>
              <a:sym typeface="+mn-ea"/>
            </a:endParaRPr>
          </a:p>
          <a:p>
            <a:pPr>
              <a:lnSpc>
                <a:spcPct val="95000"/>
              </a:lnSpc>
            </a:pPr>
            <a:endParaRPr lang="it-IT" sz="2400" spc="10" dirty="0">
              <a:solidFill>
                <a:srgbClr val="FFFF00"/>
              </a:solidFill>
              <a:latin typeface="Arial Black" panose="020B0A04020102020204" pitchFamily="34" charset="0"/>
              <a:cs typeface="Arial Black" panose="020B0A04020102020204" pitchFamily="34" charset="0"/>
              <a:sym typeface="+mn-ea"/>
            </a:endParaRPr>
          </a:p>
        </p:txBody>
      </p:sp>
      <p:pic>
        <p:nvPicPr>
          <p:cNvPr id="1505" name="Immagine 3"/>
          <p:cNvPicPr/>
          <p:nvPr/>
        </p:nvPicPr>
        <p:blipFill>
          <a:blip r:embed="rId2"/>
          <a:stretch>
            <a:fillRect/>
          </a:stretch>
        </p:blipFill>
        <p:spPr>
          <a:xfrm>
            <a:off x="7970040" y="69120"/>
            <a:ext cx="1173240" cy="1122480"/>
          </a:xfrm>
          <a:prstGeom prst="rect">
            <a:avLst/>
          </a:prstGeom>
          <a:ln>
            <a:noFill/>
          </a:ln>
          <a:effectLst>
            <a:softEdge rad="127000"/>
          </a:effectLst>
          <a:scene3d>
            <a:camera prst="isometricOffAxis2Left"/>
            <a:lightRig rig="threePt" dir="t"/>
          </a:scene3d>
        </p:spPr>
      </p:pic>
      <p:sp>
        <p:nvSpPr>
          <p:cNvPr id="1506" name="CustomShape 3"/>
          <p:cNvSpPr/>
          <p:nvPr/>
        </p:nvSpPr>
        <p:spPr>
          <a:xfrm>
            <a:off x="1794240" y="440282"/>
            <a:ext cx="5147640" cy="720603"/>
          </a:xfrm>
          <a:prstGeom prst="rect">
            <a:avLst/>
          </a:prstGeom>
          <a:noFill/>
          <a:ln w="12600">
            <a:noFill/>
          </a:ln>
        </p:spPr>
        <p:style>
          <a:lnRef idx="0">
            <a:srgbClr val="FFFFFF"/>
          </a:lnRef>
          <a:fillRef idx="0">
            <a:srgbClr val="FFFFFF"/>
          </a:fillRef>
          <a:effectRef idx="0">
            <a:srgbClr val="FFFFFF"/>
          </a:effectRef>
          <a:fontRef idx="minor"/>
        </p:style>
        <p:txBody>
          <a:bodyPr lIns="45720" tIns="45000" rIns="45720" bIns="45000">
            <a:spAutoFit/>
          </a:bodyPr>
          <a:lstStyle/>
          <a:p>
            <a:pPr algn="ctr">
              <a:lnSpc>
                <a:spcPct val="93000"/>
              </a:lnSpc>
            </a:pPr>
            <a:r>
              <a:rPr lang="it-IT" sz="4400" b="1" i="1" spc="-1">
                <a:solidFill>
                  <a:srgbClr val="FFFF00"/>
                </a:solidFill>
                <a:latin typeface="Arial" panose="020B0604020202020204"/>
                <a:ea typeface="Arial" panose="020B0604020202020204"/>
              </a:rPr>
              <a:t>Conclusioni</a:t>
            </a:r>
          </a:p>
        </p:txBody>
      </p:sp>
      <p:pic>
        <p:nvPicPr>
          <p:cNvPr id="2" name="Immagine 1"/>
          <p:cNvPicPr>
            <a:picLocks noChangeAspect="1"/>
          </p:cNvPicPr>
          <p:nvPr/>
        </p:nvPicPr>
        <p:blipFill>
          <a:blip r:embed="rId3"/>
          <a:stretch>
            <a:fillRect/>
          </a:stretch>
        </p:blipFill>
        <p:spPr>
          <a:xfrm>
            <a:off x="2913016" y="4810260"/>
            <a:ext cx="3443151" cy="1938494"/>
          </a:xfrm>
          <a:prstGeom prst="rect">
            <a:avLst/>
          </a:prstGeom>
          <a:effectLst>
            <a:softEdge rad="12700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IDEO-2023-12-01-09-30-4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8766" y="415638"/>
            <a:ext cx="3878141" cy="5514108"/>
          </a:xfrm>
          <a:prstGeom prst="rect">
            <a:avLst/>
          </a:prstGeom>
          <a:ln w="57150">
            <a:solidFill>
              <a:srgbClr val="002060"/>
            </a:solidFill>
          </a:ln>
          <a:scene3d>
            <a:camera prst="isometricOffAxis1Right"/>
            <a:lightRig rig="threePt" dir="t"/>
          </a:scene3d>
        </p:spPr>
      </p:pic>
      <p:pic>
        <p:nvPicPr>
          <p:cNvPr id="3" name="object 2"/>
          <p:cNvPicPr/>
          <p:nvPr/>
        </p:nvPicPr>
        <p:blipFill>
          <a:blip r:embed="rId5" cstate="print"/>
          <a:stretch>
            <a:fillRect/>
          </a:stretch>
        </p:blipFill>
        <p:spPr>
          <a:xfrm>
            <a:off x="5500255" y="581893"/>
            <a:ext cx="3061854" cy="314498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76200">
            <a:solidFill>
              <a:srgbClr val="3647C7"/>
            </a:solidFill>
          </a:ln>
          <a:scene3d>
            <a:camera prst="isometricOffAxis2Left"/>
            <a:lightRig rig="threePt" dir="t"/>
          </a:scene3d>
        </p:spPr>
      </p:pic>
      <p:sp>
        <p:nvSpPr>
          <p:cNvPr id="4" name="object 4"/>
          <p:cNvSpPr txBox="1"/>
          <p:nvPr/>
        </p:nvSpPr>
        <p:spPr>
          <a:xfrm>
            <a:off x="1863345" y="5860476"/>
            <a:ext cx="7729705" cy="817531"/>
          </a:xfrm>
          <a:prstGeom prst="rect">
            <a:avLst/>
          </a:prstGeom>
        </p:spPr>
        <p:txBody>
          <a:bodyPr vert="horz" wrap="square" lIns="0" tIns="80645" rIns="0" bIns="0" rtlCol="0">
            <a:spAutoFit/>
          </a:bodyPr>
          <a:lstStyle/>
          <a:p>
            <a:pPr marR="673735" algn="r">
              <a:spcBef>
                <a:spcPts val="635"/>
              </a:spcBef>
            </a:pPr>
            <a:r>
              <a:rPr dirty="0">
                <a:latin typeface="Calibri" panose="020F0502020204030204"/>
                <a:cs typeface="Calibri" panose="020F0502020204030204"/>
              </a:rPr>
              <a:t>C.</a:t>
            </a:r>
            <a:r>
              <a:rPr spc="-20" dirty="0">
                <a:latin typeface="Calibri" panose="020F0502020204030204"/>
                <a:cs typeface="Calibri" panose="020F0502020204030204"/>
              </a:rPr>
              <a:t> </a:t>
            </a:r>
            <a:r>
              <a:rPr spc="-10" dirty="0">
                <a:latin typeface="Calibri" panose="020F0502020204030204"/>
                <a:cs typeface="Calibri" panose="020F0502020204030204"/>
              </a:rPr>
              <a:t>Darwin</a:t>
            </a:r>
            <a:endParaRPr dirty="0">
              <a:latin typeface="Calibri" panose="020F0502020204030204"/>
              <a:cs typeface="Calibri" panose="020F0502020204030204"/>
            </a:endParaRPr>
          </a:p>
          <a:p>
            <a:pPr marL="330835">
              <a:spcBef>
                <a:spcPts val="710"/>
              </a:spcBef>
            </a:pPr>
            <a:r>
              <a:rPr sz="2400" b="1" i="1" dirty="0">
                <a:latin typeface="Calibri" panose="020F0502020204030204"/>
                <a:cs typeface="Calibri" panose="020F0502020204030204"/>
              </a:rPr>
              <a:t>“La</a:t>
            </a:r>
            <a:r>
              <a:rPr sz="2400" b="1" i="1" spc="-45" dirty="0">
                <a:latin typeface="Calibri" panose="020F0502020204030204"/>
                <a:cs typeface="Calibri" panose="020F0502020204030204"/>
              </a:rPr>
              <a:t> </a:t>
            </a:r>
            <a:r>
              <a:rPr sz="2400" b="1" i="1" dirty="0">
                <a:latin typeface="Calibri" panose="020F0502020204030204"/>
                <a:cs typeface="Calibri" panose="020F0502020204030204"/>
              </a:rPr>
              <a:t>specie</a:t>
            </a:r>
            <a:r>
              <a:rPr sz="2400" b="1" i="1" spc="-55" dirty="0">
                <a:latin typeface="Calibri" panose="020F0502020204030204"/>
                <a:cs typeface="Calibri" panose="020F0502020204030204"/>
              </a:rPr>
              <a:t> </a:t>
            </a:r>
            <a:r>
              <a:rPr sz="2400" b="1" i="1" dirty="0">
                <a:latin typeface="Calibri" panose="020F0502020204030204"/>
                <a:cs typeface="Calibri" panose="020F0502020204030204"/>
              </a:rPr>
              <a:t>che</a:t>
            </a:r>
            <a:r>
              <a:rPr sz="2400" b="1" i="1" spc="-35" dirty="0">
                <a:latin typeface="Calibri" panose="020F0502020204030204"/>
                <a:cs typeface="Calibri" panose="020F0502020204030204"/>
              </a:rPr>
              <a:t> </a:t>
            </a:r>
            <a:r>
              <a:rPr sz="2400" b="1" i="1" dirty="0">
                <a:latin typeface="Calibri" panose="020F0502020204030204"/>
                <a:cs typeface="Calibri" panose="020F0502020204030204"/>
              </a:rPr>
              <a:t>si</a:t>
            </a:r>
            <a:r>
              <a:rPr sz="2400" b="1" i="1" spc="-45" dirty="0">
                <a:latin typeface="Calibri" panose="020F0502020204030204"/>
                <a:cs typeface="Calibri" panose="020F0502020204030204"/>
              </a:rPr>
              <a:t> </a:t>
            </a:r>
            <a:r>
              <a:rPr sz="2400" b="1" i="1" dirty="0">
                <a:latin typeface="Calibri" panose="020F0502020204030204"/>
                <a:cs typeface="Calibri" panose="020F0502020204030204"/>
              </a:rPr>
              <a:t>adatta</a:t>
            </a:r>
            <a:r>
              <a:rPr sz="2400" b="1" i="1" spc="-55" dirty="0">
                <a:latin typeface="Calibri" panose="020F0502020204030204"/>
                <a:cs typeface="Calibri" panose="020F0502020204030204"/>
              </a:rPr>
              <a:t> </a:t>
            </a:r>
            <a:r>
              <a:rPr sz="2400" b="1" i="1" dirty="0">
                <a:latin typeface="Calibri" panose="020F0502020204030204"/>
                <a:cs typeface="Calibri" panose="020F0502020204030204"/>
              </a:rPr>
              <a:t>al</a:t>
            </a:r>
            <a:r>
              <a:rPr sz="2400" b="1" i="1" spc="-50" dirty="0">
                <a:latin typeface="Calibri" panose="020F0502020204030204"/>
                <a:cs typeface="Calibri" panose="020F0502020204030204"/>
              </a:rPr>
              <a:t> </a:t>
            </a:r>
            <a:r>
              <a:rPr sz="2400" b="1" i="1" dirty="0">
                <a:latin typeface="Calibri" panose="020F0502020204030204"/>
                <a:cs typeface="Calibri" panose="020F0502020204030204"/>
              </a:rPr>
              <a:t>cambiamento</a:t>
            </a:r>
            <a:r>
              <a:rPr sz="2400" b="1" i="1" spc="-65" dirty="0">
                <a:latin typeface="Calibri" panose="020F0502020204030204"/>
                <a:cs typeface="Calibri" panose="020F0502020204030204"/>
              </a:rPr>
              <a:t> </a:t>
            </a:r>
            <a:r>
              <a:rPr sz="2400" b="1" i="1" spc="-10" dirty="0" err="1">
                <a:latin typeface="Calibri" panose="020F0502020204030204"/>
                <a:cs typeface="Calibri" panose="020F0502020204030204"/>
              </a:rPr>
              <a:t>sopravvive</a:t>
            </a:r>
            <a:r>
              <a:rPr sz="2400" b="1" i="1" spc="-10" dirty="0">
                <a:latin typeface="Calibri" panose="020F0502020204030204"/>
                <a:cs typeface="Calibri" panose="020F0502020204030204"/>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 name="CustomShape 1"/>
          <p:cNvSpPr/>
          <p:nvPr/>
        </p:nvSpPr>
        <p:spPr>
          <a:xfrm>
            <a:off x="768960" y="2937240"/>
            <a:ext cx="7097040" cy="285264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normAutofit/>
          </a:bodyPr>
          <a:lstStyle/>
          <a:p>
            <a:pPr algn="ctr">
              <a:lnSpc>
                <a:spcPct val="119000"/>
              </a:lnSpc>
              <a:spcBef>
                <a:spcPts val="100"/>
              </a:spcBef>
              <a:defRPr/>
            </a:pPr>
            <a:r>
              <a:rPr lang="it-IT" sz="2800" i="1" spc="-301" dirty="0">
                <a:solidFill>
                  <a:srgbClr val="FFFFFF"/>
                </a:solidFill>
                <a:latin typeface="Times New Roman" panose="02020603050405020304"/>
                <a:ea typeface="Times New Roman" panose="02020603050405020304"/>
              </a:rPr>
              <a:t>“</a:t>
            </a:r>
            <a:r>
              <a:rPr lang="it-IT" sz="5000" i="1" spc="-301" dirty="0">
                <a:solidFill>
                  <a:srgbClr val="FFFFFF"/>
                </a:solidFill>
                <a:latin typeface="Times New Roman" panose="02020603050405020304"/>
                <a:ea typeface="Times New Roman" panose="02020603050405020304"/>
              </a:rPr>
              <a:t>Ho </a:t>
            </a:r>
            <a:r>
              <a:rPr lang="it-IT" sz="5000" i="1" spc="-401" dirty="0">
                <a:solidFill>
                  <a:srgbClr val="FFFFFF"/>
                </a:solidFill>
                <a:latin typeface="Times New Roman" panose="02020603050405020304"/>
                <a:ea typeface="Times New Roman" panose="02020603050405020304"/>
              </a:rPr>
              <a:t>conosciuto </a:t>
            </a:r>
            <a:r>
              <a:rPr lang="it-IT" sz="5000" i="1" spc="-202" dirty="0">
                <a:solidFill>
                  <a:srgbClr val="FFFFFF"/>
                </a:solidFill>
                <a:latin typeface="Times New Roman" panose="02020603050405020304"/>
                <a:ea typeface="Times New Roman" panose="02020603050405020304"/>
              </a:rPr>
              <a:t>il </a:t>
            </a:r>
            <a:r>
              <a:rPr lang="it-IT" sz="5000" i="1" spc="-401" dirty="0">
                <a:solidFill>
                  <a:srgbClr val="FFFFFF"/>
                </a:solidFill>
                <a:latin typeface="Times New Roman" panose="02020603050405020304"/>
                <a:ea typeface="Times New Roman" panose="02020603050405020304"/>
              </a:rPr>
              <a:t>mare  meditando </a:t>
            </a:r>
            <a:r>
              <a:rPr lang="it-IT" sz="5000" i="1" spc="-301" dirty="0">
                <a:solidFill>
                  <a:srgbClr val="FFFFFF"/>
                </a:solidFill>
                <a:latin typeface="Times New Roman" panose="02020603050405020304"/>
                <a:ea typeface="Times New Roman" panose="02020603050405020304"/>
              </a:rPr>
              <a:t>su una </a:t>
            </a:r>
            <a:r>
              <a:rPr lang="it-IT" sz="5000" i="1" spc="-500" dirty="0">
                <a:solidFill>
                  <a:srgbClr val="FFFFFF"/>
                </a:solidFill>
                <a:latin typeface="Times New Roman" panose="02020603050405020304"/>
                <a:ea typeface="Times New Roman" panose="02020603050405020304"/>
              </a:rPr>
              <a:t>goccia </a:t>
            </a:r>
            <a:r>
              <a:rPr lang="it-IT" sz="5000" i="1" spc="-301" dirty="0">
                <a:solidFill>
                  <a:srgbClr val="FFFFFF"/>
                </a:solidFill>
                <a:latin typeface="Times New Roman" panose="02020603050405020304"/>
                <a:ea typeface="Times New Roman" panose="02020603050405020304"/>
              </a:rPr>
              <a:t>di</a:t>
            </a:r>
            <a:r>
              <a:rPr lang="it-IT" sz="5000" i="1" spc="-202" dirty="0">
                <a:solidFill>
                  <a:srgbClr val="FFFFFF"/>
                </a:solidFill>
                <a:latin typeface="Times New Roman" panose="02020603050405020304"/>
                <a:ea typeface="Times New Roman" panose="02020603050405020304"/>
              </a:rPr>
              <a:t> </a:t>
            </a:r>
            <a:r>
              <a:rPr lang="it-IT" sz="5000" i="1" spc="-401" dirty="0">
                <a:solidFill>
                  <a:srgbClr val="FFFFFF"/>
                </a:solidFill>
                <a:latin typeface="Times New Roman" panose="02020603050405020304"/>
                <a:ea typeface="Times New Roman" panose="02020603050405020304"/>
              </a:rPr>
              <a:t>rugiada”</a:t>
            </a:r>
            <a:endParaRPr lang="it-IT" sz="5000" spc="-1" dirty="0">
              <a:solidFill>
                <a:prstClr val="black"/>
              </a:solidFill>
              <a:latin typeface="Arial" panose="020B0604020202020204"/>
            </a:endParaRPr>
          </a:p>
        </p:txBody>
      </p:sp>
      <p:sp>
        <p:nvSpPr>
          <p:cNvPr id="1512" name="CustomShape 2"/>
          <p:cNvSpPr/>
          <p:nvPr/>
        </p:nvSpPr>
        <p:spPr>
          <a:xfrm>
            <a:off x="6852600" y="4927682"/>
            <a:ext cx="1013760" cy="246221"/>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defRPr/>
            </a:pPr>
            <a:r>
              <a:rPr lang="it-IT" sz="1600" i="1" spc="-114">
                <a:solidFill>
                  <a:srgbClr val="FFFFFF"/>
                </a:solidFill>
                <a:latin typeface="Times New Roman" panose="02020603050405020304"/>
                <a:ea typeface="Times New Roman" panose="02020603050405020304"/>
              </a:rPr>
              <a:t>Kahlil</a:t>
            </a:r>
            <a:r>
              <a:rPr lang="it-IT" sz="1600" i="1" spc="-58">
                <a:solidFill>
                  <a:srgbClr val="FFFFFF"/>
                </a:solidFill>
                <a:latin typeface="Times New Roman" panose="02020603050405020304"/>
                <a:ea typeface="Times New Roman" panose="02020603050405020304"/>
              </a:rPr>
              <a:t> </a:t>
            </a:r>
            <a:r>
              <a:rPr lang="it-IT" sz="1600" i="1" spc="-114">
                <a:solidFill>
                  <a:srgbClr val="FFFFFF"/>
                </a:solidFill>
                <a:latin typeface="Times New Roman" panose="02020603050405020304"/>
                <a:ea typeface="Times New Roman" panose="02020603050405020304"/>
              </a:rPr>
              <a:t>Gibran</a:t>
            </a:r>
            <a:endParaRPr lang="it-IT" sz="1600" spc="-1">
              <a:solidFill>
                <a:prstClr val="black"/>
              </a:solidFill>
              <a:latin typeface="Arial" panose="020B0604020202020204"/>
            </a:endParaRPr>
          </a:p>
        </p:txBody>
      </p:sp>
      <p:pic>
        <p:nvPicPr>
          <p:cNvPr id="1513" name="Immagine 1"/>
          <p:cNvPicPr/>
          <p:nvPr/>
        </p:nvPicPr>
        <p:blipFill>
          <a:blip r:embed="rId2"/>
          <a:stretch>
            <a:fillRect/>
          </a:stretch>
        </p:blipFill>
        <p:spPr>
          <a:xfrm>
            <a:off x="3613320" y="416880"/>
            <a:ext cx="2267280" cy="2315880"/>
          </a:xfrm>
          <a:prstGeom prst="rect">
            <a:avLst/>
          </a:prstGeom>
          <a:ln>
            <a:noFill/>
          </a:ln>
          <a:effectLst>
            <a:softEdge rad="635000"/>
          </a:effectLst>
        </p:spPr>
      </p:pic>
    </p:spTree>
    <p:extLst>
      <p:ext uri="{BB962C8B-B14F-4D97-AF65-F5344CB8AC3E}">
        <p14:creationId xmlns:p14="http://schemas.microsoft.com/office/powerpoint/2010/main" val="2118845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1F2D40C-DAA6-4B94-80FF-454CCD852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16" y="579120"/>
            <a:ext cx="8342637" cy="3089631"/>
          </a:xfrm>
          <a:prstGeom prst="rect">
            <a:avLst/>
          </a:prstGeom>
          <a:solidFill>
            <a:srgbClr val="FF0000"/>
          </a:solidFill>
          <a:ln w="76200">
            <a:solidFill>
              <a:schemeClr val="tx1"/>
            </a:solidFill>
          </a:ln>
          <a:effectLst>
            <a:reflection blurRad="6350" stA="50000" endA="295" endPos="92000" dist="101600" dir="5400000" sy="-100000" algn="bl" rotWithShape="0"/>
            <a:softEdge rad="317500"/>
          </a:effectLst>
          <a:scene3d>
            <a:camera prst="perspectiveRight"/>
            <a:lightRig rig="threePt" dir="t"/>
          </a:scene3d>
        </p:spPr>
      </p:pic>
    </p:spTree>
    <p:extLst>
      <p:ext uri="{BB962C8B-B14F-4D97-AF65-F5344CB8AC3E}">
        <p14:creationId xmlns:p14="http://schemas.microsoft.com/office/powerpoint/2010/main" val="323252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E35AB67-E4C2-42EE-817E-7927B0579B57}"/>
              </a:ext>
            </a:extLst>
          </p:cNvPr>
          <p:cNvPicPr>
            <a:picLocks noChangeAspect="1"/>
          </p:cNvPicPr>
          <p:nvPr/>
        </p:nvPicPr>
        <p:blipFill>
          <a:blip r:embed="rId2"/>
          <a:stretch>
            <a:fillRect/>
          </a:stretch>
        </p:blipFill>
        <p:spPr bwMode="hidden">
          <a:xfrm>
            <a:off x="6178730" y="-35593"/>
            <a:ext cx="2722211" cy="2873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85" y="550323"/>
            <a:ext cx="3492500" cy="2324100"/>
          </a:xfrm>
          <a:prstGeom prst="rect">
            <a:avLst/>
          </a:prstGeom>
          <a:effectLst>
            <a:reflection blurRad="6350" stA="50000" endA="295" endPos="92000" dist="101600" dir="5400000" sy="-100000" algn="bl" rotWithShape="0"/>
            <a:softEdge rad="31750"/>
          </a:effectLst>
          <a:scene3d>
            <a:camera prst="isometricRightUp"/>
            <a:lightRig rig="threePt" dir="t"/>
          </a:scene3d>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838062"/>
            <a:ext cx="5969726" cy="3150325"/>
          </a:xfrm>
          <a:prstGeom prst="rect">
            <a:avLst/>
          </a:prstGeom>
          <a:effectLst>
            <a:glow rad="228600">
              <a:schemeClr val="accent6">
                <a:satMod val="175000"/>
                <a:alpha val="40000"/>
              </a:schemeClr>
            </a:glow>
            <a:reflection blurRad="6350" stA="50000" endA="300" endPos="55500" dist="101600" dir="5400000" sy="-100000" algn="bl" rotWithShape="0"/>
          </a:effectLst>
          <a:scene3d>
            <a:camera prst="isometricTopUp"/>
            <a:lightRig rig="threePt" dir="t"/>
          </a:scene3d>
        </p:spPr>
      </p:pic>
    </p:spTree>
    <p:extLst>
      <p:ext uri="{BB962C8B-B14F-4D97-AF65-F5344CB8AC3E}">
        <p14:creationId xmlns:p14="http://schemas.microsoft.com/office/powerpoint/2010/main" val="302829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1290" y="614428"/>
            <a:ext cx="1202690" cy="559435"/>
          </a:xfrm>
          <a:prstGeom prst="rect">
            <a:avLst/>
          </a:prstGeom>
        </p:spPr>
        <p:txBody>
          <a:bodyPr vert="horz" wrap="square" lIns="0" tIns="0" rIns="0" bIns="0" rtlCol="0">
            <a:spAutoFit/>
          </a:bodyPr>
          <a:lstStyle/>
          <a:p>
            <a:pPr>
              <a:lnSpc>
                <a:spcPts val="4185"/>
              </a:lnSpc>
            </a:pPr>
            <a:r>
              <a:rPr sz="4400" spc="-25" dirty="0">
                <a:latin typeface="Calibri" panose="020F0502020204030204"/>
                <a:cs typeface="Calibri" panose="020F0502020204030204"/>
              </a:rPr>
              <a:t>www</a:t>
            </a:r>
            <a:endParaRPr sz="4400">
              <a:latin typeface="Calibri" panose="020F0502020204030204"/>
              <a:cs typeface="Calibri" panose="020F0502020204030204"/>
            </a:endParaRPr>
          </a:p>
        </p:txBody>
      </p:sp>
      <p:pic>
        <p:nvPicPr>
          <p:cNvPr id="3" name="object 3"/>
          <p:cNvPicPr/>
          <p:nvPr/>
        </p:nvPicPr>
        <p:blipFill>
          <a:blip r:embed="rId2" cstate="print"/>
          <a:stretch>
            <a:fillRect/>
          </a:stretch>
        </p:blipFill>
        <p:spPr>
          <a:xfrm>
            <a:off x="2580132" y="1417319"/>
            <a:ext cx="4489704" cy="4526280"/>
          </a:xfrm>
          <a:prstGeom prst="rect">
            <a:avLst/>
          </a:prstGeom>
        </p:spPr>
      </p:pic>
      <p:grpSp>
        <p:nvGrpSpPr>
          <p:cNvPr id="4" name="object 4"/>
          <p:cNvGrpSpPr/>
          <p:nvPr/>
        </p:nvGrpSpPr>
        <p:grpSpPr>
          <a:xfrm>
            <a:off x="0" y="0"/>
            <a:ext cx="9144000" cy="1370330"/>
            <a:chOff x="0" y="0"/>
            <a:chExt cx="9144000" cy="1370330"/>
          </a:xfrm>
        </p:grpSpPr>
        <p:pic>
          <p:nvPicPr>
            <p:cNvPr id="5" name="object 5"/>
            <p:cNvPicPr/>
            <p:nvPr/>
          </p:nvPicPr>
          <p:blipFill>
            <a:blip r:embed="rId3" cstate="print"/>
            <a:stretch>
              <a:fillRect/>
            </a:stretch>
          </p:blipFill>
          <p:spPr>
            <a:xfrm>
              <a:off x="3756659" y="0"/>
              <a:ext cx="5387340" cy="1333500"/>
            </a:xfrm>
            <a:prstGeom prst="rect">
              <a:avLst/>
            </a:prstGeom>
          </p:spPr>
        </p:pic>
        <p:pic>
          <p:nvPicPr>
            <p:cNvPr id="6" name="object 6"/>
            <p:cNvPicPr/>
            <p:nvPr/>
          </p:nvPicPr>
          <p:blipFill>
            <a:blip r:embed="rId4" cstate="print"/>
            <a:stretch>
              <a:fillRect/>
            </a:stretch>
          </p:blipFill>
          <p:spPr>
            <a:xfrm>
              <a:off x="0" y="0"/>
              <a:ext cx="3756659" cy="1370076"/>
            </a:xfrm>
            <a:prstGeom prst="rect">
              <a:avLst/>
            </a:prstGeom>
          </p:spPr>
        </p:pic>
      </p:grpSp>
      <p:sp>
        <p:nvSpPr>
          <p:cNvPr id="7" name="object 7"/>
          <p:cNvSpPr txBox="1"/>
          <p:nvPr/>
        </p:nvSpPr>
        <p:spPr>
          <a:xfrm>
            <a:off x="1403732" y="5962903"/>
            <a:ext cx="7662545" cy="516890"/>
          </a:xfrm>
          <a:prstGeom prst="rect">
            <a:avLst/>
          </a:prstGeom>
        </p:spPr>
        <p:txBody>
          <a:bodyPr vert="horz" wrap="square" lIns="0" tIns="12700" rIns="0" bIns="0" rtlCol="0">
            <a:spAutoFit/>
          </a:bodyPr>
          <a:lstStyle/>
          <a:p>
            <a:pPr marL="12700">
              <a:spcBef>
                <a:spcPts val="100"/>
              </a:spcBef>
            </a:pPr>
            <a:r>
              <a:rPr b="1" spc="-10" dirty="0">
                <a:latin typeface="Calibri" panose="020F0502020204030204"/>
                <a:cs typeface="Calibri" panose="020F0502020204030204"/>
              </a:rPr>
              <a:t>Intelligenza</a:t>
            </a:r>
            <a:r>
              <a:rPr b="1" spc="-60" dirty="0">
                <a:latin typeface="Calibri" panose="020F0502020204030204"/>
                <a:cs typeface="Calibri" panose="020F0502020204030204"/>
              </a:rPr>
              <a:t> </a:t>
            </a:r>
            <a:r>
              <a:rPr b="1" dirty="0">
                <a:latin typeface="Calibri" panose="020F0502020204030204"/>
                <a:cs typeface="Calibri" panose="020F0502020204030204"/>
              </a:rPr>
              <a:t>Artificiale</a:t>
            </a:r>
            <a:r>
              <a:rPr b="1" spc="-40" dirty="0">
                <a:latin typeface="Calibri" panose="020F0502020204030204"/>
                <a:cs typeface="Calibri" panose="020F0502020204030204"/>
              </a:rPr>
              <a:t> </a:t>
            </a:r>
            <a:r>
              <a:rPr b="1" dirty="0">
                <a:latin typeface="Calibri" panose="020F0502020204030204"/>
                <a:cs typeface="Calibri" panose="020F0502020204030204"/>
              </a:rPr>
              <a:t>e</a:t>
            </a:r>
            <a:r>
              <a:rPr b="1" spc="-15" dirty="0">
                <a:latin typeface="Calibri" panose="020F0502020204030204"/>
                <a:cs typeface="Calibri" panose="020F0502020204030204"/>
              </a:rPr>
              <a:t> </a:t>
            </a:r>
            <a:r>
              <a:rPr b="1" dirty="0">
                <a:latin typeface="Calibri" panose="020F0502020204030204"/>
                <a:cs typeface="Calibri" panose="020F0502020204030204"/>
              </a:rPr>
              <a:t>Machine</a:t>
            </a:r>
            <a:r>
              <a:rPr b="1" spc="-50" dirty="0">
                <a:latin typeface="Calibri" panose="020F0502020204030204"/>
                <a:cs typeface="Calibri" panose="020F0502020204030204"/>
              </a:rPr>
              <a:t> </a:t>
            </a:r>
            <a:r>
              <a:rPr b="1" dirty="0">
                <a:latin typeface="Calibri" panose="020F0502020204030204"/>
                <a:cs typeface="Calibri" panose="020F0502020204030204"/>
              </a:rPr>
              <a:t>Learning</a:t>
            </a:r>
            <a:r>
              <a:rPr b="1" spc="-45" dirty="0">
                <a:latin typeface="Calibri" panose="020F0502020204030204"/>
                <a:cs typeface="Calibri" panose="020F0502020204030204"/>
              </a:rPr>
              <a:t> </a:t>
            </a:r>
            <a:r>
              <a:rPr b="1" dirty="0">
                <a:latin typeface="Calibri" panose="020F0502020204030204"/>
                <a:cs typeface="Calibri" panose="020F0502020204030204"/>
              </a:rPr>
              <a:t>nel</a:t>
            </a:r>
            <a:r>
              <a:rPr b="1" spc="-40" dirty="0">
                <a:latin typeface="Calibri" panose="020F0502020204030204"/>
                <a:cs typeface="Calibri" panose="020F0502020204030204"/>
              </a:rPr>
              <a:t> </a:t>
            </a:r>
            <a:r>
              <a:rPr b="1" dirty="0">
                <a:latin typeface="Calibri" panose="020F0502020204030204"/>
                <a:cs typeface="Calibri" panose="020F0502020204030204"/>
              </a:rPr>
              <a:t>Software</a:t>
            </a:r>
            <a:r>
              <a:rPr b="1" spc="-30" dirty="0">
                <a:latin typeface="Calibri" panose="020F0502020204030204"/>
                <a:cs typeface="Calibri" panose="020F0502020204030204"/>
              </a:rPr>
              <a:t> </a:t>
            </a:r>
            <a:r>
              <a:rPr b="1" dirty="0">
                <a:latin typeface="Calibri" panose="020F0502020204030204"/>
                <a:cs typeface="Calibri" panose="020F0502020204030204"/>
              </a:rPr>
              <a:t>come</a:t>
            </a:r>
            <a:r>
              <a:rPr b="1" spc="-25" dirty="0">
                <a:latin typeface="Calibri" panose="020F0502020204030204"/>
                <a:cs typeface="Calibri" panose="020F0502020204030204"/>
              </a:rPr>
              <a:t> </a:t>
            </a:r>
            <a:r>
              <a:rPr b="1" dirty="0">
                <a:latin typeface="Calibri" panose="020F0502020204030204"/>
                <a:cs typeface="Calibri" panose="020F0502020204030204"/>
              </a:rPr>
              <a:t>Dispositivo</a:t>
            </a:r>
            <a:r>
              <a:rPr b="1" spc="-65" dirty="0">
                <a:latin typeface="Calibri" panose="020F0502020204030204"/>
                <a:cs typeface="Calibri" panose="020F0502020204030204"/>
              </a:rPr>
              <a:t> </a:t>
            </a:r>
            <a:r>
              <a:rPr b="1" spc="-10" dirty="0">
                <a:latin typeface="Calibri" panose="020F0502020204030204"/>
                <a:cs typeface="Calibri" panose="020F0502020204030204"/>
              </a:rPr>
              <a:t>Medico</a:t>
            </a:r>
            <a:endParaRPr>
              <a:latin typeface="Calibri" panose="020F0502020204030204"/>
              <a:cs typeface="Calibri" panose="020F0502020204030204"/>
            </a:endParaRPr>
          </a:p>
          <a:p>
            <a:pPr marR="5080" algn="r">
              <a:spcBef>
                <a:spcPts val="25"/>
              </a:spcBef>
            </a:pPr>
            <a:r>
              <a:rPr sz="1400" b="1" spc="-20" dirty="0">
                <a:latin typeface="Calibri" panose="020F0502020204030204"/>
                <a:cs typeface="Calibri" panose="020F0502020204030204"/>
                <a:hlinkClick r:id="rId5"/>
              </a:rPr>
              <a:t>www.fda.gov</a:t>
            </a:r>
            <a:r>
              <a:rPr sz="1400" b="1" spc="5" dirty="0">
                <a:latin typeface="Calibri" panose="020F0502020204030204"/>
                <a:cs typeface="Calibri" panose="020F0502020204030204"/>
              </a:rPr>
              <a:t> </a:t>
            </a:r>
            <a:r>
              <a:rPr sz="1400" b="1" spc="-10" dirty="0">
                <a:latin typeface="Calibri" panose="020F0502020204030204"/>
                <a:cs typeface="Calibri" panose="020F0502020204030204"/>
              </a:rPr>
              <a:t>11/05/2019</a:t>
            </a:r>
            <a:endParaRPr sz="1400">
              <a:latin typeface="Calibri" panose="020F0502020204030204"/>
              <a:cs typeface="Calibri" panose="020F050202020403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nteprima immagine">
            <a:extLst>
              <a:ext uri="{FF2B5EF4-FFF2-40B4-BE49-F238E27FC236}">
                <a16:creationId xmlns:a16="http://schemas.microsoft.com/office/drawing/2014/main" id="{31795C09-9961-4076-B6BE-9185D67F847F}"/>
              </a:ext>
            </a:extLst>
          </p:cNvPr>
          <p:cNvSpPr>
            <a:spLocks noChangeAspect="1" noChangeArrowheads="1"/>
          </p:cNvSpPr>
          <p:nvPr/>
        </p:nvSpPr>
        <p:spPr bwMode="auto">
          <a:xfrm>
            <a:off x="4419601" y="3276600"/>
            <a:ext cx="663039"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157AC90D-1423-4A64-BA92-AC658CC76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447" y="222843"/>
            <a:ext cx="8467106" cy="434609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76200">
            <a:solidFill>
              <a:schemeClr val="tx1"/>
            </a:solidFill>
          </a:ln>
          <a:effectLst>
            <a:outerShdw blurRad="50800" dist="50800" dir="5400000" algn="ctr" rotWithShape="0">
              <a:srgbClr val="002060"/>
            </a:outerShdw>
            <a:reflection blurRad="6350" stA="50000" endA="300" endPos="90000" dir="5400000" sy="-100000" algn="bl" rotWithShape="0"/>
            <a:softEdge rad="635000"/>
          </a:effectLst>
          <a:scene3d>
            <a:camera prst="obliqueTopRight"/>
            <a:lightRig rig="threePt" dir="t"/>
          </a:scene3d>
        </p:spPr>
      </p:pic>
    </p:spTree>
    <p:extLst>
      <p:ext uri="{BB962C8B-B14F-4D97-AF65-F5344CB8AC3E}">
        <p14:creationId xmlns:p14="http://schemas.microsoft.com/office/powerpoint/2010/main" val="27268208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10075</TotalTime>
  <Words>1425</Words>
  <Application>Microsoft Office PowerPoint</Application>
  <PresentationFormat>Presentazione su schermo (4:3)</PresentationFormat>
  <Paragraphs>189</Paragraphs>
  <Slides>53</Slides>
  <Notes>2</Notes>
  <HiddenSlides>0</HiddenSlides>
  <MMClips>1</MMClips>
  <ScaleCrop>false</ScaleCrop>
  <HeadingPairs>
    <vt:vector size="6" baseType="variant">
      <vt:variant>
        <vt:lpstr>Caratteri utilizzati</vt:lpstr>
      </vt:variant>
      <vt:variant>
        <vt:i4>17</vt:i4>
      </vt:variant>
      <vt:variant>
        <vt:lpstr>Tema</vt:lpstr>
      </vt:variant>
      <vt:variant>
        <vt:i4>7</vt:i4>
      </vt:variant>
      <vt:variant>
        <vt:lpstr>Titoli diapositive</vt:lpstr>
      </vt:variant>
      <vt:variant>
        <vt:i4>53</vt:i4>
      </vt:variant>
    </vt:vector>
  </HeadingPairs>
  <TitlesOfParts>
    <vt:vector size="77" baseType="lpstr">
      <vt:lpstr>-apple-system</vt:lpstr>
      <vt:lpstr>Arial</vt:lpstr>
      <vt:lpstr>Arial Black</vt:lpstr>
      <vt:lpstr>Arial Bold</vt:lpstr>
      <vt:lpstr>Arial Rounded MT Bold</vt:lpstr>
      <vt:lpstr>Bookman Old Style</vt:lpstr>
      <vt:lpstr>Calibri</vt:lpstr>
      <vt:lpstr>Calibri Light</vt:lpstr>
      <vt:lpstr>Franklin Gothic Medium</vt:lpstr>
      <vt:lpstr>Helvetica</vt:lpstr>
      <vt:lpstr>Papyrus</vt:lpstr>
      <vt:lpstr>Roboto</vt:lpstr>
      <vt:lpstr>Symbol</vt:lpstr>
      <vt:lpstr>Times New Roman</vt:lpstr>
      <vt:lpstr>Times New Roman Bold</vt:lpstr>
      <vt:lpstr>Verdana</vt:lpstr>
      <vt:lpstr>Wingdings</vt:lpstr>
      <vt:lpstr>1_Office Theme</vt:lpstr>
      <vt:lpstr>Art_mountaineering</vt:lpstr>
      <vt:lpstr>1_Art_mountaineering</vt:lpstr>
      <vt:lpstr>3_Art_mountaineering</vt:lpstr>
      <vt:lpstr>11_Art_mountaineering</vt:lpstr>
      <vt:lpstr>12_Office Theme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Terapia di combinazione della pressione arteriosa: approccio Olistico dalle nuove linee guida</dc:title>
  <dc:creator>Utente</dc:creator>
  <cp:lastModifiedBy>Domenico Monizzi</cp:lastModifiedBy>
  <cp:revision>462</cp:revision>
  <dcterms:created xsi:type="dcterms:W3CDTF">2022-09-20T07:36:00Z</dcterms:created>
  <dcterms:modified xsi:type="dcterms:W3CDTF">2025-04-01T11:12:40Z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7</vt:i4>
  </property>
  <property fmtid="{D5CDD505-2E9C-101B-9397-08002B2CF9AE}" pid="8" name="PresentationFormat">
    <vt:lpwstr>Presentazione su schermo (4:3)</vt:lpwstr>
  </property>
  <property fmtid="{D5CDD505-2E9C-101B-9397-08002B2CF9AE}" pid="9" name="ScaleCrop">
    <vt:bool>false</vt:bool>
  </property>
  <property fmtid="{D5CDD505-2E9C-101B-9397-08002B2CF9AE}" pid="10" name="ShareDoc">
    <vt:bool>false</vt:bool>
  </property>
  <property fmtid="{D5CDD505-2E9C-101B-9397-08002B2CF9AE}" pid="11" name="Slides">
    <vt:i4>42</vt:i4>
  </property>
  <property fmtid="{D5CDD505-2E9C-101B-9397-08002B2CF9AE}" pid="12" name="ICV">
    <vt:lpwstr>AE9939B09CFF4C588E6231492C010ED1</vt:lpwstr>
  </property>
  <property fmtid="{D5CDD505-2E9C-101B-9397-08002B2CF9AE}" pid="13" name="KSOProductBuildVer">
    <vt:lpwstr>1033-11.2.0.11225</vt:lpwstr>
  </property>
</Properties>
</file>