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80" r:id="rId2"/>
  </p:sldMasterIdLst>
  <p:notesMasterIdLst>
    <p:notesMasterId r:id="rId112"/>
  </p:notesMasterIdLst>
  <p:sldIdLst>
    <p:sldId id="256" r:id="rId3"/>
    <p:sldId id="309" r:id="rId4"/>
    <p:sldId id="260" r:id="rId5"/>
    <p:sldId id="310" r:id="rId6"/>
    <p:sldId id="329" r:id="rId7"/>
    <p:sldId id="311" r:id="rId8"/>
    <p:sldId id="312" r:id="rId9"/>
    <p:sldId id="343" r:id="rId10"/>
    <p:sldId id="259" r:id="rId11"/>
    <p:sldId id="261" r:id="rId12"/>
    <p:sldId id="344" r:id="rId13"/>
    <p:sldId id="314" r:id="rId14"/>
    <p:sldId id="315" r:id="rId15"/>
    <p:sldId id="316" r:id="rId16"/>
    <p:sldId id="317" r:id="rId17"/>
    <p:sldId id="318" r:id="rId18"/>
    <p:sldId id="319" r:id="rId19"/>
    <p:sldId id="370" r:id="rId20"/>
    <p:sldId id="371" r:id="rId21"/>
    <p:sldId id="372" r:id="rId22"/>
    <p:sldId id="321" r:id="rId23"/>
    <p:sldId id="322" r:id="rId24"/>
    <p:sldId id="346" r:id="rId25"/>
    <p:sldId id="347" r:id="rId26"/>
    <p:sldId id="348" r:id="rId27"/>
    <p:sldId id="350" r:id="rId28"/>
    <p:sldId id="357" r:id="rId29"/>
    <p:sldId id="396" r:id="rId30"/>
    <p:sldId id="397" r:id="rId31"/>
    <p:sldId id="359" r:id="rId32"/>
    <p:sldId id="360" r:id="rId33"/>
    <p:sldId id="323" r:id="rId34"/>
    <p:sldId id="324" r:id="rId35"/>
    <p:sldId id="326" r:id="rId36"/>
    <p:sldId id="327" r:id="rId37"/>
    <p:sldId id="330" r:id="rId38"/>
    <p:sldId id="332" r:id="rId39"/>
    <p:sldId id="333" r:id="rId40"/>
    <p:sldId id="336" r:id="rId41"/>
    <p:sldId id="338" r:id="rId42"/>
    <p:sldId id="339" r:id="rId43"/>
    <p:sldId id="341" r:id="rId44"/>
    <p:sldId id="342" r:id="rId45"/>
    <p:sldId id="363" r:id="rId46"/>
    <p:sldId id="364" r:id="rId47"/>
    <p:sldId id="365" r:id="rId48"/>
    <p:sldId id="366" r:id="rId49"/>
    <p:sldId id="367" r:id="rId50"/>
    <p:sldId id="368" r:id="rId51"/>
    <p:sldId id="369" r:id="rId52"/>
    <p:sldId id="325" r:id="rId53"/>
    <p:sldId id="374" r:id="rId54"/>
    <p:sldId id="375" r:id="rId55"/>
    <p:sldId id="376" r:id="rId56"/>
    <p:sldId id="379" r:id="rId57"/>
    <p:sldId id="380" r:id="rId58"/>
    <p:sldId id="382" r:id="rId59"/>
    <p:sldId id="384" r:id="rId60"/>
    <p:sldId id="385" r:id="rId61"/>
    <p:sldId id="398" r:id="rId62"/>
    <p:sldId id="399" r:id="rId63"/>
    <p:sldId id="400" r:id="rId64"/>
    <p:sldId id="401" r:id="rId65"/>
    <p:sldId id="404" r:id="rId66"/>
    <p:sldId id="262" r:id="rId67"/>
    <p:sldId id="263" r:id="rId68"/>
    <p:sldId id="264" r:id="rId69"/>
    <p:sldId id="265" r:id="rId70"/>
    <p:sldId id="266" r:id="rId71"/>
    <p:sldId id="267" r:id="rId72"/>
    <p:sldId id="268" r:id="rId73"/>
    <p:sldId id="271" r:id="rId74"/>
    <p:sldId id="272" r:id="rId75"/>
    <p:sldId id="273" r:id="rId76"/>
    <p:sldId id="274" r:id="rId77"/>
    <p:sldId id="275" r:id="rId78"/>
    <p:sldId id="276" r:id="rId79"/>
    <p:sldId id="277" r:id="rId80"/>
    <p:sldId id="278" r:id="rId81"/>
    <p:sldId id="279" r:id="rId82"/>
    <p:sldId id="280" r:id="rId83"/>
    <p:sldId id="281" r:id="rId84"/>
    <p:sldId id="282" r:id="rId85"/>
    <p:sldId id="283" r:id="rId86"/>
    <p:sldId id="284" r:id="rId87"/>
    <p:sldId id="285" r:id="rId88"/>
    <p:sldId id="286" r:id="rId89"/>
    <p:sldId id="287" r:id="rId90"/>
    <p:sldId id="288" r:id="rId91"/>
    <p:sldId id="289" r:id="rId92"/>
    <p:sldId id="290" r:id="rId93"/>
    <p:sldId id="291" r:id="rId94"/>
    <p:sldId id="292" r:id="rId95"/>
    <p:sldId id="293" r:id="rId96"/>
    <p:sldId id="294" r:id="rId97"/>
    <p:sldId id="295" r:id="rId98"/>
    <p:sldId id="296" r:id="rId99"/>
    <p:sldId id="297" r:id="rId100"/>
    <p:sldId id="298" r:id="rId101"/>
    <p:sldId id="299" r:id="rId102"/>
    <p:sldId id="300" r:id="rId103"/>
    <p:sldId id="301" r:id="rId104"/>
    <p:sldId id="302" r:id="rId105"/>
    <p:sldId id="303" r:id="rId106"/>
    <p:sldId id="304" r:id="rId107"/>
    <p:sldId id="305" r:id="rId108"/>
    <p:sldId id="306" r:id="rId109"/>
    <p:sldId id="307" r:id="rId110"/>
    <p:sldId id="308" r:id="rId111"/>
  </p:sldIdLst>
  <p:sldSz cx="9144000" cy="6858000" type="screen4x3"/>
  <p:notesSz cx="6858000" cy="9144000"/>
  <p:defaultTextStyle>
    <a:lvl1pPr defTabSz="449262">
      <a:defRPr>
        <a:latin typeface="+mn-lt"/>
        <a:ea typeface="+mn-ea"/>
        <a:cs typeface="+mn-cs"/>
        <a:sym typeface="Helvetica"/>
      </a:defRPr>
    </a:lvl1pPr>
    <a:lvl2pPr defTabSz="449262">
      <a:defRPr>
        <a:latin typeface="+mn-lt"/>
        <a:ea typeface="+mn-ea"/>
        <a:cs typeface="+mn-cs"/>
        <a:sym typeface="Helvetica"/>
      </a:defRPr>
    </a:lvl2pPr>
    <a:lvl3pPr defTabSz="449262">
      <a:defRPr>
        <a:latin typeface="+mn-lt"/>
        <a:ea typeface="+mn-ea"/>
        <a:cs typeface="+mn-cs"/>
        <a:sym typeface="Helvetica"/>
      </a:defRPr>
    </a:lvl3pPr>
    <a:lvl4pPr defTabSz="449262">
      <a:defRPr>
        <a:latin typeface="+mn-lt"/>
        <a:ea typeface="+mn-ea"/>
        <a:cs typeface="+mn-cs"/>
        <a:sym typeface="Helvetica"/>
      </a:defRPr>
    </a:lvl4pPr>
    <a:lvl5pPr defTabSz="449262">
      <a:defRPr>
        <a:latin typeface="+mn-lt"/>
        <a:ea typeface="+mn-ea"/>
        <a:cs typeface="+mn-cs"/>
        <a:sym typeface="Helvetica"/>
      </a:defRPr>
    </a:lvl5pPr>
    <a:lvl6pPr defTabSz="449262">
      <a:defRPr>
        <a:latin typeface="+mn-lt"/>
        <a:ea typeface="+mn-ea"/>
        <a:cs typeface="+mn-cs"/>
        <a:sym typeface="Helvetica"/>
      </a:defRPr>
    </a:lvl6pPr>
    <a:lvl7pPr defTabSz="449262">
      <a:defRPr>
        <a:latin typeface="+mn-lt"/>
        <a:ea typeface="+mn-ea"/>
        <a:cs typeface="+mn-cs"/>
        <a:sym typeface="Helvetica"/>
      </a:defRPr>
    </a:lvl7pPr>
    <a:lvl8pPr defTabSz="449262">
      <a:defRPr>
        <a:latin typeface="+mn-lt"/>
        <a:ea typeface="+mn-ea"/>
        <a:cs typeface="+mn-cs"/>
        <a:sym typeface="Helvetica"/>
      </a:defRPr>
    </a:lvl8pPr>
    <a:lvl9pPr defTabSz="449262">
      <a:defRPr>
        <a:latin typeface="+mn-lt"/>
        <a:ea typeface="+mn-ea"/>
        <a:cs typeface="+mn-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DBDB"/>
          </a:solidFill>
        </a:fill>
      </a:tcStyle>
    </a:wholeTbl>
    <a:band2H>
      <a:tcTxStyle/>
      <a:tcStyle>
        <a:tcBdr/>
        <a:fill>
          <a:solidFill>
            <a:srgbClr val="EEEEEE"/>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8F8F"/>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8F8F"/>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8F8F"/>
          </a:solidFill>
        </a:fill>
      </a:tcStyle>
    </a:firstRow>
  </a:tblStyle>
  <a:tblStyle styleId="{CF821DB8-F4EB-4A41-A1BA-3FCAFE7338EE}"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firstRow>
  </a:tblStyle>
  <a:tblStyle styleId="{33BA23B1-9221-436E-865A-0063620EA4FD}"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77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33" name="Shape 533"/>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a:extLst>
              <a:ext uri="{FF2B5EF4-FFF2-40B4-BE49-F238E27FC236}">
                <a16:creationId xmlns:a16="http://schemas.microsoft.com/office/drawing/2014/main" id="{A8FC864A-C370-4B47-B084-BE68CE47FA4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Segnaposto note 2">
            <a:extLst>
              <a:ext uri="{FF2B5EF4-FFF2-40B4-BE49-F238E27FC236}">
                <a16:creationId xmlns:a16="http://schemas.microsoft.com/office/drawing/2014/main" id="{10298BB2-6391-4643-93DB-82888DF920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37891" name="Segnaposto numero diapositiva 3">
            <a:extLst>
              <a:ext uri="{FF2B5EF4-FFF2-40B4-BE49-F238E27FC236}">
                <a16:creationId xmlns:a16="http://schemas.microsoft.com/office/drawing/2014/main" id="{52B73481-B2B7-439E-B09C-5E73AF85E4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8411956-7A5D-4AC2-9842-BC28B153EDF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30258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a:extLst>
              <a:ext uri="{FF2B5EF4-FFF2-40B4-BE49-F238E27FC236}">
                <a16:creationId xmlns:a16="http://schemas.microsoft.com/office/drawing/2014/main" id="{C1257BF1-97AA-4E51-A298-B05A182447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Segnaposto note 2">
            <a:extLst>
              <a:ext uri="{FF2B5EF4-FFF2-40B4-BE49-F238E27FC236}">
                <a16:creationId xmlns:a16="http://schemas.microsoft.com/office/drawing/2014/main" id="{E8E520FD-2886-4ED9-8CAC-302979456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latin typeface="Arial" panose="020B0604020202020204" pitchFamily="34" charset="0"/>
                <a:ea typeface="Geneva" pitchFamily="124" charset="-128"/>
              </a:rPr>
              <a:t>L’interesse della letteratura scientifica nei confronti dell’impatto cardiovascolare dell’iperuricemia è testimoniato dal numero crescente di pubblicazioni scientifiche che nel corso degli ultimi anni hanno discusso la tematica.</a:t>
            </a:r>
          </a:p>
        </p:txBody>
      </p:sp>
      <p:sp>
        <p:nvSpPr>
          <p:cNvPr id="22531" name="Segnaposto numero diapositiva 3">
            <a:extLst>
              <a:ext uri="{FF2B5EF4-FFF2-40B4-BE49-F238E27FC236}">
                <a16:creationId xmlns:a16="http://schemas.microsoft.com/office/drawing/2014/main" id="{61F592FE-D11C-43B1-BB12-49058E347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34D91CF-560A-4162-BDF9-35C947CD893D}"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72752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a16="http://schemas.microsoft.com/office/drawing/2014/main" id="{9E923954-99FB-49B6-A255-CF12CC52EA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Segnaposto note 2">
            <a:extLst>
              <a:ext uri="{FF2B5EF4-FFF2-40B4-BE49-F238E27FC236}">
                <a16:creationId xmlns:a16="http://schemas.microsoft.com/office/drawing/2014/main" id="{843200EA-CE9C-4C63-9120-F6414E38D3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latin typeface="Arial" panose="020B0604020202020204" pitchFamily="34" charset="0"/>
                <a:ea typeface="Geneva" pitchFamily="124" charset="-128"/>
              </a:rPr>
              <a:t>I dati del mondo reale ottenuti dal database Health Search dimostrano come ne nostro Paese la prevalenza dell’iperuricemia cronica senza e con deposito ci urato (gotta) sia aumentata progressivamente.  Nell’arco di un solo quinquennio – dal 2005 al 2009 - è aumentata di oltre il 35% e quella dell’iperuricemia di circa il 40%. Attualmente l’iperuricemia con deposito di urato è la forma di artropatia infiammatoria più frequente nel mondo occidentale, soprattutto nella popolazione geriatrica con una prevalenza negli ultrasettantacinquenni di sesso maschile prossima al 4%. La prevalenza del danno articolare da depositi di acido urico, peraltro, è probabilmente ancora maggiore perché una quota non trascurabile di artropatia da urati decorre spesso in forma asintomatica o paucisintomatica e viene quindi misconosciuta. </a:t>
            </a:r>
          </a:p>
        </p:txBody>
      </p:sp>
      <p:sp>
        <p:nvSpPr>
          <p:cNvPr id="24579" name="Segnaposto numero diapositiva 3">
            <a:extLst>
              <a:ext uri="{FF2B5EF4-FFF2-40B4-BE49-F238E27FC236}">
                <a16:creationId xmlns:a16="http://schemas.microsoft.com/office/drawing/2014/main" id="{C4D81644-3E16-433B-86AC-6A8AFA6D2C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3E4348F-14A7-467A-8E42-6D16DCCDA7A4}"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68007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immagine diapositiva 1">
            <a:extLst>
              <a:ext uri="{FF2B5EF4-FFF2-40B4-BE49-F238E27FC236}">
                <a16:creationId xmlns:a16="http://schemas.microsoft.com/office/drawing/2014/main" id="{6CA89D26-BE59-430A-AD57-E2DF1A1203F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Segnaposto note 2">
            <a:extLst>
              <a:ext uri="{FF2B5EF4-FFF2-40B4-BE49-F238E27FC236}">
                <a16:creationId xmlns:a16="http://schemas.microsoft.com/office/drawing/2014/main" id="{AF5E24A1-D9B7-4EC5-A3C0-F3C514CEE5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10595" name="Segnaposto numero diapositiva 3">
            <a:extLst>
              <a:ext uri="{FF2B5EF4-FFF2-40B4-BE49-F238E27FC236}">
                <a16:creationId xmlns:a16="http://schemas.microsoft.com/office/drawing/2014/main" id="{C308F945-25BD-45B4-8B00-238831B7AA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A1AF68C-7E1B-4C67-B660-A6F72E816C82}"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4501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immagine diapositiva 1">
            <a:extLst>
              <a:ext uri="{FF2B5EF4-FFF2-40B4-BE49-F238E27FC236}">
                <a16:creationId xmlns:a16="http://schemas.microsoft.com/office/drawing/2014/main" id="{0A0C38EE-B92E-44D8-A677-623B3598816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Segnaposto note 2">
            <a:extLst>
              <a:ext uri="{FF2B5EF4-FFF2-40B4-BE49-F238E27FC236}">
                <a16:creationId xmlns:a16="http://schemas.microsoft.com/office/drawing/2014/main" id="{F5AEEAD0-3BCA-4FF9-8C3C-55BDE826F9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12643" name="Segnaposto numero diapositiva 3">
            <a:extLst>
              <a:ext uri="{FF2B5EF4-FFF2-40B4-BE49-F238E27FC236}">
                <a16:creationId xmlns:a16="http://schemas.microsoft.com/office/drawing/2014/main" id="{4F58DADE-F12D-410C-845E-0D27F407FB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B28CF31-9608-4351-9CF6-A783F1BCC962}"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054350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a:extLst>
              <a:ext uri="{FF2B5EF4-FFF2-40B4-BE49-F238E27FC236}">
                <a16:creationId xmlns:a16="http://schemas.microsoft.com/office/drawing/2014/main" id="{937AB435-F616-4CBB-B98C-A4AE1D32091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Segnaposto note 2">
            <a:extLst>
              <a:ext uri="{FF2B5EF4-FFF2-40B4-BE49-F238E27FC236}">
                <a16:creationId xmlns:a16="http://schemas.microsoft.com/office/drawing/2014/main" id="{74689D8A-914C-424C-925E-54FF156170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14691" name="Segnaposto numero diapositiva 3">
            <a:extLst>
              <a:ext uri="{FF2B5EF4-FFF2-40B4-BE49-F238E27FC236}">
                <a16:creationId xmlns:a16="http://schemas.microsoft.com/office/drawing/2014/main" id="{DD92189B-5F9B-457E-9B6E-3AE48D155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EFE9DB5-1ECE-439A-976C-30D0BF3064BA}"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208091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egnaposto immagine diapositiva 1">
            <a:extLst>
              <a:ext uri="{FF2B5EF4-FFF2-40B4-BE49-F238E27FC236}">
                <a16:creationId xmlns:a16="http://schemas.microsoft.com/office/drawing/2014/main" id="{17DBFC72-4365-44DF-87DA-CD804A1703A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Segnaposto note 2">
            <a:extLst>
              <a:ext uri="{FF2B5EF4-FFF2-40B4-BE49-F238E27FC236}">
                <a16:creationId xmlns:a16="http://schemas.microsoft.com/office/drawing/2014/main" id="{050EA177-69BB-4C6E-8098-682FC47F7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28675" name="Segnaposto numero diapositiva 3">
            <a:extLst>
              <a:ext uri="{FF2B5EF4-FFF2-40B4-BE49-F238E27FC236}">
                <a16:creationId xmlns:a16="http://schemas.microsoft.com/office/drawing/2014/main" id="{1A9F39F6-556D-438D-AE4E-0693E4E57E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F7B3E6F-B0D6-4002-8FF3-2F58B55CC75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418188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immagine diapositiva 1">
            <a:extLst>
              <a:ext uri="{FF2B5EF4-FFF2-40B4-BE49-F238E27FC236}">
                <a16:creationId xmlns:a16="http://schemas.microsoft.com/office/drawing/2014/main" id="{509C6A06-C80B-4FF5-9C18-EE36F7F342B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Segnaposto note 2">
            <a:extLst>
              <a:ext uri="{FF2B5EF4-FFF2-40B4-BE49-F238E27FC236}">
                <a16:creationId xmlns:a16="http://schemas.microsoft.com/office/drawing/2014/main" id="{46AB4B6D-F156-4C47-8A1E-59006F4846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30723" name="Segnaposto numero diapositiva 3">
            <a:extLst>
              <a:ext uri="{FF2B5EF4-FFF2-40B4-BE49-F238E27FC236}">
                <a16:creationId xmlns:a16="http://schemas.microsoft.com/office/drawing/2014/main" id="{52471514-CB2B-4227-9120-4313F73A3B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73C41AD-F46C-4772-A972-8957FA037FEF}"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698475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a:extLst>
              <a:ext uri="{FF2B5EF4-FFF2-40B4-BE49-F238E27FC236}">
                <a16:creationId xmlns:a16="http://schemas.microsoft.com/office/drawing/2014/main" id="{B14E5945-E7C7-4CED-BCB1-BDA8FBA9F9C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Segnaposto note 2">
            <a:extLst>
              <a:ext uri="{FF2B5EF4-FFF2-40B4-BE49-F238E27FC236}">
                <a16:creationId xmlns:a16="http://schemas.microsoft.com/office/drawing/2014/main" id="{7AD4B888-5A65-4649-A36F-48B79F3830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latin typeface="News Gothic MT" panose="020B0504020203020204" pitchFamily="34" charset="0"/>
                <a:ea typeface="MS PGothic" panose="020B0600070205080204" pitchFamily="34" charset="-128"/>
              </a:rPr>
              <a:t>In una metanalisi di 9 studi scientifici che ha incluso oltre 165.000 soggetti la presenza di valori della uricemia più elevati si associa ad un aumento della mortalità cardiovascolare e per tutte le cause, indipendentemente dal genere.</a:t>
            </a:r>
          </a:p>
        </p:txBody>
      </p:sp>
      <p:sp>
        <p:nvSpPr>
          <p:cNvPr id="21507" name="Segnaposto numero diapositiva 3">
            <a:extLst>
              <a:ext uri="{FF2B5EF4-FFF2-40B4-BE49-F238E27FC236}">
                <a16:creationId xmlns:a16="http://schemas.microsoft.com/office/drawing/2014/main" id="{6F42D3B8-5850-4EAF-9F02-04F6A3A89E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AF47470-C830-46E5-AEF7-07C554C184B8}"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252878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a:extLst>
              <a:ext uri="{FF2B5EF4-FFF2-40B4-BE49-F238E27FC236}">
                <a16:creationId xmlns:a16="http://schemas.microsoft.com/office/drawing/2014/main" id="{034127DF-0CAC-4F84-9A3D-10C97341E46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Segnaposto note 2">
            <a:extLst>
              <a:ext uri="{FF2B5EF4-FFF2-40B4-BE49-F238E27FC236}">
                <a16:creationId xmlns:a16="http://schemas.microsoft.com/office/drawing/2014/main" id="{7708D3E0-C8AA-4524-8EE9-2DD81E9171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a:latin typeface="Arial" panose="020B0604020202020204" pitchFamily="34" charset="0"/>
                <a:ea typeface="Geneva" pitchFamily="124" charset="-128"/>
              </a:rPr>
              <a:t>Hazard ratios for the associations between serum uric acid and cardiovascular disease. Circles represent consecutive quintiles of uric acid with 95% CIs. Adjusted for age and sex.</a:t>
            </a:r>
          </a:p>
          <a:p>
            <a:pPr eaLnBrk="1" hangingPunct="1"/>
            <a:r>
              <a:rPr lang="en-US" altLang="it-IT">
                <a:ea typeface="Geneva" pitchFamily="124" charset="-128"/>
              </a:rPr>
              <a:t>In this community-based study in subjects 55 years of age who were free from stroke and coronary heart disease at</a:t>
            </a:r>
          </a:p>
          <a:p>
            <a:pPr eaLnBrk="1" hangingPunct="1"/>
            <a:r>
              <a:rPr lang="en-US" altLang="it-IT">
                <a:ea typeface="Geneva" pitchFamily="124" charset="-128"/>
              </a:rPr>
              <a:t>baseline, we found a strong and significant association between baseline serum uric acid levels and risk of both</a:t>
            </a:r>
          </a:p>
          <a:p>
            <a:pPr eaLnBrk="1" hangingPunct="1"/>
            <a:r>
              <a:rPr lang="en-US" altLang="it-IT">
                <a:ea typeface="Geneva" pitchFamily="124" charset="-128"/>
              </a:rPr>
              <a:t>coronary heart disease and stroke.</a:t>
            </a:r>
          </a:p>
          <a:p>
            <a:pPr eaLnBrk="1" hangingPunct="1"/>
            <a:r>
              <a:rPr lang="it-IT" altLang="it-IT">
                <a:ea typeface="Geneva" pitchFamily="124" charset="-128"/>
              </a:rPr>
              <a:t>These associations were </a:t>
            </a:r>
            <a:r>
              <a:rPr lang="en-US" altLang="it-IT">
                <a:ea typeface="Geneva" pitchFamily="124" charset="-128"/>
              </a:rPr>
              <a:t>attenuated only slightly by adjustment for other cardiovascular risk factors and were stronger in persons without than in those with hypertension. Before these results can be interpreted, some methodological issues need to be discussed.</a:t>
            </a:r>
            <a:endParaRPr lang="it-IT" altLang="it-IT">
              <a:ea typeface="MS PGothic" panose="020B0600070205080204" pitchFamily="34" charset="-128"/>
            </a:endParaRPr>
          </a:p>
        </p:txBody>
      </p:sp>
      <p:sp>
        <p:nvSpPr>
          <p:cNvPr id="23555" name="Segnaposto numero diapositiva 3">
            <a:extLst>
              <a:ext uri="{FF2B5EF4-FFF2-40B4-BE49-F238E27FC236}">
                <a16:creationId xmlns:a16="http://schemas.microsoft.com/office/drawing/2014/main" id="{93DBFDD5-1112-4F03-8957-6DD72073D5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75BEA74-1740-4C09-B71B-F60E39CEC775}"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744300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a:extLst>
              <a:ext uri="{FF2B5EF4-FFF2-40B4-BE49-F238E27FC236}">
                <a16:creationId xmlns:a16="http://schemas.microsoft.com/office/drawing/2014/main" id="{70778B38-0D6A-4478-9CA7-C52E43EC5CC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Segnaposto note 2">
            <a:extLst>
              <a:ext uri="{FF2B5EF4-FFF2-40B4-BE49-F238E27FC236}">
                <a16:creationId xmlns:a16="http://schemas.microsoft.com/office/drawing/2014/main" id="{6CCC1605-12A5-4310-A13A-7C6BEED2F2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it-IT">
                <a:latin typeface="News Gothic MT" panose="020B0504020203020204" pitchFamily="34" charset="0"/>
                <a:ea typeface="Geneva" pitchFamily="124" charset="-128"/>
              </a:rPr>
              <a:t>Hyperuricaemia associated with the metabolic syndrome was attributed to insulin resistance and hyperinsulinaemia, since insulin reduces the renal excretion of uric acid. In this study using data from the </a:t>
            </a:r>
            <a:r>
              <a:rPr lang="en-US" altLang="it-IT">
                <a:latin typeface="News Gothic MT" panose="020B0504020203020204" pitchFamily="34" charset="0"/>
                <a:ea typeface="Geneva" pitchFamily="124" charset="-128"/>
              </a:rPr>
              <a:t>National Health and Nutrition Examination Survey (NHANES 1988-1994), the prevalence of metabolic syndrome increases substantially with increasing levels of serum uric acid. In individuals with serum uric acid &gt;10 mg/dl, 70.7% had the metabolic syndrome.</a:t>
            </a:r>
            <a:endParaRPr lang="en-GB" altLang="it-IT">
              <a:latin typeface="News Gothic MT" panose="020B0504020203020204" pitchFamily="34" charset="0"/>
              <a:ea typeface="Geneva" pitchFamily="124" charset="-128"/>
            </a:endParaRPr>
          </a:p>
          <a:p>
            <a:pPr algn="just" eaLnBrk="1" hangingPunct="1"/>
            <a:endParaRPr lang="it-IT" altLang="it-IT">
              <a:latin typeface="News Gothic MT" panose="020B0504020203020204" pitchFamily="34" charset="0"/>
              <a:ea typeface="Geneva" pitchFamily="124" charset="-128"/>
            </a:endParaRPr>
          </a:p>
          <a:p>
            <a:pPr eaLnBrk="1" hangingPunct="1"/>
            <a:r>
              <a:rPr lang="it-IT" altLang="it-IT" i="1">
                <a:latin typeface="News Gothic MT" panose="020B0504020203020204" pitchFamily="34" charset="0"/>
                <a:ea typeface="Geneva" pitchFamily="124" charset="-128"/>
              </a:rPr>
              <a:t>Choi HK, Ford ES. Am J Med 2007;120:442-447.</a:t>
            </a:r>
          </a:p>
          <a:p>
            <a:pPr eaLnBrk="1" hangingPunct="1"/>
            <a:endParaRPr lang="en-GB" altLang="it-IT">
              <a:latin typeface="News Gothic MT" panose="020B0504020203020204" pitchFamily="34" charset="0"/>
              <a:ea typeface="Geneva" pitchFamily="124" charset="-128"/>
            </a:endParaRPr>
          </a:p>
          <a:p>
            <a:pPr eaLnBrk="1" hangingPunct="1"/>
            <a:endParaRPr lang="en-GB" altLang="it-IT">
              <a:latin typeface="News Gothic MT" panose="020B0504020203020204" pitchFamily="34" charset="0"/>
              <a:ea typeface="Geneva" pitchFamily="124" charset="-128"/>
            </a:endParaRPr>
          </a:p>
          <a:p>
            <a:pPr eaLnBrk="1" hangingPunct="1">
              <a:spcBef>
                <a:spcPct val="0"/>
              </a:spcBef>
            </a:pPr>
            <a:endParaRPr lang="it-IT" altLang="it-IT">
              <a:ea typeface="Geneva" pitchFamily="124" charset="-128"/>
            </a:endParaRPr>
          </a:p>
        </p:txBody>
      </p:sp>
      <p:sp>
        <p:nvSpPr>
          <p:cNvPr id="25603" name="Segnaposto numero diapositiva 3">
            <a:extLst>
              <a:ext uri="{FF2B5EF4-FFF2-40B4-BE49-F238E27FC236}">
                <a16:creationId xmlns:a16="http://schemas.microsoft.com/office/drawing/2014/main" id="{394BF516-9F6E-4B16-AF3D-4CF154362E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B23CA44-4406-45EE-A5F2-BB23A21F7775}"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939625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egnaposto immagine diapositiva 1">
            <a:extLst>
              <a:ext uri="{FF2B5EF4-FFF2-40B4-BE49-F238E27FC236}">
                <a16:creationId xmlns:a16="http://schemas.microsoft.com/office/drawing/2014/main" id="{94CA142A-0DA7-426D-B2AC-07CC25A998B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Segnaposto note 2">
            <a:extLst>
              <a:ext uri="{FF2B5EF4-FFF2-40B4-BE49-F238E27FC236}">
                <a16:creationId xmlns:a16="http://schemas.microsoft.com/office/drawing/2014/main" id="{464EEA78-00BA-4AF1-91CD-05787BB827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47107" name="Segnaposto numero diapositiva 3">
            <a:extLst>
              <a:ext uri="{FF2B5EF4-FFF2-40B4-BE49-F238E27FC236}">
                <a16:creationId xmlns:a16="http://schemas.microsoft.com/office/drawing/2014/main" id="{4A23626D-5253-4A70-826F-05C590C511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B5BE90A-D2E0-40B7-ABAD-D52F9252E8DE}"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17462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a16="http://schemas.microsoft.com/office/drawing/2014/main" id="{98227196-BE50-40E7-BF65-D1DBE35867A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Segnaposto note 2">
            <a:extLst>
              <a:ext uri="{FF2B5EF4-FFF2-40B4-BE49-F238E27FC236}">
                <a16:creationId xmlns:a16="http://schemas.microsoft.com/office/drawing/2014/main" id="{DF1E4827-7D28-46A1-9C42-815FB2AFFD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29699" name="Segnaposto numero diapositiva 3">
            <a:extLst>
              <a:ext uri="{FF2B5EF4-FFF2-40B4-BE49-F238E27FC236}">
                <a16:creationId xmlns:a16="http://schemas.microsoft.com/office/drawing/2014/main" id="{07F9A6F2-9854-458F-BF3C-CC62D27BBE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5FB4F02-DDCB-4616-9BA3-081CD1EEF632}"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831378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F800D4CF-B1C0-44AE-BFD3-68ACB283D21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Segnaposto note 2">
            <a:extLst>
              <a:ext uri="{FF2B5EF4-FFF2-40B4-BE49-F238E27FC236}">
                <a16:creationId xmlns:a16="http://schemas.microsoft.com/office/drawing/2014/main" id="{9135216A-A2DF-46B7-BC1D-DC932D4479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44035" name="Segnaposto numero diapositiva 3">
            <a:extLst>
              <a:ext uri="{FF2B5EF4-FFF2-40B4-BE49-F238E27FC236}">
                <a16:creationId xmlns:a16="http://schemas.microsoft.com/office/drawing/2014/main" id="{A49F3309-EDD5-4D47-9C32-0C5B5E372A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B7F9A23-8B10-46FB-9B4A-3E545FCCD0B2}"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13276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egnaposto immagine diapositiva 1">
            <a:extLst>
              <a:ext uri="{FF2B5EF4-FFF2-40B4-BE49-F238E27FC236}">
                <a16:creationId xmlns:a16="http://schemas.microsoft.com/office/drawing/2014/main" id="{F07C186C-F047-4E41-BB7A-49C35C860A1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Segnaposto note 2">
            <a:extLst>
              <a:ext uri="{FF2B5EF4-FFF2-40B4-BE49-F238E27FC236}">
                <a16:creationId xmlns:a16="http://schemas.microsoft.com/office/drawing/2014/main" id="{5F3AA463-2C40-4D44-96FA-84ACF43281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it-IT" b="1">
                <a:ea typeface="Geneva" pitchFamily="124" charset="-128"/>
              </a:rPr>
              <a:t>Multiple steps are needed to trigger infl ammation in gout. (1) Recognition of monosodium urate (MSU) crystals by components</a:t>
            </a:r>
          </a:p>
          <a:p>
            <a:pPr eaLnBrk="1" hangingPunct="1"/>
            <a:r>
              <a:rPr lang="en-US" altLang="it-IT">
                <a:ea typeface="Geneva" pitchFamily="124" charset="-128"/>
              </a:rPr>
              <a:t>of the innate immune system – Toll-like receptor (TLR) 2/TLR4, triggering receptor expressed on myeloid cells (TREM), and so forth. (2) Uptake of</a:t>
            </a:r>
          </a:p>
          <a:p>
            <a:pPr eaLnBrk="1" hangingPunct="1"/>
            <a:r>
              <a:rPr lang="en-US" altLang="it-IT">
                <a:ea typeface="Geneva" pitchFamily="124" charset="-128"/>
              </a:rPr>
              <a:t>MSU by phagocytotic cells (for example, macrophages and eventually mast cells). (3) Activation of the NALP3 infl ammasome by MSU (see details</a:t>
            </a:r>
          </a:p>
          <a:p>
            <a:pPr eaLnBrk="1" hangingPunct="1"/>
            <a:r>
              <a:rPr lang="en-US" altLang="it-IT">
                <a:ea typeface="Geneva" pitchFamily="124" charset="-128"/>
              </a:rPr>
              <a:t>in Figure 1). (4) Release of IL-1β from the cell. (5) Endothelial IL-1β receptor type 1 (IL-1R) activation. (6) Proinfl ammatory mediators, including IL-8,release a potent chemokine for neutrophil recruitment. (7) Neutrophil recruitment into the site of infl ammation. (8) Release of proinfl ammatory compounds by neutrophils, including more IL-1β.</a:t>
            </a:r>
            <a:endParaRPr lang="it-IT" altLang="it-IT">
              <a:ea typeface="Geneva" pitchFamily="124" charset="-128"/>
            </a:endParaRPr>
          </a:p>
          <a:p>
            <a:pPr eaLnBrk="1" hangingPunct="1">
              <a:spcBef>
                <a:spcPct val="0"/>
              </a:spcBef>
            </a:pPr>
            <a:r>
              <a:rPr lang="en-US" altLang="it-IT">
                <a:solidFill>
                  <a:srgbClr val="002060"/>
                </a:solidFill>
                <a:ea typeface="Geneva" pitchFamily="124" charset="-128"/>
              </a:rPr>
              <a:t>Busso  et al. Arthritis Research &amp; Therapy 2010, 12:206</a:t>
            </a:r>
            <a:endParaRPr lang="it-IT" altLang="it-IT">
              <a:solidFill>
                <a:srgbClr val="002060"/>
              </a:solidFill>
              <a:ea typeface="Geneva" pitchFamily="124" charset="-128"/>
            </a:endParaRPr>
          </a:p>
          <a:p>
            <a:pPr eaLnBrk="1" hangingPunct="1"/>
            <a:endParaRPr lang="en-US" altLang="it-IT">
              <a:ea typeface="Geneva" pitchFamily="124" charset="-128"/>
            </a:endParaRPr>
          </a:p>
          <a:p>
            <a:pPr eaLnBrk="1" hangingPunct="1"/>
            <a:endParaRPr lang="en-US" altLang="it-IT">
              <a:ea typeface="Geneva" pitchFamily="124" charset="-128"/>
            </a:endParaRPr>
          </a:p>
          <a:p>
            <a:pPr eaLnBrk="1" hangingPunct="1"/>
            <a:r>
              <a:rPr lang="it-IT" altLang="it-IT">
                <a:ea typeface="Geneva" pitchFamily="124" charset="-128"/>
              </a:rPr>
              <a:t>Models of NLRP3 inflammasome activation. </a:t>
            </a:r>
            <a:r>
              <a:rPr lang="en-US" altLang="it-IT">
                <a:ea typeface="Geneva" pitchFamily="124" charset="-128"/>
              </a:rPr>
              <a:t>Considered to be a two-step </a:t>
            </a:r>
            <a:r>
              <a:rPr lang="it-IT" altLang="it-IT">
                <a:ea typeface="Geneva" pitchFamily="124" charset="-128"/>
              </a:rPr>
              <a:t>mechanism, the primary signal comes from the activation of toll-like receptors </a:t>
            </a:r>
            <a:r>
              <a:rPr lang="en-US" altLang="it-IT">
                <a:ea typeface="Geneva" pitchFamily="124" charset="-128"/>
              </a:rPr>
              <a:t>(TLRs) and is responsible for </a:t>
            </a:r>
            <a:r>
              <a:rPr lang="it-IT" altLang="it-IT">
                <a:ea typeface="Geneva" pitchFamily="124" charset="-128"/>
              </a:rPr>
              <a:t>the upregulation of NLRP3 and pro-interleukin-1b (IL-1b) in an NF-kappaB (NF-jB)- dependent manner. Secondaryì signals come from multiple pathways: K+ efflux via P2X7 receptor activation, endoplasmic reticulum (ER) stress, mitochondrial dysfunction, NADPH oxidase, frustrated phagocytosis, and lysosomal </a:t>
            </a:r>
            <a:r>
              <a:rPr lang="en-US" altLang="it-IT">
                <a:ea typeface="Geneva" pitchFamily="124" charset="-128"/>
              </a:rPr>
              <a:t>rupture pathways, all of which appear to converge in the </a:t>
            </a:r>
            <a:r>
              <a:rPr lang="it-IT" altLang="it-IT">
                <a:ea typeface="Geneva" pitchFamily="124" charset="-128"/>
              </a:rPr>
              <a:t>production of reactive oxygen species (ROS). Together, these primary and secondary signals activate the NLRP3 inflammasome, resulting in proteolytic</a:t>
            </a:r>
          </a:p>
          <a:p>
            <a:pPr eaLnBrk="1" hangingPunct="1"/>
            <a:r>
              <a:rPr lang="it-IT" altLang="it-IT">
                <a:ea typeface="Geneva" pitchFamily="124" charset="-128"/>
              </a:rPr>
              <a:t>cleavage of caspase-1 </a:t>
            </a:r>
            <a:r>
              <a:rPr lang="en-US" altLang="it-IT">
                <a:ea typeface="Geneva" pitchFamily="124" charset="-128"/>
              </a:rPr>
              <a:t>and the maturation of IL-1b.</a:t>
            </a:r>
          </a:p>
          <a:p>
            <a:pPr eaLnBrk="1" hangingPunct="1">
              <a:spcBef>
                <a:spcPct val="0"/>
              </a:spcBef>
            </a:pPr>
            <a:r>
              <a:rPr lang="it-IT" altLang="it-IT">
                <a:solidFill>
                  <a:srgbClr val="002060"/>
                </a:solidFill>
                <a:ea typeface="Geneva" pitchFamily="124" charset="-128"/>
              </a:rPr>
              <a:t>Abais M et al.antioxidants &amp; redox signaling </a:t>
            </a:r>
            <a:r>
              <a:rPr lang="en-US" altLang="it-IT">
                <a:solidFill>
                  <a:srgbClr val="002060"/>
                </a:solidFill>
                <a:ea typeface="Geneva" pitchFamily="124" charset="-128"/>
              </a:rPr>
              <a:t>Volume 22, Number 13, 2015</a:t>
            </a:r>
            <a:endParaRPr lang="it-IT" altLang="it-IT">
              <a:solidFill>
                <a:srgbClr val="002060"/>
              </a:solidFill>
              <a:ea typeface="Geneva" pitchFamily="124" charset="-128"/>
            </a:endParaRPr>
          </a:p>
          <a:p>
            <a:pPr eaLnBrk="1" hangingPunct="1"/>
            <a:endParaRPr lang="en-US" altLang="it-IT">
              <a:ea typeface="Geneva" pitchFamily="124" charset="-128"/>
            </a:endParaRPr>
          </a:p>
          <a:p>
            <a:pPr eaLnBrk="1" hangingPunct="1"/>
            <a:endParaRPr lang="en-US" altLang="it-IT">
              <a:ea typeface="Geneva" pitchFamily="124" charset="-128"/>
            </a:endParaRPr>
          </a:p>
        </p:txBody>
      </p:sp>
      <p:sp>
        <p:nvSpPr>
          <p:cNvPr id="84995" name="Segnaposto numero diapositiva 3">
            <a:extLst>
              <a:ext uri="{FF2B5EF4-FFF2-40B4-BE49-F238E27FC236}">
                <a16:creationId xmlns:a16="http://schemas.microsoft.com/office/drawing/2014/main" id="{42B58FD0-A2FF-437F-AE42-F14807F77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1D5F825-B1C2-4DA2-9B37-7AF2D1236C84}"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058286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egnaposto immagine diapositiva 1">
            <a:extLst>
              <a:ext uri="{FF2B5EF4-FFF2-40B4-BE49-F238E27FC236}">
                <a16:creationId xmlns:a16="http://schemas.microsoft.com/office/drawing/2014/main" id="{792A144C-81DD-4CBD-940E-46DE22F5E87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Segnaposto note 2">
            <a:extLst>
              <a:ext uri="{FF2B5EF4-FFF2-40B4-BE49-F238E27FC236}">
                <a16:creationId xmlns:a16="http://schemas.microsoft.com/office/drawing/2014/main" id="{9DC1C311-7FEC-4301-97C2-D10653B7C4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87043" name="Segnaposto numero diapositiva 3">
            <a:extLst>
              <a:ext uri="{FF2B5EF4-FFF2-40B4-BE49-F238E27FC236}">
                <a16:creationId xmlns:a16="http://schemas.microsoft.com/office/drawing/2014/main" id="{21E49A6B-42BA-4D88-A4A5-863666D027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016613-7927-4147-B7DD-F3A674AD3D57}"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57537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a:extLst>
              <a:ext uri="{FF2B5EF4-FFF2-40B4-BE49-F238E27FC236}">
                <a16:creationId xmlns:a16="http://schemas.microsoft.com/office/drawing/2014/main" id="{C0683BB8-10C1-4571-A595-D806A7B1B33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Segnaposto note 2">
            <a:extLst>
              <a:ext uri="{FF2B5EF4-FFF2-40B4-BE49-F238E27FC236}">
                <a16:creationId xmlns:a16="http://schemas.microsoft.com/office/drawing/2014/main" id="{E3C1D1FE-9044-4199-912F-EB69C88EB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48131" name="Segnaposto numero diapositiva 3">
            <a:extLst>
              <a:ext uri="{FF2B5EF4-FFF2-40B4-BE49-F238E27FC236}">
                <a16:creationId xmlns:a16="http://schemas.microsoft.com/office/drawing/2014/main" id="{D7FF2D4D-80F9-45E9-8DAE-032A9A8127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D0F3406-7FCD-4E06-962A-6FDD5FF05F0A}"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277066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a:extLst>
              <a:ext uri="{FF2B5EF4-FFF2-40B4-BE49-F238E27FC236}">
                <a16:creationId xmlns:a16="http://schemas.microsoft.com/office/drawing/2014/main" id="{0B04E85C-63BB-495D-A52A-80A8CAEE554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Segnaposto note 2">
            <a:extLst>
              <a:ext uri="{FF2B5EF4-FFF2-40B4-BE49-F238E27FC236}">
                <a16:creationId xmlns:a16="http://schemas.microsoft.com/office/drawing/2014/main" id="{5BF96375-95F6-4577-BAE5-25C36DDE38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50179" name="Segnaposto numero diapositiva 3">
            <a:extLst>
              <a:ext uri="{FF2B5EF4-FFF2-40B4-BE49-F238E27FC236}">
                <a16:creationId xmlns:a16="http://schemas.microsoft.com/office/drawing/2014/main" id="{5429A117-67B4-453E-85D5-7D105CDFC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F6A3FDB-DCCA-4234-B8FD-1B89FC4C5924}"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480319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immagine diapositiva 1">
            <a:extLst>
              <a:ext uri="{FF2B5EF4-FFF2-40B4-BE49-F238E27FC236}">
                <a16:creationId xmlns:a16="http://schemas.microsoft.com/office/drawing/2014/main" id="{B8CBAA4E-C74C-4693-8D4F-DD6AE0534DA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Segnaposto note 2">
            <a:extLst>
              <a:ext uri="{FF2B5EF4-FFF2-40B4-BE49-F238E27FC236}">
                <a16:creationId xmlns:a16="http://schemas.microsoft.com/office/drawing/2014/main" id="{2BD5F87F-378C-41C9-ABE0-4671827344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32771" name="Segnaposto numero diapositiva 3">
            <a:extLst>
              <a:ext uri="{FF2B5EF4-FFF2-40B4-BE49-F238E27FC236}">
                <a16:creationId xmlns:a16="http://schemas.microsoft.com/office/drawing/2014/main" id="{552D3904-8BDF-4AEE-A58C-6CD7589FF1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BD9C9B-E4F5-4CF9-B1EB-8F14608C8C63}"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66904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id="{DA0FE9CF-B488-4628-9A33-F2B031BF740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Segnaposto note 2">
            <a:extLst>
              <a:ext uri="{FF2B5EF4-FFF2-40B4-BE49-F238E27FC236}">
                <a16:creationId xmlns:a16="http://schemas.microsoft.com/office/drawing/2014/main" id="{AAC3A192-D3D5-4689-B6E8-C7EC0F77A3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34819" name="Segnaposto numero diapositiva 3">
            <a:extLst>
              <a:ext uri="{FF2B5EF4-FFF2-40B4-BE49-F238E27FC236}">
                <a16:creationId xmlns:a16="http://schemas.microsoft.com/office/drawing/2014/main" id="{212827A1-764D-43DD-BE42-605DBF79FC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00C1982-D61A-4B29-8AFF-F0B30917388F}"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632746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immagine diapositiva 1">
            <a:extLst>
              <a:ext uri="{FF2B5EF4-FFF2-40B4-BE49-F238E27FC236}">
                <a16:creationId xmlns:a16="http://schemas.microsoft.com/office/drawing/2014/main" id="{57E457A8-55F9-4518-BE13-2E1EDDBDDEE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Segnaposto note 2">
            <a:extLst>
              <a:ext uri="{FF2B5EF4-FFF2-40B4-BE49-F238E27FC236}">
                <a16:creationId xmlns:a16="http://schemas.microsoft.com/office/drawing/2014/main" id="{7A1181F1-E126-45AF-955A-315BD649F5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38915" name="Segnaposto numero diapositiva 3">
            <a:extLst>
              <a:ext uri="{FF2B5EF4-FFF2-40B4-BE49-F238E27FC236}">
                <a16:creationId xmlns:a16="http://schemas.microsoft.com/office/drawing/2014/main" id="{ABE7D1F5-86F7-4B1D-8D0A-CF56C257C0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3A1D10-F4F8-4D31-9777-5A93CCD62040}"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82063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egnaposto immagine diapositiva 1">
            <a:extLst>
              <a:ext uri="{FF2B5EF4-FFF2-40B4-BE49-F238E27FC236}">
                <a16:creationId xmlns:a16="http://schemas.microsoft.com/office/drawing/2014/main" id="{FF7A89AF-E145-4F9C-A050-7F293A47E14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Segnaposto note 2">
            <a:extLst>
              <a:ext uri="{FF2B5EF4-FFF2-40B4-BE49-F238E27FC236}">
                <a16:creationId xmlns:a16="http://schemas.microsoft.com/office/drawing/2014/main" id="{B512259E-6673-4904-920C-2FDABDB99B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40963" name="Segnaposto numero diapositiva 3">
            <a:extLst>
              <a:ext uri="{FF2B5EF4-FFF2-40B4-BE49-F238E27FC236}">
                <a16:creationId xmlns:a16="http://schemas.microsoft.com/office/drawing/2014/main" id="{D1F43626-EED1-4B41-9CD4-0B738205A6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CE8F47-BE6F-4B59-9977-C9EEABEA88D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75216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a:extLst>
              <a:ext uri="{FF2B5EF4-FFF2-40B4-BE49-F238E27FC236}">
                <a16:creationId xmlns:a16="http://schemas.microsoft.com/office/drawing/2014/main" id="{3EDFCA0A-D06F-4B6D-ACF1-1D1685282E0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Segnaposto note 2">
            <a:extLst>
              <a:ext uri="{FF2B5EF4-FFF2-40B4-BE49-F238E27FC236}">
                <a16:creationId xmlns:a16="http://schemas.microsoft.com/office/drawing/2014/main" id="{A53772C8-E83A-4BF3-880C-5FC197D37A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45059" name="Segnaposto numero diapositiva 3">
            <a:extLst>
              <a:ext uri="{FF2B5EF4-FFF2-40B4-BE49-F238E27FC236}">
                <a16:creationId xmlns:a16="http://schemas.microsoft.com/office/drawing/2014/main" id="{55D13240-42F3-4669-9FEF-22E05A22EC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C02EB12-13E2-4504-9EDA-4D0F30BFE31C}"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540420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egnaposto immagine diapositiva 1">
            <a:extLst>
              <a:ext uri="{FF2B5EF4-FFF2-40B4-BE49-F238E27FC236}">
                <a16:creationId xmlns:a16="http://schemas.microsoft.com/office/drawing/2014/main" id="{E021FB12-DE04-4019-AE7C-978D809D11A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Segnaposto note 2">
            <a:extLst>
              <a:ext uri="{FF2B5EF4-FFF2-40B4-BE49-F238E27FC236}">
                <a16:creationId xmlns:a16="http://schemas.microsoft.com/office/drawing/2014/main" id="{080B9DFF-C21B-4600-A7AD-34123D1C0F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81923" name="Segnaposto numero diapositiva 3">
            <a:extLst>
              <a:ext uri="{FF2B5EF4-FFF2-40B4-BE49-F238E27FC236}">
                <a16:creationId xmlns:a16="http://schemas.microsoft.com/office/drawing/2014/main" id="{27CB671C-FDC9-4148-BD39-21DE0177FA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7078511-A708-4E1C-BB1D-33AC639FB14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893408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egnaposto immagine diapositiva 1">
            <a:extLst>
              <a:ext uri="{FF2B5EF4-FFF2-40B4-BE49-F238E27FC236}">
                <a16:creationId xmlns:a16="http://schemas.microsoft.com/office/drawing/2014/main" id="{8BF060BC-E29F-420F-A944-2B0264EA5D6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Segnaposto note 2">
            <a:extLst>
              <a:ext uri="{FF2B5EF4-FFF2-40B4-BE49-F238E27FC236}">
                <a16:creationId xmlns:a16="http://schemas.microsoft.com/office/drawing/2014/main" id="{A08C21B1-6BA8-4E5B-904C-FFFCE122B2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86019" name="Segnaposto numero diapositiva 3">
            <a:extLst>
              <a:ext uri="{FF2B5EF4-FFF2-40B4-BE49-F238E27FC236}">
                <a16:creationId xmlns:a16="http://schemas.microsoft.com/office/drawing/2014/main" id="{A1303FF9-81C2-4E36-A35C-BC6E66EFD9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1452552-FF52-45CB-B5F1-0547F6F0C9D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079322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egnaposto immagine diapositiva 1">
            <a:extLst>
              <a:ext uri="{FF2B5EF4-FFF2-40B4-BE49-F238E27FC236}">
                <a16:creationId xmlns:a16="http://schemas.microsoft.com/office/drawing/2014/main" id="{5F3D7A69-A397-4843-8D06-B2DA3300E11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Segnaposto note 2">
            <a:extLst>
              <a:ext uri="{FF2B5EF4-FFF2-40B4-BE49-F238E27FC236}">
                <a16:creationId xmlns:a16="http://schemas.microsoft.com/office/drawing/2014/main" id="{DDC8D524-6775-4381-B2BA-0D551DCAA3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88067" name="Segnaposto numero diapositiva 3">
            <a:extLst>
              <a:ext uri="{FF2B5EF4-FFF2-40B4-BE49-F238E27FC236}">
                <a16:creationId xmlns:a16="http://schemas.microsoft.com/office/drawing/2014/main" id="{10AF9E54-3517-47F0-BE91-D96A40640E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35115C-687C-465E-8A99-3988DB056C12}"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325058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egnaposto immagine diapositiva 1">
            <a:extLst>
              <a:ext uri="{FF2B5EF4-FFF2-40B4-BE49-F238E27FC236}">
                <a16:creationId xmlns:a16="http://schemas.microsoft.com/office/drawing/2014/main" id="{32DD9542-C33B-4387-A840-5C2A988CBA7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Segnaposto note 2">
            <a:extLst>
              <a:ext uri="{FF2B5EF4-FFF2-40B4-BE49-F238E27FC236}">
                <a16:creationId xmlns:a16="http://schemas.microsoft.com/office/drawing/2014/main" id="{2F4E757E-EAD5-4FA7-99C0-01F865947E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94211" name="Segnaposto numero diapositiva 3">
            <a:extLst>
              <a:ext uri="{FF2B5EF4-FFF2-40B4-BE49-F238E27FC236}">
                <a16:creationId xmlns:a16="http://schemas.microsoft.com/office/drawing/2014/main" id="{ED5A3F1A-9678-4744-AF92-B9054E7763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DB60E21-805A-49DE-AE6E-DEF697C8D992}"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255793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a:extLst>
              <a:ext uri="{FF2B5EF4-FFF2-40B4-BE49-F238E27FC236}">
                <a16:creationId xmlns:a16="http://schemas.microsoft.com/office/drawing/2014/main" id="{D317CFC7-EF89-4273-AB48-75518D48128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Segnaposto note 2">
            <a:extLst>
              <a:ext uri="{FF2B5EF4-FFF2-40B4-BE49-F238E27FC236}">
                <a16:creationId xmlns:a16="http://schemas.microsoft.com/office/drawing/2014/main" id="{A0EA9E2B-0ABF-4F3F-A711-ECB858EAC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98307" name="Segnaposto numero diapositiva 3">
            <a:extLst>
              <a:ext uri="{FF2B5EF4-FFF2-40B4-BE49-F238E27FC236}">
                <a16:creationId xmlns:a16="http://schemas.microsoft.com/office/drawing/2014/main" id="{87F05C7D-05DF-48C1-BBA1-DF68D91412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5E47B2F-5BA6-415A-8664-A7FBDE9CF696}"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767433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a:extLst>
              <a:ext uri="{FF2B5EF4-FFF2-40B4-BE49-F238E27FC236}">
                <a16:creationId xmlns:a16="http://schemas.microsoft.com/office/drawing/2014/main" id="{4153DBAB-1929-459A-A062-61ECF0F9C8B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Segnaposto note 2">
            <a:extLst>
              <a:ext uri="{FF2B5EF4-FFF2-40B4-BE49-F238E27FC236}">
                <a16:creationId xmlns:a16="http://schemas.microsoft.com/office/drawing/2014/main" id="{0AFEDECB-B6E8-4278-A7F1-13F5DA356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00355" name="Segnaposto numero diapositiva 3">
            <a:extLst>
              <a:ext uri="{FF2B5EF4-FFF2-40B4-BE49-F238E27FC236}">
                <a16:creationId xmlns:a16="http://schemas.microsoft.com/office/drawing/2014/main" id="{7CD13382-0FAE-414D-A266-F2AC7857A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7D5387C-64AB-4723-A6E0-2ED1944AE8D5}"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970649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egnaposto immagine diapositiva 1">
            <a:extLst>
              <a:ext uri="{FF2B5EF4-FFF2-40B4-BE49-F238E27FC236}">
                <a16:creationId xmlns:a16="http://schemas.microsoft.com/office/drawing/2014/main" id="{865B262D-AD24-43CC-AEC2-3F220BA9D94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Segnaposto note 2">
            <a:extLst>
              <a:ext uri="{FF2B5EF4-FFF2-40B4-BE49-F238E27FC236}">
                <a16:creationId xmlns:a16="http://schemas.microsoft.com/office/drawing/2014/main" id="{57AA4D48-BA1D-40B7-991A-9A2589956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04451" name="Segnaposto numero diapositiva 3">
            <a:extLst>
              <a:ext uri="{FF2B5EF4-FFF2-40B4-BE49-F238E27FC236}">
                <a16:creationId xmlns:a16="http://schemas.microsoft.com/office/drawing/2014/main" id="{B5278AE3-E0D1-4CC5-B034-50ED1FFEBE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DBD38A1-1471-4A18-8257-EECC9C74DD00}"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111690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egnaposto immagine diapositiva 1">
            <a:extLst>
              <a:ext uri="{FF2B5EF4-FFF2-40B4-BE49-F238E27FC236}">
                <a16:creationId xmlns:a16="http://schemas.microsoft.com/office/drawing/2014/main" id="{AC71B1AC-4315-456A-A41B-DA7F1FBFE8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Segnaposto note 2">
            <a:extLst>
              <a:ext uri="{FF2B5EF4-FFF2-40B4-BE49-F238E27FC236}">
                <a16:creationId xmlns:a16="http://schemas.microsoft.com/office/drawing/2014/main" id="{236602ED-5353-4165-B2FE-EC4084B7C1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06499" name="Segnaposto numero diapositiva 3">
            <a:extLst>
              <a:ext uri="{FF2B5EF4-FFF2-40B4-BE49-F238E27FC236}">
                <a16:creationId xmlns:a16="http://schemas.microsoft.com/office/drawing/2014/main" id="{15637C28-1A1A-4A4A-B8EA-5DD13A153E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405E88D-B949-4C70-B9B3-69D19F2F3D19}"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782339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a:extLst>
              <a:ext uri="{FF2B5EF4-FFF2-40B4-BE49-F238E27FC236}">
                <a16:creationId xmlns:a16="http://schemas.microsoft.com/office/drawing/2014/main" id="{3F6122DB-EF4E-40BF-A86D-A519F8A9F88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Segnaposto note 2">
            <a:extLst>
              <a:ext uri="{FF2B5EF4-FFF2-40B4-BE49-F238E27FC236}">
                <a16:creationId xmlns:a16="http://schemas.microsoft.com/office/drawing/2014/main" id="{97B37042-B08A-4BA7-ABEB-B0F64C97EA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latin typeface="Arial" panose="020B0604020202020204" pitchFamily="34" charset="0"/>
                <a:ea typeface="Geneva" pitchFamily="124" charset="-128"/>
              </a:rPr>
              <a:t>L’analisi dei dati amministrativi ottenuti da tre ASL italiano ha dimostrato una prevalenza dell’iperuricemia (&gt;6 mg/dL) nella popolazione pari al 33.5%, valore in linea con quanto emerso da altri studi di prevalenza nel nostro Paese  e che sottolinea la notevole rilevanza epidemiologica di questa condizione. </a:t>
            </a:r>
          </a:p>
        </p:txBody>
      </p:sp>
      <p:sp>
        <p:nvSpPr>
          <p:cNvPr id="26627" name="Segnaposto numero diapositiva 3">
            <a:extLst>
              <a:ext uri="{FF2B5EF4-FFF2-40B4-BE49-F238E27FC236}">
                <a16:creationId xmlns:a16="http://schemas.microsoft.com/office/drawing/2014/main" id="{5D7D951F-6DC1-497B-9D46-DCB0F968BE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6F33BD-D1CC-488C-8956-1E2E9B55B244}"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243365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egnaposto immagine diapositiva 1">
            <a:extLst>
              <a:ext uri="{FF2B5EF4-FFF2-40B4-BE49-F238E27FC236}">
                <a16:creationId xmlns:a16="http://schemas.microsoft.com/office/drawing/2014/main" id="{CF56C953-958C-4C72-9B9A-C738601FA64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Segnaposto note 2">
            <a:extLst>
              <a:ext uri="{FF2B5EF4-FFF2-40B4-BE49-F238E27FC236}">
                <a16:creationId xmlns:a16="http://schemas.microsoft.com/office/drawing/2014/main" id="{CB9B9468-EA85-4BA2-B570-FD1DF79004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24931" name="Segnaposto numero diapositiva 3">
            <a:extLst>
              <a:ext uri="{FF2B5EF4-FFF2-40B4-BE49-F238E27FC236}">
                <a16:creationId xmlns:a16="http://schemas.microsoft.com/office/drawing/2014/main" id="{38E47F0D-1EE1-435C-9211-EA37864E05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D1145F8-4AF6-4BB1-9FC7-109FBBD0E3C1}"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28725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egnaposto immagine diapositiva 1">
            <a:extLst>
              <a:ext uri="{FF2B5EF4-FFF2-40B4-BE49-F238E27FC236}">
                <a16:creationId xmlns:a16="http://schemas.microsoft.com/office/drawing/2014/main" id="{5B2318ED-AE10-4C96-8A4D-3F36EE484F2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Segnaposto note 2">
            <a:extLst>
              <a:ext uri="{FF2B5EF4-FFF2-40B4-BE49-F238E27FC236}">
                <a16:creationId xmlns:a16="http://schemas.microsoft.com/office/drawing/2014/main" id="{D55FAFE6-FAF5-47A2-BE82-361FAA757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49155" name="Segnaposto numero diapositiva 3">
            <a:extLst>
              <a:ext uri="{FF2B5EF4-FFF2-40B4-BE49-F238E27FC236}">
                <a16:creationId xmlns:a16="http://schemas.microsoft.com/office/drawing/2014/main" id="{F5D978F4-6506-48E5-B991-9982D7F130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818D4CF-B30F-4456-A766-1B112EB05393}"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617076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egnaposto immagine diapositiva 1">
            <a:extLst>
              <a:ext uri="{FF2B5EF4-FFF2-40B4-BE49-F238E27FC236}">
                <a16:creationId xmlns:a16="http://schemas.microsoft.com/office/drawing/2014/main" id="{EEF3FDFF-FF95-48E7-A180-B7D760D4246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Segnaposto note 2">
            <a:extLst>
              <a:ext uri="{FF2B5EF4-FFF2-40B4-BE49-F238E27FC236}">
                <a16:creationId xmlns:a16="http://schemas.microsoft.com/office/drawing/2014/main" id="{DB95C0F2-C9BD-4AAB-A139-2B509774B5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26979" name="Segnaposto numero diapositiva 3">
            <a:extLst>
              <a:ext uri="{FF2B5EF4-FFF2-40B4-BE49-F238E27FC236}">
                <a16:creationId xmlns:a16="http://schemas.microsoft.com/office/drawing/2014/main" id="{45946E28-907A-4E1D-8B88-897984E51C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67A5F3A-8A7F-4CD3-ACB3-9C9BE710017D}"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994081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egnaposto immagine diapositiva 1">
            <a:extLst>
              <a:ext uri="{FF2B5EF4-FFF2-40B4-BE49-F238E27FC236}">
                <a16:creationId xmlns:a16="http://schemas.microsoft.com/office/drawing/2014/main" id="{4CA71BFC-6E86-4A20-B463-679AE4019C3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Segnaposto note 2">
            <a:extLst>
              <a:ext uri="{FF2B5EF4-FFF2-40B4-BE49-F238E27FC236}">
                <a16:creationId xmlns:a16="http://schemas.microsoft.com/office/drawing/2014/main" id="{909EE10B-72E5-424D-B8BA-9D780FBBDD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29027" name="Segnaposto numero diapositiva 3">
            <a:extLst>
              <a:ext uri="{FF2B5EF4-FFF2-40B4-BE49-F238E27FC236}">
                <a16:creationId xmlns:a16="http://schemas.microsoft.com/office/drawing/2014/main" id="{6C55C422-2FB8-4CFF-B1EC-6D65AF0152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7508547-9B52-4326-851D-2C9D48C55363}"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914003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a:extLst>
              <a:ext uri="{FF2B5EF4-FFF2-40B4-BE49-F238E27FC236}">
                <a16:creationId xmlns:a16="http://schemas.microsoft.com/office/drawing/2014/main" id="{2BF2FECE-729C-498D-A129-70CAEF26B04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Segnaposto note 2">
            <a:extLst>
              <a:ext uri="{FF2B5EF4-FFF2-40B4-BE49-F238E27FC236}">
                <a16:creationId xmlns:a16="http://schemas.microsoft.com/office/drawing/2014/main" id="{808F7CEC-5B85-4D20-88A1-6C2978E7CE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31075" name="Segnaposto numero diapositiva 3">
            <a:extLst>
              <a:ext uri="{FF2B5EF4-FFF2-40B4-BE49-F238E27FC236}">
                <a16:creationId xmlns:a16="http://schemas.microsoft.com/office/drawing/2014/main" id="{1AE42BA8-4537-4B90-B9E6-4DB3A855C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F106478-0230-4B7D-86D9-F6478FB9C5B5}"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593383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egnaposto immagine diapositiva 1">
            <a:extLst>
              <a:ext uri="{FF2B5EF4-FFF2-40B4-BE49-F238E27FC236}">
                <a16:creationId xmlns:a16="http://schemas.microsoft.com/office/drawing/2014/main" id="{B24E1C7B-0D9F-4782-B179-E7A28201E6E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Segnaposto note 2">
            <a:extLst>
              <a:ext uri="{FF2B5EF4-FFF2-40B4-BE49-F238E27FC236}">
                <a16:creationId xmlns:a16="http://schemas.microsoft.com/office/drawing/2014/main" id="{DF4927AB-FE5C-47F7-BA44-FFC6E5E45A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33123" name="Segnaposto numero diapositiva 3">
            <a:extLst>
              <a:ext uri="{FF2B5EF4-FFF2-40B4-BE49-F238E27FC236}">
                <a16:creationId xmlns:a16="http://schemas.microsoft.com/office/drawing/2014/main" id="{A73CC30F-C77E-4270-9B74-CC1685AE9C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4F8C4E-5B7F-4DFA-BF1E-6E3137219973}"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171185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immagine diapositiva 1">
            <a:extLst>
              <a:ext uri="{FF2B5EF4-FFF2-40B4-BE49-F238E27FC236}">
                <a16:creationId xmlns:a16="http://schemas.microsoft.com/office/drawing/2014/main" id="{1532A8FD-03B3-4E81-B80E-5265EB2D235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Segnaposto note 2">
            <a:extLst>
              <a:ext uri="{FF2B5EF4-FFF2-40B4-BE49-F238E27FC236}">
                <a16:creationId xmlns:a16="http://schemas.microsoft.com/office/drawing/2014/main" id="{66C9028A-8FD3-4D13-8470-6B9231F288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08547" name="Segnaposto numero diapositiva 3">
            <a:extLst>
              <a:ext uri="{FF2B5EF4-FFF2-40B4-BE49-F238E27FC236}">
                <a16:creationId xmlns:a16="http://schemas.microsoft.com/office/drawing/2014/main" id="{B71213F6-A011-4440-A874-8D689BB8BE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A14150B-0B54-45AF-B7DA-A94A570E91C4}"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661829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egnaposto immagine diapositiva 1">
            <a:extLst>
              <a:ext uri="{FF2B5EF4-FFF2-40B4-BE49-F238E27FC236}">
                <a16:creationId xmlns:a16="http://schemas.microsoft.com/office/drawing/2014/main" id="{29BDF321-FDC5-473A-8D77-4BCB6DE4AED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Segnaposto note 2">
            <a:extLst>
              <a:ext uri="{FF2B5EF4-FFF2-40B4-BE49-F238E27FC236}">
                <a16:creationId xmlns:a16="http://schemas.microsoft.com/office/drawing/2014/main" id="{BFDAEF7C-4D6C-4730-B063-9FB9911BD5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36867" name="Segnaposto numero diapositiva 3">
            <a:extLst>
              <a:ext uri="{FF2B5EF4-FFF2-40B4-BE49-F238E27FC236}">
                <a16:creationId xmlns:a16="http://schemas.microsoft.com/office/drawing/2014/main" id="{5AB1A6F2-7B83-41DE-AA4D-15D6494028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4FD81D2-71F4-411A-AF75-F68C65AEA438}"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631696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egnaposto immagine diapositiva 1">
            <a:extLst>
              <a:ext uri="{FF2B5EF4-FFF2-40B4-BE49-F238E27FC236}">
                <a16:creationId xmlns:a16="http://schemas.microsoft.com/office/drawing/2014/main" id="{134DD2BD-E791-4719-A282-C183B092839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Segnaposto note 2">
            <a:extLst>
              <a:ext uri="{FF2B5EF4-FFF2-40B4-BE49-F238E27FC236}">
                <a16:creationId xmlns:a16="http://schemas.microsoft.com/office/drawing/2014/main" id="{C2AEAE96-D0C7-453D-8C78-63B2D26FE1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37219" name="Segnaposto numero diapositiva 3">
            <a:extLst>
              <a:ext uri="{FF2B5EF4-FFF2-40B4-BE49-F238E27FC236}">
                <a16:creationId xmlns:a16="http://schemas.microsoft.com/office/drawing/2014/main" id="{0CF7E669-DDDF-4BE6-A0BC-E12DE989B1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D1A189-5634-4173-9CF0-9B1F2BA02E7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8624517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immagine diapositiva 1">
            <a:extLst>
              <a:ext uri="{FF2B5EF4-FFF2-40B4-BE49-F238E27FC236}">
                <a16:creationId xmlns:a16="http://schemas.microsoft.com/office/drawing/2014/main" id="{D87D1293-2D57-4549-840C-E8ED7276057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Segnaposto note 2">
            <a:extLst>
              <a:ext uri="{FF2B5EF4-FFF2-40B4-BE49-F238E27FC236}">
                <a16:creationId xmlns:a16="http://schemas.microsoft.com/office/drawing/2014/main" id="{B794CDEB-AC14-4AD0-BE32-BD8335EE0B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39267" name="Segnaposto numero diapositiva 3">
            <a:extLst>
              <a:ext uri="{FF2B5EF4-FFF2-40B4-BE49-F238E27FC236}">
                <a16:creationId xmlns:a16="http://schemas.microsoft.com/office/drawing/2014/main" id="{85E4B423-675E-4E10-929F-FD48C60D05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F90017-899C-4856-9137-1EBBD28789C3}"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807444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egnaposto immagine diapositiva 1">
            <a:extLst>
              <a:ext uri="{FF2B5EF4-FFF2-40B4-BE49-F238E27FC236}">
                <a16:creationId xmlns:a16="http://schemas.microsoft.com/office/drawing/2014/main" id="{4207B7DC-377E-4BBD-AF53-4951CF858BE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Segnaposto note 2">
            <a:extLst>
              <a:ext uri="{FF2B5EF4-FFF2-40B4-BE49-F238E27FC236}">
                <a16:creationId xmlns:a16="http://schemas.microsoft.com/office/drawing/2014/main" id="{6486C7D6-5D00-425F-B3BE-88BD6959D9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35171" name="Segnaposto numero diapositiva 3">
            <a:extLst>
              <a:ext uri="{FF2B5EF4-FFF2-40B4-BE49-F238E27FC236}">
                <a16:creationId xmlns:a16="http://schemas.microsoft.com/office/drawing/2014/main" id="{6853F4B0-D832-4BAC-9C21-514460B830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300D3D-0EFB-4A91-9A28-A433863AED69}"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914649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egnaposto immagine diapositiva 1">
            <a:extLst>
              <a:ext uri="{FF2B5EF4-FFF2-40B4-BE49-F238E27FC236}">
                <a16:creationId xmlns:a16="http://schemas.microsoft.com/office/drawing/2014/main" id="{74A5E906-3E04-4D79-9E1B-EE3CD129B30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Segnaposto note 2">
            <a:extLst>
              <a:ext uri="{FF2B5EF4-FFF2-40B4-BE49-F238E27FC236}">
                <a16:creationId xmlns:a16="http://schemas.microsoft.com/office/drawing/2014/main" id="{4D0D0831-CB91-49B3-A453-6E837A465B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56323" name="Segnaposto numero diapositiva 3">
            <a:extLst>
              <a:ext uri="{FF2B5EF4-FFF2-40B4-BE49-F238E27FC236}">
                <a16:creationId xmlns:a16="http://schemas.microsoft.com/office/drawing/2014/main" id="{4A0DDB02-9871-46D0-9DC3-3CB629C0DE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DB838BB-80B1-4289-9C06-5FC27311A0E9}"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41923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a:extLst>
              <a:ext uri="{FF2B5EF4-FFF2-40B4-BE49-F238E27FC236}">
                <a16:creationId xmlns:a16="http://schemas.microsoft.com/office/drawing/2014/main" id="{AF4C5688-C943-4472-A054-39F5C3A083B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Segnaposto note 2">
            <a:extLst>
              <a:ext uri="{FF2B5EF4-FFF2-40B4-BE49-F238E27FC236}">
                <a16:creationId xmlns:a16="http://schemas.microsoft.com/office/drawing/2014/main" id="{1716CB27-9386-4C92-91E0-02A6EDF1A3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51203" name="Segnaposto numero diapositiva 3">
            <a:extLst>
              <a:ext uri="{FF2B5EF4-FFF2-40B4-BE49-F238E27FC236}">
                <a16:creationId xmlns:a16="http://schemas.microsoft.com/office/drawing/2014/main" id="{54E4D203-89A5-43D5-B539-82B36D4431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704FCE1-19EB-40D4-8629-04027442CBF9}"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71103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egnaposto immagine diapositiva 1">
            <a:extLst>
              <a:ext uri="{FF2B5EF4-FFF2-40B4-BE49-F238E27FC236}">
                <a16:creationId xmlns:a16="http://schemas.microsoft.com/office/drawing/2014/main" id="{98A88C10-9081-4159-95E4-F56E8F8F8DD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Segnaposto note 2">
            <a:extLst>
              <a:ext uri="{FF2B5EF4-FFF2-40B4-BE49-F238E27FC236}">
                <a16:creationId xmlns:a16="http://schemas.microsoft.com/office/drawing/2014/main" id="{CC008625-8DBE-421D-97E5-D1508A5F90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latin typeface="News Gothic MT" panose="020B0504020203020204" pitchFamily="34" charset="0"/>
                <a:ea typeface="MS PGothic" panose="020B0600070205080204" pitchFamily="34" charset="-128"/>
              </a:rPr>
              <a:t>La terapia con inibitori della xantino-ossidasi (allopurinolo e febuxostat) effettuata in pazienti iperuricemici riduce lo stress ossidativo e la rigidità vascolare, valutata come velocità della onda sfigmica.</a:t>
            </a:r>
          </a:p>
          <a:p>
            <a:pPr eaLnBrk="1" hangingPunct="1"/>
            <a:endParaRPr lang="it-IT" altLang="it-IT">
              <a:latin typeface="News Gothic MT" panose="020B0504020203020204" pitchFamily="34" charset="0"/>
              <a:ea typeface="MS PGothic" panose="020B0600070205080204" pitchFamily="34" charset="-128"/>
            </a:endParaRPr>
          </a:p>
        </p:txBody>
      </p:sp>
      <p:sp>
        <p:nvSpPr>
          <p:cNvPr id="60419" name="Segnaposto numero diapositiva 3">
            <a:extLst>
              <a:ext uri="{FF2B5EF4-FFF2-40B4-BE49-F238E27FC236}">
                <a16:creationId xmlns:a16="http://schemas.microsoft.com/office/drawing/2014/main" id="{DE7205C7-AD72-45D7-8D67-9944A6687C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17B7A40-1343-4AA2-AD58-AE942C594FBC}"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3710000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a:extLst>
              <a:ext uri="{FF2B5EF4-FFF2-40B4-BE49-F238E27FC236}">
                <a16:creationId xmlns:a16="http://schemas.microsoft.com/office/drawing/2014/main" id="{F6A0DCCB-0063-48F4-AF6F-E53BBCE3554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Segnaposto note 2">
            <a:extLst>
              <a:ext uri="{FF2B5EF4-FFF2-40B4-BE49-F238E27FC236}">
                <a16:creationId xmlns:a16="http://schemas.microsoft.com/office/drawing/2014/main" id="{1E523FF3-6F7D-4019-A6A8-63885D05C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62467" name="Segnaposto numero diapositiva 3">
            <a:extLst>
              <a:ext uri="{FF2B5EF4-FFF2-40B4-BE49-F238E27FC236}">
                <a16:creationId xmlns:a16="http://schemas.microsoft.com/office/drawing/2014/main" id="{27334138-5593-4083-A480-10DF5A9CE4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69526C7-3160-476A-8147-C74D171C71C0}"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246063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egnaposto immagine diapositiva 1">
            <a:extLst>
              <a:ext uri="{FF2B5EF4-FFF2-40B4-BE49-F238E27FC236}">
                <a16:creationId xmlns:a16="http://schemas.microsoft.com/office/drawing/2014/main" id="{7D8B8C9D-FC5F-4E3B-9ABF-AE3EB3BA043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Segnaposto note 2">
            <a:extLst>
              <a:ext uri="{FF2B5EF4-FFF2-40B4-BE49-F238E27FC236}">
                <a16:creationId xmlns:a16="http://schemas.microsoft.com/office/drawing/2014/main" id="{26CF57EF-C9DF-490B-B0CE-73337B4E5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b="1">
                <a:ea typeface="Geneva" pitchFamily="124" charset="-128"/>
              </a:rPr>
              <a:t>762 pazienti con gotta e livelli di uricemia&gt; 8 mg/dL venivano indirizzati al trattamento con febuxostat (80 e 120 mg/die) o allorurinolo (300 mg/die). Dopo 3 mesi di terapia la percentuale dei pazienti trattati con febuxostat al dosaggio di 120 ed 80 mg/die che presentavano valori di uricemia&lt; 6 mg/dL era del 62% e 53%, rispettivamente. Questa percentuale era significativamente maggiore quando confrontata con quella dei pazienti in trattamento con allopuricolo 300 mg/die dei quali solo il 21% raggiungeva valori di uricemia&lt; 6 mg/dL.</a:t>
            </a:r>
          </a:p>
        </p:txBody>
      </p:sp>
      <p:sp>
        <p:nvSpPr>
          <p:cNvPr id="89091" name="Segnaposto numero diapositiva 3">
            <a:extLst>
              <a:ext uri="{FF2B5EF4-FFF2-40B4-BE49-F238E27FC236}">
                <a16:creationId xmlns:a16="http://schemas.microsoft.com/office/drawing/2014/main" id="{6C65663E-6891-432B-BEDD-E737A3A237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EDECA92-2517-4FA3-A47D-A2B209C6252A}"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7953185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egnaposto immagine diapositiva 1">
            <a:extLst>
              <a:ext uri="{FF2B5EF4-FFF2-40B4-BE49-F238E27FC236}">
                <a16:creationId xmlns:a16="http://schemas.microsoft.com/office/drawing/2014/main" id="{A150FFBE-A450-45BA-8632-2D44E1987D0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Segnaposto note 2">
            <a:extLst>
              <a:ext uri="{FF2B5EF4-FFF2-40B4-BE49-F238E27FC236}">
                <a16:creationId xmlns:a16="http://schemas.microsoft.com/office/drawing/2014/main" id="{64779A9F-8429-4BDF-BA63-C886365A10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ea typeface="MS PGothic" panose="020B0600070205080204" pitchFamily="34" charset="-128"/>
              </a:rPr>
              <a:t>Nello studio APEX febuxostat 80 mg è risultato più efficare di febuxostat 40 mg e di allopurinolo nel raggiungimento dell’</a:t>
            </a:r>
            <a:r>
              <a:rPr lang="it-IT" altLang="ja-JP">
                <a:ea typeface="MS PGothic" panose="020B0600070205080204" pitchFamily="34" charset="-128"/>
              </a:rPr>
              <a:t>endpoint primario (uricemia&lt; 6 mg/dL). Il raggiungimento del target di uricemia è risultato superiore anche nei pazienti con insufficienza renale cronica lieve-moderata per febuxostat 80mg vs febuxostat 40 mg o allopurinolo, con l</a:t>
            </a:r>
            <a:r>
              <a:rPr lang="it-IT" altLang="it-IT">
                <a:ea typeface="MS PGothic" panose="020B0600070205080204" pitchFamily="34" charset="-128"/>
              </a:rPr>
              <a:t>’</a:t>
            </a:r>
            <a:r>
              <a:rPr lang="it-IT" altLang="ja-JP">
                <a:ea typeface="MS PGothic" panose="020B0600070205080204" pitchFamily="34" charset="-128"/>
              </a:rPr>
              <a:t>evidenza anche di una superiorità di febuxostat 40 mg vs allopurinolo in questi pazienti. </a:t>
            </a:r>
            <a:endParaRPr lang="it-IT" altLang="it-IT">
              <a:ea typeface="MS PGothic" panose="020B0600070205080204" pitchFamily="34" charset="-128"/>
            </a:endParaRPr>
          </a:p>
        </p:txBody>
      </p:sp>
      <p:sp>
        <p:nvSpPr>
          <p:cNvPr id="91139" name="Segnaposto numero diapositiva 3">
            <a:extLst>
              <a:ext uri="{FF2B5EF4-FFF2-40B4-BE49-F238E27FC236}">
                <a16:creationId xmlns:a16="http://schemas.microsoft.com/office/drawing/2014/main" id="{E193BA82-5F90-41E1-979B-CF57653423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82C9992-089F-4A4C-9D98-87BA7993396F}"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6943914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egnaposto immagine diapositiva 1">
            <a:extLst>
              <a:ext uri="{FF2B5EF4-FFF2-40B4-BE49-F238E27FC236}">
                <a16:creationId xmlns:a16="http://schemas.microsoft.com/office/drawing/2014/main" id="{4D3ABC88-6C88-4FE1-8281-6D350D67CD7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Segnaposto note 2">
            <a:extLst>
              <a:ext uri="{FF2B5EF4-FFF2-40B4-BE49-F238E27FC236}">
                <a16:creationId xmlns:a16="http://schemas.microsoft.com/office/drawing/2014/main" id="{83004C21-68D0-47CC-9B0B-83065AFAD0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93187" name="Segnaposto numero diapositiva 3">
            <a:extLst>
              <a:ext uri="{FF2B5EF4-FFF2-40B4-BE49-F238E27FC236}">
                <a16:creationId xmlns:a16="http://schemas.microsoft.com/office/drawing/2014/main" id="{3541F57A-774E-4872-BFE1-00E1C5CD1C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60E177-8980-4297-A15C-42B4600167DA}"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426584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egnaposto immagine diapositiva 1">
            <a:extLst>
              <a:ext uri="{FF2B5EF4-FFF2-40B4-BE49-F238E27FC236}">
                <a16:creationId xmlns:a16="http://schemas.microsoft.com/office/drawing/2014/main" id="{728474FC-0C80-41B3-AC94-3909DCF0FCD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Segnaposto note 2">
            <a:extLst>
              <a:ext uri="{FF2B5EF4-FFF2-40B4-BE49-F238E27FC236}">
                <a16:creationId xmlns:a16="http://schemas.microsoft.com/office/drawing/2014/main" id="{A8F4F4BF-C899-4C94-877D-B318338E93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ea typeface="Geneva" pitchFamily="124" charset="-128"/>
              </a:rPr>
              <a:t>L’azione dell’enzima xantina ossidasi porta alla generazione, oltre che dell’acido urico, di specie reattive dell’ossigeno nel sistema cardiovascolare. </a:t>
            </a:r>
          </a:p>
          <a:p>
            <a:pPr eaLnBrk="1" hangingPunct="1"/>
            <a:r>
              <a:rPr lang="it-IT" altLang="it-IT">
                <a:ea typeface="Geneva" pitchFamily="124" charset="-128"/>
                <a:cs typeface="Tahoma" panose="020B0604030504040204" pitchFamily="34" charset="0"/>
              </a:rPr>
              <a:t>Nel fronteggiare il rischio CV associato alla malattia da deposito di urato, </a:t>
            </a:r>
            <a:r>
              <a:rPr lang="it-IT" altLang="it-IT" b="1">
                <a:ea typeface="Geneva" pitchFamily="124" charset="-128"/>
                <a:cs typeface="Tahoma" panose="020B0604030504040204" pitchFamily="34" charset="0"/>
              </a:rPr>
              <a:t>Febuxostat</a:t>
            </a:r>
            <a:r>
              <a:rPr lang="it-IT" altLang="it-IT">
                <a:ea typeface="Geneva" pitchFamily="124" charset="-128"/>
                <a:cs typeface="Tahoma" panose="020B0604030504040204" pitchFamily="34" charset="0"/>
              </a:rPr>
              <a:t> </a:t>
            </a:r>
            <a:r>
              <a:rPr lang="it-IT" altLang="it-IT">
                <a:ea typeface="Geneva" pitchFamily="124" charset="-128"/>
              </a:rPr>
              <a:t>si è dimostrato </a:t>
            </a:r>
            <a:r>
              <a:rPr lang="it-IT" altLang="it-IT" b="1">
                <a:ea typeface="Geneva" pitchFamily="124" charset="-128"/>
              </a:rPr>
              <a:t>più</a:t>
            </a:r>
            <a:r>
              <a:rPr lang="it-IT" altLang="it-IT">
                <a:ea typeface="Geneva" pitchFamily="124" charset="-128"/>
              </a:rPr>
              <a:t> </a:t>
            </a:r>
            <a:r>
              <a:rPr lang="it-IT" altLang="it-IT" b="1">
                <a:ea typeface="Geneva" pitchFamily="124" charset="-128"/>
              </a:rPr>
              <a:t>potente</a:t>
            </a:r>
            <a:r>
              <a:rPr lang="it-IT" altLang="it-IT">
                <a:ea typeface="Geneva" pitchFamily="124" charset="-128"/>
              </a:rPr>
              <a:t> di allopurinolo </a:t>
            </a:r>
            <a:r>
              <a:rPr lang="it-IT" altLang="it-IT" b="1">
                <a:ea typeface="Geneva" pitchFamily="124" charset="-128"/>
              </a:rPr>
              <a:t>nell’inibire tale enzima e la formazione </a:t>
            </a:r>
            <a:r>
              <a:rPr lang="it-IT" altLang="it-IT">
                <a:ea typeface="Geneva" pitchFamily="124" charset="-128"/>
                <a:cs typeface="Tahoma" panose="020B0604030504040204" pitchFamily="34" charset="0"/>
              </a:rPr>
              <a:t>di </a:t>
            </a:r>
            <a:r>
              <a:rPr lang="it-IT" altLang="it-IT">
                <a:ea typeface="Geneva" pitchFamily="124" charset="-128"/>
              </a:rPr>
              <a:t>0</a:t>
            </a:r>
            <a:r>
              <a:rPr lang="it-IT" altLang="it-IT" baseline="-25000">
                <a:ea typeface="Geneva" pitchFamily="124" charset="-128"/>
              </a:rPr>
              <a:t>2</a:t>
            </a:r>
            <a:r>
              <a:rPr lang="it-IT" altLang="it-IT" baseline="30000">
                <a:ea typeface="Geneva" pitchFamily="124" charset="-128"/>
              </a:rPr>
              <a:t>•-</a:t>
            </a:r>
            <a:r>
              <a:rPr lang="it-IT" altLang="it-IT">
                <a:ea typeface="Geneva" pitchFamily="124" charset="-128"/>
                <a:cs typeface="Tahoma" panose="020B0604030504040204" pitchFamily="34" charset="0"/>
              </a:rPr>
              <a:t> (anione superossido).</a:t>
            </a:r>
          </a:p>
          <a:p>
            <a:pPr eaLnBrk="1" hangingPunct="1"/>
            <a:endParaRPr lang="it-IT" altLang="it-IT">
              <a:ea typeface="Geneva" pitchFamily="124" charset="-128"/>
            </a:endParaRPr>
          </a:p>
          <a:p>
            <a:pPr eaLnBrk="1" hangingPunct="1"/>
            <a:endParaRPr lang="it-IT" altLang="it-IT">
              <a:ea typeface="Geneva" pitchFamily="124" charset="-128"/>
            </a:endParaRPr>
          </a:p>
        </p:txBody>
      </p:sp>
      <p:sp>
        <p:nvSpPr>
          <p:cNvPr id="95235" name="Segnaposto numero diapositiva 3">
            <a:extLst>
              <a:ext uri="{FF2B5EF4-FFF2-40B4-BE49-F238E27FC236}">
                <a16:creationId xmlns:a16="http://schemas.microsoft.com/office/drawing/2014/main" id="{BF134E24-49F0-417D-AB20-AC65B4C168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19EEE87-104F-41C1-A2B0-A74BB5A69B8A}"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48355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egnaposto immagine diapositiva 1">
            <a:extLst>
              <a:ext uri="{FF2B5EF4-FFF2-40B4-BE49-F238E27FC236}">
                <a16:creationId xmlns:a16="http://schemas.microsoft.com/office/drawing/2014/main" id="{3E29738C-D363-4434-8AF1-2CC1CBC5C03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Segnaposto note 2">
            <a:extLst>
              <a:ext uri="{FF2B5EF4-FFF2-40B4-BE49-F238E27FC236}">
                <a16:creationId xmlns:a16="http://schemas.microsoft.com/office/drawing/2014/main" id="{66431F85-6B85-4649-BC25-86C99D56F8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01379" name="Segnaposto numero diapositiva 3">
            <a:extLst>
              <a:ext uri="{FF2B5EF4-FFF2-40B4-BE49-F238E27FC236}">
                <a16:creationId xmlns:a16="http://schemas.microsoft.com/office/drawing/2014/main" id="{82F40F93-A6B1-44C1-A687-1AD6AECFD3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3857595-469D-498C-9CD3-708EBDDBD21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1893690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Shape 864"/>
          <p:cNvSpPr>
            <a:spLocks noGrp="1" noRot="1" noChangeAspect="1"/>
          </p:cNvSpPr>
          <p:nvPr>
            <p:ph type="sldImg"/>
          </p:nvPr>
        </p:nvSpPr>
        <p:spPr>
          <a:prstGeom prst="rect">
            <a:avLst/>
          </a:prstGeom>
        </p:spPr>
        <p:txBody>
          <a:bodyPr/>
          <a:lstStyle/>
          <a:p>
            <a:pPr lvl="0"/>
            <a:endParaRPr/>
          </a:p>
        </p:txBody>
      </p:sp>
      <p:sp>
        <p:nvSpPr>
          <p:cNvPr id="865" name="Shape 865"/>
          <p:cNvSpPr>
            <a:spLocks noGrp="1"/>
          </p:cNvSpPr>
          <p:nvPr>
            <p:ph type="body" sz="quarter" idx="1"/>
          </p:nvPr>
        </p:nvSpPr>
        <p:spPr>
          <a:prstGeom prst="rect">
            <a:avLst/>
          </a:prstGeom>
        </p:spPr>
        <p:txBody>
          <a:bodyPr/>
          <a:lstStyle>
            <a:lvl1pPr defTabSz="449262">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Calibri"/>
                <a:ea typeface="Calibri"/>
                <a:cs typeface="Calibri"/>
                <a:sym typeface="Calibri"/>
              </a:defRPr>
            </a:lvl1pPr>
          </a:lstStyle>
          <a:p>
            <a:pPr lvl="0">
              <a:defRPr sz="1800"/>
            </a:pPr>
            <a:r>
              <a:rPr sz="1200"/>
              <a:t>Tuttavia, più in generale il numero di pazienti con fattori di rischio multipli tende ad aumentare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a:spLocks noGrp="1" noRot="1" noChangeAspect="1"/>
          </p:cNvSpPr>
          <p:nvPr>
            <p:ph type="sldImg"/>
          </p:nvPr>
        </p:nvSpPr>
        <p:spPr>
          <a:prstGeom prst="rect">
            <a:avLst/>
          </a:prstGeom>
        </p:spPr>
        <p:txBody>
          <a:bodyPr/>
          <a:lstStyle/>
          <a:p>
            <a:pPr lvl="0"/>
            <a:endParaRPr/>
          </a:p>
        </p:txBody>
      </p:sp>
      <p:sp>
        <p:nvSpPr>
          <p:cNvPr id="1731" name="Shape 1731"/>
          <p:cNvSpPr>
            <a:spLocks noGrp="1"/>
          </p:cNvSpPr>
          <p:nvPr>
            <p:ph type="body" sz="quarter" idx="1"/>
          </p:nvPr>
        </p:nvSpPr>
        <p:spPr>
          <a:prstGeom prst="rect">
            <a:avLst/>
          </a:prstGeom>
        </p:spPr>
        <p:txBody>
          <a:bodyPr/>
          <a:lstStyle>
            <a:lvl1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Times New Roman"/>
                <a:ea typeface="Times New Roman"/>
                <a:cs typeface="Times New Roman"/>
                <a:sym typeface="Times New Roman"/>
              </a:defRPr>
            </a:lvl1pPr>
          </a:lstStyle>
          <a:p>
            <a:pPr lvl="0">
              <a:defRPr sz="1800"/>
            </a:pPr>
            <a:r>
              <a:rPr sz="1200"/>
              <a:t>Asdd date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a:extLst>
              <a:ext uri="{FF2B5EF4-FFF2-40B4-BE49-F238E27FC236}">
                <a16:creationId xmlns:a16="http://schemas.microsoft.com/office/drawing/2014/main" id="{BBD1BC33-0C64-40EE-9A98-95811384A6A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Segnaposto note 2">
            <a:extLst>
              <a:ext uri="{FF2B5EF4-FFF2-40B4-BE49-F238E27FC236}">
                <a16:creationId xmlns:a16="http://schemas.microsoft.com/office/drawing/2014/main" id="{391B6B48-C8B9-48CF-98BE-C9720E1BBE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7411" name="Segnaposto numero diapositiva 3">
            <a:extLst>
              <a:ext uri="{FF2B5EF4-FFF2-40B4-BE49-F238E27FC236}">
                <a16:creationId xmlns:a16="http://schemas.microsoft.com/office/drawing/2014/main" id="{F2BB9D6B-E739-4B38-BD30-A527A288D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619AF0F-76B9-458A-BC09-D63BA5B63633}"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9784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a:extLst>
              <a:ext uri="{FF2B5EF4-FFF2-40B4-BE49-F238E27FC236}">
                <a16:creationId xmlns:a16="http://schemas.microsoft.com/office/drawing/2014/main" id="{96E671D0-9A89-400C-B84A-62C498D1509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Segnaposto note 2">
            <a:extLst>
              <a:ext uri="{FF2B5EF4-FFF2-40B4-BE49-F238E27FC236}">
                <a16:creationId xmlns:a16="http://schemas.microsoft.com/office/drawing/2014/main" id="{F6AC4905-5E72-4E0D-B76D-BB106B436C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67587" name="Segnaposto numero diapositiva 3">
            <a:extLst>
              <a:ext uri="{FF2B5EF4-FFF2-40B4-BE49-F238E27FC236}">
                <a16:creationId xmlns:a16="http://schemas.microsoft.com/office/drawing/2014/main" id="{0BFCA051-3701-47B3-9000-502E26A429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D970ACB-FB78-4AEF-9357-130E85BAF647}"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29116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a:extLst>
              <a:ext uri="{FF2B5EF4-FFF2-40B4-BE49-F238E27FC236}">
                <a16:creationId xmlns:a16="http://schemas.microsoft.com/office/drawing/2014/main" id="{C95B6A3C-A7DB-4721-9B01-1F23774C4A1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Segnaposto note 2">
            <a:extLst>
              <a:ext uri="{FF2B5EF4-FFF2-40B4-BE49-F238E27FC236}">
                <a16:creationId xmlns:a16="http://schemas.microsoft.com/office/drawing/2014/main" id="{94383392-FE02-4470-A21E-75F241F112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18435" name="Segnaposto numero diapositiva 3">
            <a:extLst>
              <a:ext uri="{FF2B5EF4-FFF2-40B4-BE49-F238E27FC236}">
                <a16:creationId xmlns:a16="http://schemas.microsoft.com/office/drawing/2014/main" id="{CF8EB8F2-8647-4CBB-900C-87D2F513D8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D14DF60-14FF-49A8-8FE8-1B5F0B3B7C51}"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44024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a:extLst>
              <a:ext uri="{FF2B5EF4-FFF2-40B4-BE49-F238E27FC236}">
                <a16:creationId xmlns:a16="http://schemas.microsoft.com/office/drawing/2014/main" id="{EB224BDC-7840-4494-9D4D-58E2567DE6D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Segnaposto note 2">
            <a:extLst>
              <a:ext uri="{FF2B5EF4-FFF2-40B4-BE49-F238E27FC236}">
                <a16:creationId xmlns:a16="http://schemas.microsoft.com/office/drawing/2014/main" id="{04B52EDD-4AD2-4ECB-A2FE-E16B27C1C9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Geneva" pitchFamily="124" charset="-128"/>
            </a:endParaRPr>
          </a:p>
        </p:txBody>
      </p:sp>
      <p:sp>
        <p:nvSpPr>
          <p:cNvPr id="20483" name="Segnaposto numero diapositiva 3">
            <a:extLst>
              <a:ext uri="{FF2B5EF4-FFF2-40B4-BE49-F238E27FC236}">
                <a16:creationId xmlns:a16="http://schemas.microsoft.com/office/drawing/2014/main" id="{1D51C77C-E0A3-4EBC-94AD-A5050A5B1C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1C6AB35-F972-4DA0-A948-44106C24973B}"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Tree>
    <p:extLst>
      <p:ext uri="{BB962C8B-B14F-4D97-AF65-F5344CB8AC3E}">
        <p14:creationId xmlns:p14="http://schemas.microsoft.com/office/powerpoint/2010/main" val="289659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6" name="Shape 6"/>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7" name="Shape 7"/>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 name="Shape 8"/>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Titolo Testo</a:t>
            </a:r>
          </a:p>
        </p:txBody>
      </p:sp>
      <p:sp>
        <p:nvSpPr>
          <p:cNvPr id="40" name="Shape 40"/>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1" name="Shape 41"/>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436" name="Shape 436"/>
          <p:cNvSpPr>
            <a:spLocks noGrp="1"/>
          </p:cNvSpPr>
          <p:nvPr>
            <p:ph type="title"/>
          </p:nvPr>
        </p:nvSpPr>
        <p:spPr>
          <a:xfrm>
            <a:off x="623887" y="0"/>
            <a:ext cx="7886701" cy="4562475"/>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437" name="Shape 437"/>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38" name="Shape 438"/>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440" name="Shape 440"/>
          <p:cNvSpPr>
            <a:spLocks noGrp="1"/>
          </p:cNvSpPr>
          <p:nvPr>
            <p:ph type="title"/>
          </p:nvPr>
        </p:nvSpPr>
        <p:spPr>
          <a:xfrm>
            <a:off x="457200"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1" name="Shape 441"/>
          <p:cNvSpPr>
            <a:spLocks noGrp="1"/>
          </p:cNvSpPr>
          <p:nvPr>
            <p:ph type="body" idx="1"/>
          </p:nvPr>
        </p:nvSpPr>
        <p:spPr>
          <a:xfrm>
            <a:off x="457200" y="1604962"/>
            <a:ext cx="4037013"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42" name="Shape 442"/>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44" name="Shape 444"/>
          <p:cNvSpPr>
            <a:spLocks noGrp="1"/>
          </p:cNvSpPr>
          <p:nvPr>
            <p:ph type="title"/>
          </p:nvPr>
        </p:nvSpPr>
        <p:spPr>
          <a:xfrm>
            <a:off x="630237" y="365125"/>
            <a:ext cx="7886701" cy="1325563"/>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5" name="Shape 445"/>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46" name="Shape 446"/>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448" name="Shape 448"/>
          <p:cNvSpPr>
            <a:spLocks noGrp="1"/>
          </p:cNvSpPr>
          <p:nvPr>
            <p:ph type="title"/>
          </p:nvPr>
        </p:nvSpPr>
        <p:spPr>
          <a:xfrm>
            <a:off x="457200" y="0"/>
            <a:ext cx="8228015" cy="1689100"/>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9" name="Shape 449"/>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451" name="Shape 451"/>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453" name="Shape 453"/>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454" name="Shape 454"/>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55" name="Shape 455"/>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457" name="Shape 457"/>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458" name="Shape 458"/>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459" name="Shape 459"/>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461" name="Shape 461"/>
          <p:cNvSpPr>
            <a:spLocks noGrp="1"/>
          </p:cNvSpPr>
          <p:nvPr>
            <p:ph type="title"/>
          </p:nvPr>
        </p:nvSpPr>
        <p:spPr>
          <a:xfrm>
            <a:off x="457200"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62" name="Shape 462"/>
          <p:cNvSpPr>
            <a:spLocks noGrp="1"/>
          </p:cNvSpPr>
          <p:nvPr>
            <p:ph type="body" idx="1"/>
          </p:nvPr>
        </p:nvSpPr>
        <p:spPr>
          <a:xfrm>
            <a:off x="457200"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63" name="Shape 463"/>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465" name="Shape 465"/>
          <p:cNvSpPr>
            <a:spLocks noGrp="1"/>
          </p:cNvSpPr>
          <p:nvPr>
            <p:ph type="title"/>
          </p:nvPr>
        </p:nvSpPr>
        <p:spPr>
          <a:xfrm>
            <a:off x="6629400" y="0"/>
            <a:ext cx="2055816" cy="6402388"/>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66" name="Shape 466"/>
          <p:cNvSpPr>
            <a:spLocks noGrp="1"/>
          </p:cNvSpPr>
          <p:nvPr>
            <p:ph type="body" idx="1"/>
          </p:nvPr>
        </p:nvSpPr>
        <p:spPr>
          <a:xfrm>
            <a:off x="457200" y="273050"/>
            <a:ext cx="6019800" cy="658495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67" name="Shape 467"/>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469" name="Shape 469"/>
          <p:cNvSpPr>
            <a:spLocks noGrp="1"/>
          </p:cNvSpPr>
          <p:nvPr>
            <p:ph type="title"/>
          </p:nvPr>
        </p:nvSpPr>
        <p:spPr>
          <a:xfrm>
            <a:off x="1143000" y="0"/>
            <a:ext cx="6858000" cy="3509963"/>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470" name="Shape 470"/>
          <p:cNvSpPr>
            <a:spLocks noGrp="1"/>
          </p:cNvSpPr>
          <p:nvPr>
            <p:ph type="body" idx="1"/>
          </p:nvPr>
        </p:nvSpPr>
        <p:spPr>
          <a:xfrm>
            <a:off x="1143000" y="3602037"/>
            <a:ext cx="6858000" cy="3255963"/>
          </a:xfrm>
          <a:prstGeom prst="rect">
            <a:avLst/>
          </a:prstGeom>
        </p:spPr>
        <p:txBody>
          <a:bodyPr lIns="46798" tIns="46798" rIns="46798" bIns="46798"/>
          <a:lstStyle>
            <a:lvl1pPr marL="0" indent="0" algn="ctr">
              <a:lnSpc>
                <a:spcPct val="100000"/>
              </a:lnSpc>
              <a:spcBef>
                <a:spcPts val="800"/>
              </a:spcBef>
              <a:defRPr sz="2400"/>
            </a:lvl1pPr>
            <a:lvl2pPr marL="0" algn="ctr">
              <a:lnSpc>
                <a:spcPct val="100000"/>
              </a:lnSpc>
              <a:spcBef>
                <a:spcPts val="800"/>
              </a:spcBef>
              <a:defRPr sz="2400"/>
            </a:lvl2pPr>
            <a:lvl3pPr marL="0" algn="ctr">
              <a:lnSpc>
                <a:spcPct val="100000"/>
              </a:lnSpc>
              <a:spcBef>
                <a:spcPts val="800"/>
              </a:spcBef>
              <a:defRPr sz="2400"/>
            </a:lvl3pPr>
            <a:lvl4pPr marL="0" algn="ctr">
              <a:lnSpc>
                <a:spcPct val="100000"/>
              </a:lnSpc>
              <a:spcBef>
                <a:spcPts val="800"/>
              </a:spcBef>
              <a:defRPr sz="2400"/>
            </a:lvl4pPr>
            <a:lvl5pPr marL="0" algn="ctr">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71" name="Shape 471"/>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43" name="Shape 43"/>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44" name="Shape 44"/>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5" name="Shape 45"/>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473" name="Shape 473"/>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74" name="Shape 474"/>
          <p:cNvSpPr>
            <a:spLocks noGrp="1"/>
          </p:cNvSpPr>
          <p:nvPr>
            <p:ph type="body" idx="1"/>
          </p:nvPr>
        </p:nvSpPr>
        <p:spPr>
          <a:xfrm>
            <a:off x="457200"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5" name="Shape 475"/>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olo e contenuto 0">
    <p:spTree>
      <p:nvGrpSpPr>
        <p:cNvPr id="1" name=""/>
        <p:cNvGrpSpPr/>
        <p:nvPr/>
      </p:nvGrpSpPr>
      <p:grpSpPr>
        <a:xfrm>
          <a:off x="0" y="0"/>
          <a:ext cx="0" cy="0"/>
          <a:chOff x="0" y="0"/>
          <a:chExt cx="0" cy="0"/>
        </a:xfrm>
      </p:grpSpPr>
      <p:sp>
        <p:nvSpPr>
          <p:cNvPr id="477" name="Shape 477"/>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78" name="Shape 478"/>
          <p:cNvSpPr>
            <a:spLocks noGrp="1"/>
          </p:cNvSpPr>
          <p:nvPr>
            <p:ph type="body" idx="1"/>
          </p:nvPr>
        </p:nvSpPr>
        <p:spPr>
          <a:xfrm>
            <a:off x="457200"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9" name="Shape 479"/>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481" name="Shape 481"/>
          <p:cNvSpPr>
            <a:spLocks noGrp="1"/>
          </p:cNvSpPr>
          <p:nvPr>
            <p:ph type="title"/>
          </p:nvPr>
        </p:nvSpPr>
        <p:spPr>
          <a:xfrm>
            <a:off x="623887" y="0"/>
            <a:ext cx="7886701" cy="4562475"/>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482" name="Shape 482"/>
          <p:cNvSpPr>
            <a:spLocks noGrp="1"/>
          </p:cNvSpPr>
          <p:nvPr>
            <p:ph type="body" idx="1"/>
          </p:nvPr>
        </p:nvSpPr>
        <p:spPr>
          <a:xfrm>
            <a:off x="623887" y="4589462"/>
            <a:ext cx="7886701" cy="2268546"/>
          </a:xfrm>
          <a:prstGeom prst="rect">
            <a:avLst/>
          </a:prstGeom>
        </p:spPr>
        <p:txBody>
          <a:bodyPr lIns="46798" tIns="46798" rIns="46798" bIns="46798"/>
          <a:lstStyle>
            <a:lvl1pPr marL="0" indent="0">
              <a:lnSpc>
                <a:spcPct val="100000"/>
              </a:lnSpc>
              <a:spcBef>
                <a:spcPts val="800"/>
              </a:spcBef>
              <a:defRPr sz="2400"/>
            </a:lvl1pPr>
            <a:lvl2pPr marL="0">
              <a:lnSpc>
                <a:spcPct val="100000"/>
              </a:lnSpc>
              <a:spcBef>
                <a:spcPts val="800"/>
              </a:spcBef>
              <a:defRPr sz="2400"/>
            </a:lvl2pPr>
            <a:lvl3pPr marL="0">
              <a:lnSpc>
                <a:spcPct val="100000"/>
              </a:lnSpc>
              <a:spcBef>
                <a:spcPts val="800"/>
              </a:spcBef>
              <a:defRPr sz="2400"/>
            </a:lvl3pPr>
            <a:lvl4pPr marL="0">
              <a:lnSpc>
                <a:spcPct val="100000"/>
              </a:lnSpc>
              <a:spcBef>
                <a:spcPts val="800"/>
              </a:spcBef>
              <a:defRPr sz="2400"/>
            </a:lvl4pPr>
            <a:lvl5pPr marL="0">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83" name="Shape 483"/>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485" name="Shape 485"/>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86" name="Shape 486"/>
          <p:cNvSpPr>
            <a:spLocks noGrp="1"/>
          </p:cNvSpPr>
          <p:nvPr>
            <p:ph type="body" idx="1"/>
          </p:nvPr>
        </p:nvSpPr>
        <p:spPr>
          <a:xfrm>
            <a:off x="457200" y="1600200"/>
            <a:ext cx="4037013"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87" name="Shape 487"/>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89" name="Shape 489"/>
          <p:cNvSpPr>
            <a:spLocks noGrp="1"/>
          </p:cNvSpPr>
          <p:nvPr>
            <p:ph type="title"/>
          </p:nvPr>
        </p:nvSpPr>
        <p:spPr>
          <a:xfrm>
            <a:off x="630237" y="365125"/>
            <a:ext cx="7886701" cy="132556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90" name="Shape 490"/>
          <p:cNvSpPr>
            <a:spLocks noGrp="1"/>
          </p:cNvSpPr>
          <p:nvPr>
            <p:ph type="body" idx="1"/>
          </p:nvPr>
        </p:nvSpPr>
        <p:spPr>
          <a:xfrm>
            <a:off x="630237" y="1681163"/>
            <a:ext cx="3868740" cy="823921"/>
          </a:xfrm>
          <a:prstGeom prst="rect">
            <a:avLst/>
          </a:prstGeom>
        </p:spPr>
        <p:txBody>
          <a:bodyPr lIns="46798" tIns="46798" rIns="46798" bIns="46798" anchor="b"/>
          <a:lstStyle>
            <a:lvl1pPr marL="0" indent="0">
              <a:lnSpc>
                <a:spcPct val="100000"/>
              </a:lnSpc>
              <a:spcBef>
                <a:spcPts val="800"/>
              </a:spcBef>
              <a:defRPr sz="2400" b="1"/>
            </a:lvl1pPr>
            <a:lvl2pPr marL="0">
              <a:lnSpc>
                <a:spcPct val="100000"/>
              </a:lnSpc>
              <a:spcBef>
                <a:spcPts val="800"/>
              </a:spcBef>
              <a:defRPr sz="2400" b="1"/>
            </a:lvl2pPr>
            <a:lvl3pPr marL="0">
              <a:lnSpc>
                <a:spcPct val="100000"/>
              </a:lnSpc>
              <a:spcBef>
                <a:spcPts val="800"/>
              </a:spcBef>
              <a:defRPr sz="2400" b="1"/>
            </a:lvl3pPr>
            <a:lvl4pPr marL="0">
              <a:lnSpc>
                <a:spcPct val="100000"/>
              </a:lnSpc>
              <a:spcBef>
                <a:spcPts val="800"/>
              </a:spcBef>
              <a:defRPr sz="2400" b="1"/>
            </a:lvl4pPr>
            <a:lvl5pPr marL="0">
              <a:lnSpc>
                <a:spcPct val="100000"/>
              </a:lnSpc>
              <a:spcBef>
                <a:spcPts val="800"/>
              </a:spcBef>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91" name="Shape 491"/>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493" name="Shape 493"/>
          <p:cNvSpPr>
            <a:spLocks noGrp="1"/>
          </p:cNvSpPr>
          <p:nvPr>
            <p:ph type="title"/>
          </p:nvPr>
        </p:nvSpPr>
        <p:spPr>
          <a:xfrm>
            <a:off x="457200" y="0"/>
            <a:ext cx="8228015" cy="1690691"/>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94" name="Shape 494"/>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496" name="Shape 496"/>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497" name="Shape 497"/>
          <p:cNvSpPr>
            <a:spLocks noGrp="1"/>
          </p:cNvSpPr>
          <p:nvPr>
            <p:ph type="body" idx="1"/>
          </p:nvPr>
        </p:nvSpPr>
        <p:spPr>
          <a:xfrm>
            <a:off x="3887787" y="987425"/>
            <a:ext cx="4629154" cy="5870575"/>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98" name="Shape 498"/>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500" name="Shape 500"/>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501" name="Shape 501"/>
          <p:cNvSpPr>
            <a:spLocks noGrp="1"/>
          </p:cNvSpPr>
          <p:nvPr>
            <p:ph type="body" idx="1"/>
          </p:nvPr>
        </p:nvSpPr>
        <p:spPr>
          <a:xfrm>
            <a:off x="630237" y="2057400"/>
            <a:ext cx="2949576" cy="4800600"/>
          </a:xfrm>
          <a:prstGeom prst="rect">
            <a:avLst/>
          </a:prstGeom>
        </p:spPr>
        <p:txBody>
          <a:bodyPr lIns="46798" tIns="46798" rIns="46798" bIns="46798"/>
          <a:lstStyle>
            <a:lvl1pPr marL="0" indent="0">
              <a:lnSpc>
                <a:spcPct val="100000"/>
              </a:lnSpc>
              <a:spcBef>
                <a:spcPts val="800"/>
              </a:spcBef>
              <a:defRPr sz="1600"/>
            </a:lvl1pPr>
            <a:lvl2pPr marL="0">
              <a:lnSpc>
                <a:spcPct val="100000"/>
              </a:lnSpc>
              <a:spcBef>
                <a:spcPts val="800"/>
              </a:spcBef>
              <a:defRPr sz="1600"/>
            </a:lvl2pPr>
            <a:lvl3pPr marL="0">
              <a:lnSpc>
                <a:spcPct val="100000"/>
              </a:lnSpc>
              <a:spcBef>
                <a:spcPts val="800"/>
              </a:spcBef>
              <a:defRPr sz="1600"/>
            </a:lvl3pPr>
            <a:lvl4pPr marL="0">
              <a:lnSpc>
                <a:spcPct val="100000"/>
              </a:lnSpc>
              <a:spcBef>
                <a:spcPts val="800"/>
              </a:spcBef>
              <a:defRPr sz="1600"/>
            </a:lvl4pPr>
            <a:lvl5pPr marL="0">
              <a:lnSpc>
                <a:spcPct val="100000"/>
              </a:lnSpc>
              <a:spcBef>
                <a:spcPts val="800"/>
              </a:spcBef>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502" name="Shape 502"/>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504" name="Shape 504"/>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505" name="Shape 505"/>
          <p:cNvSpPr>
            <a:spLocks noGrp="1"/>
          </p:cNvSpPr>
          <p:nvPr>
            <p:ph type="body" idx="1"/>
          </p:nvPr>
        </p:nvSpPr>
        <p:spPr>
          <a:xfrm>
            <a:off x="457200"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06" name="Shape 506"/>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508" name="Shape 508"/>
          <p:cNvSpPr>
            <a:spLocks noGrp="1"/>
          </p:cNvSpPr>
          <p:nvPr>
            <p:ph type="title"/>
          </p:nvPr>
        </p:nvSpPr>
        <p:spPr>
          <a:xfrm>
            <a:off x="6629400" y="0"/>
            <a:ext cx="2055816" cy="6399215"/>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509" name="Shape 509"/>
          <p:cNvSpPr>
            <a:spLocks noGrp="1"/>
          </p:cNvSpPr>
          <p:nvPr>
            <p:ph type="body" idx="1"/>
          </p:nvPr>
        </p:nvSpPr>
        <p:spPr>
          <a:xfrm>
            <a:off x="457200" y="274638"/>
            <a:ext cx="6019800" cy="6583365"/>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10" name="Shape 510"/>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47" name="Shape 47"/>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48" name="Shape 48"/>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9" name="Shape 4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2" name="Shape 512"/>
          <p:cNvSpPr>
            <a:spLocks noGrp="1"/>
          </p:cNvSpPr>
          <p:nvPr>
            <p:ph type="sldNum" sz="quarter" idx="2"/>
          </p:nvPr>
        </p:nvSpPr>
        <p:spPr>
          <a:xfrm>
            <a:off x="6553200" y="6356348"/>
            <a:ext cx="2128841" cy="360297"/>
          </a:xfrm>
          <a:prstGeom prst="rect">
            <a:avLst/>
          </a:prstGeom>
        </p:spPr>
        <p:txBody>
          <a:bodyPr lIns="46798" tIns="46798" rIns="46798" bIns="46798" anchor="ctr"/>
          <a:lstStyle>
            <a:lvl1pPr defTabSz="91440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4" name="Shape 514"/>
          <p:cNvSpPr>
            <a:spLocks noGrp="1"/>
          </p:cNvSpPr>
          <p:nvPr>
            <p:ph type="sldNum" sz="quarter" idx="2"/>
          </p:nvPr>
        </p:nvSpPr>
        <p:spPr>
          <a:xfrm>
            <a:off x="6583360" y="6378575"/>
            <a:ext cx="2103444" cy="266700"/>
          </a:xfrm>
          <a:prstGeom prst="rect">
            <a:avLst/>
          </a:prstGeom>
        </p:spPr>
        <p:txBody>
          <a:bodyPr/>
          <a:lstStyle>
            <a:lvl1pPr algn="r" defTabSz="914400">
              <a:lnSpc>
                <a:spcPct val="100000"/>
              </a:lnSpc>
              <a:tabLst/>
              <a:defRPr>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6" name="Shape 516"/>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8" name="Shape 518"/>
          <p:cNvSpPr>
            <a:spLocks noGrp="1"/>
          </p:cNvSpPr>
          <p:nvPr>
            <p:ph type="sldNum" sz="quarter" idx="2"/>
          </p:nvPr>
        </p:nvSpPr>
        <p:spPr>
          <a:xfrm>
            <a:off x="6558801" y="6424174"/>
            <a:ext cx="2135206"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21" name="Shape 521"/>
          <p:cNvSpPr>
            <a:spLocks noGrp="1"/>
          </p:cNvSpPr>
          <p:nvPr>
            <p:ph type="sldNum" sz="quarter" idx="2"/>
          </p:nvPr>
        </p:nvSpPr>
        <p:spPr>
          <a:xfrm>
            <a:off x="6558801" y="6424267"/>
            <a:ext cx="2135206"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23" name="Shape 523"/>
          <p:cNvSpPr>
            <a:spLocks noGrp="1"/>
          </p:cNvSpPr>
          <p:nvPr>
            <p:ph type="sldNum" sz="quarter" idx="2"/>
          </p:nvPr>
        </p:nvSpPr>
        <p:spPr>
          <a:xfrm>
            <a:off x="6558801" y="6424267"/>
            <a:ext cx="2135206"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25" name="Shape 525"/>
          <p:cNvSpPr>
            <a:spLocks noGrp="1"/>
          </p:cNvSpPr>
          <p:nvPr>
            <p:ph type="sldNum" sz="quarter" idx="2"/>
          </p:nvPr>
        </p:nvSpPr>
        <p:spPr>
          <a:xfrm>
            <a:off x="6558801" y="6424174"/>
            <a:ext cx="2135206"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27" name="Shape 527"/>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29" name="Shape 529"/>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51" name="Shape 51"/>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52" name="Shape 52"/>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 name="Shape 5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31" name="Shape 531"/>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FF1EC5C-0012-4A64-95EC-115B40ED7959}"/>
              </a:ext>
            </a:extLst>
          </p:cNvPr>
          <p:cNvSpPr>
            <a:spLocks noGrp="1"/>
          </p:cNvSpPr>
          <p:nvPr>
            <p:ph type="dt" sz="half" idx="10"/>
          </p:nvPr>
        </p:nvSpPr>
        <p:spPr/>
        <p:txBody>
          <a:bodyPr/>
          <a:lstStyle>
            <a:lvl1pPr>
              <a:defRPr/>
            </a:lvl1pPr>
          </a:lstStyle>
          <a:p>
            <a:fld id="{B9EE6ECB-25C1-414C-B42D-2D13AFFB7D0B}" type="datetime1">
              <a:rPr lang="en-US" altLang="it-IT"/>
              <a:pPr/>
              <a:t>10/6/2017</a:t>
            </a:fld>
            <a:endParaRPr lang="it-IT" altLang="it-IT"/>
          </a:p>
        </p:txBody>
      </p:sp>
      <p:sp>
        <p:nvSpPr>
          <p:cNvPr id="5" name="Segnaposto piè di pagina 4">
            <a:extLst>
              <a:ext uri="{FF2B5EF4-FFF2-40B4-BE49-F238E27FC236}">
                <a16:creationId xmlns:a16="http://schemas.microsoft.com/office/drawing/2014/main" id="{BE61B574-D107-4957-B1EB-2A86BAB6414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186A75E-49F4-491B-B8EE-B9D09EB83B03}"/>
              </a:ext>
            </a:extLst>
          </p:cNvPr>
          <p:cNvSpPr>
            <a:spLocks noGrp="1"/>
          </p:cNvSpPr>
          <p:nvPr>
            <p:ph type="sldNum" sz="quarter" idx="12"/>
          </p:nvPr>
        </p:nvSpPr>
        <p:spPr/>
        <p:txBody>
          <a:bodyPr/>
          <a:lstStyle>
            <a:lvl1pPr>
              <a:defRPr/>
            </a:lvl1pPr>
          </a:lstStyle>
          <a:p>
            <a:fld id="{B209BDBE-A7D1-4D02-8CFF-CB8FDDBEEA6A}" type="slidenum">
              <a:rPr lang="it-IT" altLang="it-IT"/>
              <a:pPr/>
              <a:t>‹N›</a:t>
            </a:fld>
            <a:endParaRPr lang="it-IT" altLang="it-IT"/>
          </a:p>
        </p:txBody>
      </p:sp>
    </p:spTree>
    <p:extLst>
      <p:ext uri="{BB962C8B-B14F-4D97-AF65-F5344CB8AC3E}">
        <p14:creationId xmlns:p14="http://schemas.microsoft.com/office/powerpoint/2010/main" val="3047900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54F1F3-3A9E-4FE4-A5E6-2DD88AFF88EA}"/>
              </a:ext>
            </a:extLst>
          </p:cNvPr>
          <p:cNvSpPr>
            <a:spLocks noGrp="1"/>
          </p:cNvSpPr>
          <p:nvPr>
            <p:ph type="dt" sz="half" idx="10"/>
          </p:nvPr>
        </p:nvSpPr>
        <p:spPr/>
        <p:txBody>
          <a:bodyPr/>
          <a:lstStyle>
            <a:lvl1pPr>
              <a:defRPr/>
            </a:lvl1pPr>
          </a:lstStyle>
          <a:p>
            <a:fld id="{AEFA63A2-4307-4FE2-ACBB-8F2C471DAF41}" type="datetime1">
              <a:rPr lang="en-US" altLang="it-IT"/>
              <a:pPr/>
              <a:t>10/6/2017</a:t>
            </a:fld>
            <a:endParaRPr lang="it-IT" altLang="it-IT"/>
          </a:p>
        </p:txBody>
      </p:sp>
      <p:sp>
        <p:nvSpPr>
          <p:cNvPr id="5" name="Segnaposto piè di pagina 4">
            <a:extLst>
              <a:ext uri="{FF2B5EF4-FFF2-40B4-BE49-F238E27FC236}">
                <a16:creationId xmlns:a16="http://schemas.microsoft.com/office/drawing/2014/main" id="{77FD2805-3E69-4D05-8DBF-1DA4CCCFD15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EC2D9B0-3A71-47C0-A860-38B0E40FBE5E}"/>
              </a:ext>
            </a:extLst>
          </p:cNvPr>
          <p:cNvSpPr>
            <a:spLocks noGrp="1"/>
          </p:cNvSpPr>
          <p:nvPr>
            <p:ph type="sldNum" sz="quarter" idx="12"/>
          </p:nvPr>
        </p:nvSpPr>
        <p:spPr/>
        <p:txBody>
          <a:bodyPr/>
          <a:lstStyle>
            <a:lvl1pPr>
              <a:defRPr/>
            </a:lvl1pPr>
          </a:lstStyle>
          <a:p>
            <a:fld id="{2C863D7B-45C7-434D-9DDB-62F2F891EAAB}" type="slidenum">
              <a:rPr lang="it-IT" altLang="it-IT"/>
              <a:pPr/>
              <a:t>‹N›</a:t>
            </a:fld>
            <a:endParaRPr lang="it-IT" altLang="it-IT"/>
          </a:p>
        </p:txBody>
      </p:sp>
    </p:spTree>
    <p:extLst>
      <p:ext uri="{BB962C8B-B14F-4D97-AF65-F5344CB8AC3E}">
        <p14:creationId xmlns:p14="http://schemas.microsoft.com/office/powerpoint/2010/main" val="13514089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638DA3E-C624-4A1F-BF46-BF7F5BF36550}"/>
              </a:ext>
            </a:extLst>
          </p:cNvPr>
          <p:cNvSpPr>
            <a:spLocks noGrp="1"/>
          </p:cNvSpPr>
          <p:nvPr>
            <p:ph type="dt" sz="half" idx="10"/>
          </p:nvPr>
        </p:nvSpPr>
        <p:spPr/>
        <p:txBody>
          <a:bodyPr/>
          <a:lstStyle>
            <a:lvl1pPr>
              <a:defRPr/>
            </a:lvl1pPr>
          </a:lstStyle>
          <a:p>
            <a:fld id="{C85642E0-1F48-4201-8556-CB72B02D1333}" type="datetime1">
              <a:rPr lang="en-US" altLang="it-IT"/>
              <a:pPr/>
              <a:t>10/6/2017</a:t>
            </a:fld>
            <a:endParaRPr lang="it-IT" altLang="it-IT"/>
          </a:p>
        </p:txBody>
      </p:sp>
      <p:sp>
        <p:nvSpPr>
          <p:cNvPr id="5" name="Segnaposto piè di pagina 4">
            <a:extLst>
              <a:ext uri="{FF2B5EF4-FFF2-40B4-BE49-F238E27FC236}">
                <a16:creationId xmlns:a16="http://schemas.microsoft.com/office/drawing/2014/main" id="{C31707B9-760B-4AB2-BC78-AEDE45FC03A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ADFFC9E-E3E5-4910-9C01-509208EB4FCC}"/>
              </a:ext>
            </a:extLst>
          </p:cNvPr>
          <p:cNvSpPr>
            <a:spLocks noGrp="1"/>
          </p:cNvSpPr>
          <p:nvPr>
            <p:ph type="sldNum" sz="quarter" idx="12"/>
          </p:nvPr>
        </p:nvSpPr>
        <p:spPr/>
        <p:txBody>
          <a:bodyPr/>
          <a:lstStyle>
            <a:lvl1pPr>
              <a:defRPr/>
            </a:lvl1pPr>
          </a:lstStyle>
          <a:p>
            <a:fld id="{715B65D7-13F8-4DFF-AE1E-82DE3AA67095}" type="slidenum">
              <a:rPr lang="it-IT" altLang="it-IT"/>
              <a:pPr/>
              <a:t>‹N›</a:t>
            </a:fld>
            <a:endParaRPr lang="it-IT" altLang="it-IT"/>
          </a:p>
        </p:txBody>
      </p:sp>
    </p:spTree>
    <p:extLst>
      <p:ext uri="{BB962C8B-B14F-4D97-AF65-F5344CB8AC3E}">
        <p14:creationId xmlns:p14="http://schemas.microsoft.com/office/powerpoint/2010/main" val="2590200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2520644-CE9C-4734-8DEB-255C6A70904F}"/>
              </a:ext>
            </a:extLst>
          </p:cNvPr>
          <p:cNvSpPr>
            <a:spLocks noGrp="1"/>
          </p:cNvSpPr>
          <p:nvPr>
            <p:ph type="dt" sz="half" idx="10"/>
          </p:nvPr>
        </p:nvSpPr>
        <p:spPr/>
        <p:txBody>
          <a:bodyPr/>
          <a:lstStyle>
            <a:lvl1pPr>
              <a:defRPr/>
            </a:lvl1pPr>
          </a:lstStyle>
          <a:p>
            <a:fld id="{382852E5-EA13-4CF9-9BF9-40442AADD15E}" type="datetime1">
              <a:rPr lang="en-US" altLang="it-IT"/>
              <a:pPr/>
              <a:t>10/6/2017</a:t>
            </a:fld>
            <a:endParaRPr lang="it-IT" altLang="it-IT"/>
          </a:p>
        </p:txBody>
      </p:sp>
      <p:sp>
        <p:nvSpPr>
          <p:cNvPr id="6" name="Segnaposto piè di pagina 4">
            <a:extLst>
              <a:ext uri="{FF2B5EF4-FFF2-40B4-BE49-F238E27FC236}">
                <a16:creationId xmlns:a16="http://schemas.microsoft.com/office/drawing/2014/main" id="{6DEFE07E-1119-44FE-BE6F-31B9E16D1DD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FDF4947-4483-4B5E-92F8-2C23492B1328}"/>
              </a:ext>
            </a:extLst>
          </p:cNvPr>
          <p:cNvSpPr>
            <a:spLocks noGrp="1"/>
          </p:cNvSpPr>
          <p:nvPr>
            <p:ph type="sldNum" sz="quarter" idx="12"/>
          </p:nvPr>
        </p:nvSpPr>
        <p:spPr/>
        <p:txBody>
          <a:bodyPr/>
          <a:lstStyle>
            <a:lvl1pPr>
              <a:defRPr/>
            </a:lvl1pPr>
          </a:lstStyle>
          <a:p>
            <a:fld id="{C7986947-8021-4E70-9EB1-950B65B5ACA4}" type="slidenum">
              <a:rPr lang="it-IT" altLang="it-IT"/>
              <a:pPr/>
              <a:t>‹N›</a:t>
            </a:fld>
            <a:endParaRPr lang="it-IT" altLang="it-IT"/>
          </a:p>
        </p:txBody>
      </p:sp>
    </p:spTree>
    <p:extLst>
      <p:ext uri="{BB962C8B-B14F-4D97-AF65-F5344CB8AC3E}">
        <p14:creationId xmlns:p14="http://schemas.microsoft.com/office/powerpoint/2010/main" val="15453813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9A93B19D-8949-4546-B87B-FB93B16EAEE4}"/>
              </a:ext>
            </a:extLst>
          </p:cNvPr>
          <p:cNvSpPr>
            <a:spLocks noGrp="1"/>
          </p:cNvSpPr>
          <p:nvPr>
            <p:ph type="dt" sz="half" idx="10"/>
          </p:nvPr>
        </p:nvSpPr>
        <p:spPr/>
        <p:txBody>
          <a:bodyPr/>
          <a:lstStyle>
            <a:lvl1pPr>
              <a:defRPr/>
            </a:lvl1pPr>
          </a:lstStyle>
          <a:p>
            <a:fld id="{5525B949-8AF7-42EA-9182-815A7C054F92}" type="datetime1">
              <a:rPr lang="en-US" altLang="it-IT"/>
              <a:pPr/>
              <a:t>10/6/2017</a:t>
            </a:fld>
            <a:endParaRPr lang="it-IT" altLang="it-IT"/>
          </a:p>
        </p:txBody>
      </p:sp>
      <p:sp>
        <p:nvSpPr>
          <p:cNvPr id="8" name="Segnaposto piè di pagina 4">
            <a:extLst>
              <a:ext uri="{FF2B5EF4-FFF2-40B4-BE49-F238E27FC236}">
                <a16:creationId xmlns:a16="http://schemas.microsoft.com/office/drawing/2014/main" id="{3BE55042-B006-40D7-B196-7E33C4E06ACC}"/>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E5C90A0-1BBB-449D-AE32-847E647FBD5D}"/>
              </a:ext>
            </a:extLst>
          </p:cNvPr>
          <p:cNvSpPr>
            <a:spLocks noGrp="1"/>
          </p:cNvSpPr>
          <p:nvPr>
            <p:ph type="sldNum" sz="quarter" idx="12"/>
          </p:nvPr>
        </p:nvSpPr>
        <p:spPr/>
        <p:txBody>
          <a:bodyPr/>
          <a:lstStyle>
            <a:lvl1pPr>
              <a:defRPr/>
            </a:lvl1pPr>
          </a:lstStyle>
          <a:p>
            <a:fld id="{B2A8CB55-A35F-47DB-ACB2-5FB35417B4B1}" type="slidenum">
              <a:rPr lang="it-IT" altLang="it-IT"/>
              <a:pPr/>
              <a:t>‹N›</a:t>
            </a:fld>
            <a:endParaRPr lang="it-IT" altLang="it-IT"/>
          </a:p>
        </p:txBody>
      </p:sp>
    </p:spTree>
    <p:extLst>
      <p:ext uri="{BB962C8B-B14F-4D97-AF65-F5344CB8AC3E}">
        <p14:creationId xmlns:p14="http://schemas.microsoft.com/office/powerpoint/2010/main" val="2844541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DD35AE4C-359B-4241-AD28-1A78C3196564}"/>
              </a:ext>
            </a:extLst>
          </p:cNvPr>
          <p:cNvSpPr>
            <a:spLocks noGrp="1"/>
          </p:cNvSpPr>
          <p:nvPr>
            <p:ph type="dt" sz="half" idx="10"/>
          </p:nvPr>
        </p:nvSpPr>
        <p:spPr/>
        <p:txBody>
          <a:bodyPr/>
          <a:lstStyle>
            <a:lvl1pPr>
              <a:defRPr/>
            </a:lvl1pPr>
          </a:lstStyle>
          <a:p>
            <a:fld id="{9466B9A2-C140-4B46-87AB-158976F1CC1A}" type="datetime1">
              <a:rPr lang="en-US" altLang="it-IT"/>
              <a:pPr/>
              <a:t>10/6/2017</a:t>
            </a:fld>
            <a:endParaRPr lang="it-IT" altLang="it-IT"/>
          </a:p>
        </p:txBody>
      </p:sp>
      <p:sp>
        <p:nvSpPr>
          <p:cNvPr id="4" name="Segnaposto piè di pagina 4">
            <a:extLst>
              <a:ext uri="{FF2B5EF4-FFF2-40B4-BE49-F238E27FC236}">
                <a16:creationId xmlns:a16="http://schemas.microsoft.com/office/drawing/2014/main" id="{5D9A4087-E2E8-4488-B16D-70E789A91710}"/>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7D9BA251-09C0-4A47-8C37-9A2E2CCE85DD}"/>
              </a:ext>
            </a:extLst>
          </p:cNvPr>
          <p:cNvSpPr>
            <a:spLocks noGrp="1"/>
          </p:cNvSpPr>
          <p:nvPr>
            <p:ph type="sldNum" sz="quarter" idx="12"/>
          </p:nvPr>
        </p:nvSpPr>
        <p:spPr/>
        <p:txBody>
          <a:bodyPr/>
          <a:lstStyle>
            <a:lvl1pPr>
              <a:defRPr/>
            </a:lvl1pPr>
          </a:lstStyle>
          <a:p>
            <a:fld id="{D49C8212-27C4-4D49-8385-1B5A648F4005}" type="slidenum">
              <a:rPr lang="it-IT" altLang="it-IT"/>
              <a:pPr/>
              <a:t>‹N›</a:t>
            </a:fld>
            <a:endParaRPr lang="it-IT" altLang="it-IT"/>
          </a:p>
        </p:txBody>
      </p:sp>
    </p:spTree>
    <p:extLst>
      <p:ext uri="{BB962C8B-B14F-4D97-AF65-F5344CB8AC3E}">
        <p14:creationId xmlns:p14="http://schemas.microsoft.com/office/powerpoint/2010/main" val="3019621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6F6CAA8-D5A4-4EE6-9DA3-4AC87D4F6BF8}"/>
              </a:ext>
            </a:extLst>
          </p:cNvPr>
          <p:cNvSpPr>
            <a:spLocks noGrp="1"/>
          </p:cNvSpPr>
          <p:nvPr>
            <p:ph type="dt" sz="half" idx="10"/>
          </p:nvPr>
        </p:nvSpPr>
        <p:spPr/>
        <p:txBody>
          <a:bodyPr/>
          <a:lstStyle>
            <a:lvl1pPr>
              <a:defRPr/>
            </a:lvl1pPr>
          </a:lstStyle>
          <a:p>
            <a:fld id="{3BC8C218-2E51-4AE0-9967-CB39E059D4DB}" type="datetime1">
              <a:rPr lang="en-US" altLang="it-IT"/>
              <a:pPr/>
              <a:t>10/6/2017</a:t>
            </a:fld>
            <a:endParaRPr lang="it-IT" altLang="it-IT"/>
          </a:p>
        </p:txBody>
      </p:sp>
      <p:sp>
        <p:nvSpPr>
          <p:cNvPr id="3" name="Segnaposto piè di pagina 4">
            <a:extLst>
              <a:ext uri="{FF2B5EF4-FFF2-40B4-BE49-F238E27FC236}">
                <a16:creationId xmlns:a16="http://schemas.microsoft.com/office/drawing/2014/main" id="{3D292AB0-D07A-4333-8F53-4B2B7173879E}"/>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DF20DCE7-1432-479B-B07A-9C4E1AE02F52}"/>
              </a:ext>
            </a:extLst>
          </p:cNvPr>
          <p:cNvSpPr>
            <a:spLocks noGrp="1"/>
          </p:cNvSpPr>
          <p:nvPr>
            <p:ph type="sldNum" sz="quarter" idx="12"/>
          </p:nvPr>
        </p:nvSpPr>
        <p:spPr/>
        <p:txBody>
          <a:bodyPr/>
          <a:lstStyle>
            <a:lvl1pPr>
              <a:defRPr/>
            </a:lvl1pPr>
          </a:lstStyle>
          <a:p>
            <a:fld id="{EDCA0E24-D4C6-4ACA-A4DA-BB8E1749AC81}" type="slidenum">
              <a:rPr lang="it-IT" altLang="it-IT"/>
              <a:pPr/>
              <a:t>‹N›</a:t>
            </a:fld>
            <a:endParaRPr lang="it-IT" altLang="it-IT"/>
          </a:p>
        </p:txBody>
      </p:sp>
    </p:spTree>
    <p:extLst>
      <p:ext uri="{BB962C8B-B14F-4D97-AF65-F5344CB8AC3E}">
        <p14:creationId xmlns:p14="http://schemas.microsoft.com/office/powerpoint/2010/main" val="19090098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6ADDFDCD-BC50-4DE3-907B-DF05E2B6F82D}"/>
              </a:ext>
            </a:extLst>
          </p:cNvPr>
          <p:cNvSpPr>
            <a:spLocks noGrp="1"/>
          </p:cNvSpPr>
          <p:nvPr>
            <p:ph type="dt" sz="half" idx="10"/>
          </p:nvPr>
        </p:nvSpPr>
        <p:spPr/>
        <p:txBody>
          <a:bodyPr/>
          <a:lstStyle>
            <a:lvl1pPr>
              <a:defRPr/>
            </a:lvl1pPr>
          </a:lstStyle>
          <a:p>
            <a:fld id="{B906C8EE-117F-403D-97A3-3A17565F0085}" type="datetime1">
              <a:rPr lang="en-US" altLang="it-IT"/>
              <a:pPr/>
              <a:t>10/6/2017</a:t>
            </a:fld>
            <a:endParaRPr lang="it-IT" altLang="it-IT"/>
          </a:p>
        </p:txBody>
      </p:sp>
      <p:sp>
        <p:nvSpPr>
          <p:cNvPr id="6" name="Segnaposto piè di pagina 4">
            <a:extLst>
              <a:ext uri="{FF2B5EF4-FFF2-40B4-BE49-F238E27FC236}">
                <a16:creationId xmlns:a16="http://schemas.microsoft.com/office/drawing/2014/main" id="{F36891C6-31F2-4455-9B3C-BB1C2522A19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D1FBB73-6802-4D96-AF48-652437364F2A}"/>
              </a:ext>
            </a:extLst>
          </p:cNvPr>
          <p:cNvSpPr>
            <a:spLocks noGrp="1"/>
          </p:cNvSpPr>
          <p:nvPr>
            <p:ph type="sldNum" sz="quarter" idx="12"/>
          </p:nvPr>
        </p:nvSpPr>
        <p:spPr/>
        <p:txBody>
          <a:bodyPr/>
          <a:lstStyle>
            <a:lvl1pPr>
              <a:defRPr/>
            </a:lvl1pPr>
          </a:lstStyle>
          <a:p>
            <a:fld id="{0887DA61-A163-47A2-B97D-DAB68A0FE162}" type="slidenum">
              <a:rPr lang="it-IT" altLang="it-IT"/>
              <a:pPr/>
              <a:t>‹N›</a:t>
            </a:fld>
            <a:endParaRPr lang="it-IT" altLang="it-IT"/>
          </a:p>
        </p:txBody>
      </p:sp>
    </p:spTree>
    <p:extLst>
      <p:ext uri="{BB962C8B-B14F-4D97-AF65-F5344CB8AC3E}">
        <p14:creationId xmlns:p14="http://schemas.microsoft.com/office/powerpoint/2010/main" val="20020631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414F4D34-802C-4AD5-8ADD-8257AF4195BB}"/>
              </a:ext>
            </a:extLst>
          </p:cNvPr>
          <p:cNvSpPr>
            <a:spLocks noGrp="1"/>
          </p:cNvSpPr>
          <p:nvPr>
            <p:ph type="dt" sz="half" idx="10"/>
          </p:nvPr>
        </p:nvSpPr>
        <p:spPr/>
        <p:txBody>
          <a:bodyPr/>
          <a:lstStyle>
            <a:lvl1pPr>
              <a:defRPr/>
            </a:lvl1pPr>
          </a:lstStyle>
          <a:p>
            <a:fld id="{AAED3533-E77B-41FC-9CAE-6D108D070D26}" type="datetime1">
              <a:rPr lang="en-US" altLang="it-IT"/>
              <a:pPr/>
              <a:t>10/6/2017</a:t>
            </a:fld>
            <a:endParaRPr lang="it-IT" altLang="it-IT"/>
          </a:p>
        </p:txBody>
      </p:sp>
      <p:sp>
        <p:nvSpPr>
          <p:cNvPr id="6" name="Segnaposto piè di pagina 4">
            <a:extLst>
              <a:ext uri="{FF2B5EF4-FFF2-40B4-BE49-F238E27FC236}">
                <a16:creationId xmlns:a16="http://schemas.microsoft.com/office/drawing/2014/main" id="{4BC06BD5-3CA1-4ECE-8F11-DBB4B7102F3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639FCE0-71EE-491F-9D34-6857B05A1EA8}"/>
              </a:ext>
            </a:extLst>
          </p:cNvPr>
          <p:cNvSpPr>
            <a:spLocks noGrp="1"/>
          </p:cNvSpPr>
          <p:nvPr>
            <p:ph type="sldNum" sz="quarter" idx="12"/>
          </p:nvPr>
        </p:nvSpPr>
        <p:spPr/>
        <p:txBody>
          <a:bodyPr/>
          <a:lstStyle>
            <a:lvl1pPr>
              <a:defRPr/>
            </a:lvl1pPr>
          </a:lstStyle>
          <a:p>
            <a:fld id="{FDDA0475-2035-426D-BDC9-DCE53CBAED38}" type="slidenum">
              <a:rPr lang="it-IT" altLang="it-IT"/>
              <a:pPr/>
              <a:t>‹N›</a:t>
            </a:fld>
            <a:endParaRPr lang="it-IT" altLang="it-IT"/>
          </a:p>
        </p:txBody>
      </p:sp>
    </p:spTree>
    <p:extLst>
      <p:ext uri="{BB962C8B-B14F-4D97-AF65-F5344CB8AC3E}">
        <p14:creationId xmlns:p14="http://schemas.microsoft.com/office/powerpoint/2010/main" val="3785150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55" name="Shape 55"/>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56" name="Shape 56"/>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7" name="Shape 5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3E10EE2-0CCD-4E89-99B4-0CFDFEC16A23}"/>
              </a:ext>
            </a:extLst>
          </p:cNvPr>
          <p:cNvSpPr>
            <a:spLocks noGrp="1"/>
          </p:cNvSpPr>
          <p:nvPr>
            <p:ph type="dt" sz="half" idx="10"/>
          </p:nvPr>
        </p:nvSpPr>
        <p:spPr/>
        <p:txBody>
          <a:bodyPr/>
          <a:lstStyle>
            <a:lvl1pPr>
              <a:defRPr/>
            </a:lvl1pPr>
          </a:lstStyle>
          <a:p>
            <a:fld id="{ADDC42A8-2491-4C7F-B4F2-F7F4B38F15EB}" type="datetime1">
              <a:rPr lang="en-US" altLang="it-IT"/>
              <a:pPr/>
              <a:t>10/6/2017</a:t>
            </a:fld>
            <a:endParaRPr lang="it-IT" altLang="it-IT"/>
          </a:p>
        </p:txBody>
      </p:sp>
      <p:sp>
        <p:nvSpPr>
          <p:cNvPr id="5" name="Segnaposto piè di pagina 4">
            <a:extLst>
              <a:ext uri="{FF2B5EF4-FFF2-40B4-BE49-F238E27FC236}">
                <a16:creationId xmlns:a16="http://schemas.microsoft.com/office/drawing/2014/main" id="{A538E3C1-01B1-4F8D-8684-BA2D25F312F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7E8A1FF-9CE8-46BD-A64A-79DCB7F6DA25}"/>
              </a:ext>
            </a:extLst>
          </p:cNvPr>
          <p:cNvSpPr>
            <a:spLocks noGrp="1"/>
          </p:cNvSpPr>
          <p:nvPr>
            <p:ph type="sldNum" sz="quarter" idx="12"/>
          </p:nvPr>
        </p:nvSpPr>
        <p:spPr/>
        <p:txBody>
          <a:bodyPr/>
          <a:lstStyle>
            <a:lvl1pPr>
              <a:defRPr/>
            </a:lvl1pPr>
          </a:lstStyle>
          <a:p>
            <a:fld id="{00C6C57A-CD38-4EE9-96A2-3CC24CAD4970}" type="slidenum">
              <a:rPr lang="it-IT" altLang="it-IT"/>
              <a:pPr/>
              <a:t>‹N›</a:t>
            </a:fld>
            <a:endParaRPr lang="it-IT" altLang="it-IT"/>
          </a:p>
        </p:txBody>
      </p:sp>
    </p:spTree>
    <p:extLst>
      <p:ext uri="{BB962C8B-B14F-4D97-AF65-F5344CB8AC3E}">
        <p14:creationId xmlns:p14="http://schemas.microsoft.com/office/powerpoint/2010/main" val="27733845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F4763C-265D-4068-95C9-E088D7B9FB2B}"/>
              </a:ext>
            </a:extLst>
          </p:cNvPr>
          <p:cNvSpPr>
            <a:spLocks noGrp="1"/>
          </p:cNvSpPr>
          <p:nvPr>
            <p:ph type="dt" sz="half" idx="10"/>
          </p:nvPr>
        </p:nvSpPr>
        <p:spPr/>
        <p:txBody>
          <a:bodyPr/>
          <a:lstStyle>
            <a:lvl1pPr>
              <a:defRPr/>
            </a:lvl1pPr>
          </a:lstStyle>
          <a:p>
            <a:fld id="{2CF1F64D-3A91-450A-8722-AC1EE7B7DD05}" type="datetime1">
              <a:rPr lang="en-US" altLang="it-IT"/>
              <a:pPr/>
              <a:t>10/6/2017</a:t>
            </a:fld>
            <a:endParaRPr lang="it-IT" altLang="it-IT"/>
          </a:p>
        </p:txBody>
      </p:sp>
      <p:sp>
        <p:nvSpPr>
          <p:cNvPr id="5" name="Segnaposto piè di pagina 4">
            <a:extLst>
              <a:ext uri="{FF2B5EF4-FFF2-40B4-BE49-F238E27FC236}">
                <a16:creationId xmlns:a16="http://schemas.microsoft.com/office/drawing/2014/main" id="{7F6831AB-3F0F-4AAD-ABDC-F076A5D7847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152D3FA-261B-46F7-BF23-EEB2677DDE19}"/>
              </a:ext>
            </a:extLst>
          </p:cNvPr>
          <p:cNvSpPr>
            <a:spLocks noGrp="1"/>
          </p:cNvSpPr>
          <p:nvPr>
            <p:ph type="sldNum" sz="quarter" idx="12"/>
          </p:nvPr>
        </p:nvSpPr>
        <p:spPr/>
        <p:txBody>
          <a:bodyPr/>
          <a:lstStyle>
            <a:lvl1pPr>
              <a:defRPr/>
            </a:lvl1pPr>
          </a:lstStyle>
          <a:p>
            <a:fld id="{F865533A-10D3-4159-9D54-B0790B143E22}" type="slidenum">
              <a:rPr lang="it-IT" altLang="it-IT"/>
              <a:pPr/>
              <a:t>‹N›</a:t>
            </a:fld>
            <a:endParaRPr lang="it-IT" altLang="it-IT"/>
          </a:p>
        </p:txBody>
      </p:sp>
    </p:spTree>
    <p:extLst>
      <p:ext uri="{BB962C8B-B14F-4D97-AF65-F5344CB8AC3E}">
        <p14:creationId xmlns:p14="http://schemas.microsoft.com/office/powerpoint/2010/main" val="596594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59" name="Shape 59"/>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60" name="Shape 60"/>
          <p:cNvSpPr>
            <a:spLocks noGrp="1"/>
          </p:cNvSpPr>
          <p:nvPr>
            <p:ph type="body" idx="1"/>
          </p:nvPr>
        </p:nvSpPr>
        <p:spPr>
          <a:xfrm>
            <a:off x="457200"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1" name="Shape 6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63" name="Shape 63"/>
          <p:cNvSpPr>
            <a:spLocks noGrp="1"/>
          </p:cNvSpPr>
          <p:nvPr>
            <p:ph type="title"/>
          </p:nvPr>
        </p:nvSpPr>
        <p:spPr>
          <a:xfrm>
            <a:off x="630237" y="365125"/>
            <a:ext cx="7886701" cy="1325563"/>
          </a:xfrm>
          <a:prstGeom prst="rect">
            <a:avLst/>
          </a:prstGeom>
        </p:spPr>
        <p:txBody>
          <a:bodyPr anchor="ctr"/>
          <a:lstStyle/>
          <a:p>
            <a:pPr lvl="0">
              <a:defRPr sz="1800"/>
            </a:pPr>
            <a:r>
              <a:rPr sz="4400"/>
              <a:t>Titolo Testo</a:t>
            </a:r>
          </a:p>
        </p:txBody>
      </p:sp>
      <p:sp>
        <p:nvSpPr>
          <p:cNvPr id="64" name="Shape 64"/>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5" name="Shape 6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67" name="Shape 67"/>
          <p:cNvSpPr>
            <a:spLocks noGrp="1"/>
          </p:cNvSpPr>
          <p:nvPr>
            <p:ph type="title"/>
          </p:nvPr>
        </p:nvSpPr>
        <p:spPr>
          <a:xfrm>
            <a:off x="457200" y="0"/>
            <a:ext cx="8224840" cy="1685925"/>
          </a:xfrm>
          <a:prstGeom prst="rect">
            <a:avLst/>
          </a:prstGeom>
        </p:spPr>
        <p:txBody>
          <a:bodyPr anchor="ctr"/>
          <a:lstStyle/>
          <a:p>
            <a:pPr lvl="0">
              <a:defRPr sz="1800"/>
            </a:pPr>
            <a:r>
              <a:rPr sz="4400"/>
              <a:t>Titolo Testo</a:t>
            </a:r>
          </a:p>
        </p:txBody>
      </p:sp>
      <p:sp>
        <p:nvSpPr>
          <p:cNvPr id="68" name="Shape 6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0" name="Shape 70"/>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1" name="Shape 71"/>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2" name="Shape 7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74" name="Shape 7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5" name="Shape 75"/>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76" name="Shape 7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Titolo Testo</a:t>
            </a:r>
          </a:p>
        </p:txBody>
      </p:sp>
      <p:sp>
        <p:nvSpPr>
          <p:cNvPr id="11" name="Shape 11"/>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 name="Shape 12"/>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78" name="Shape 78"/>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79" name="Shape 79"/>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0" name="Shape 8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82" name="Shape 82"/>
          <p:cNvSpPr>
            <a:spLocks noGrp="1"/>
          </p:cNvSpPr>
          <p:nvPr>
            <p:ph type="title"/>
          </p:nvPr>
        </p:nvSpPr>
        <p:spPr>
          <a:xfrm>
            <a:off x="6626225" y="0"/>
            <a:ext cx="2055816" cy="6399213"/>
          </a:xfrm>
          <a:prstGeom prst="rect">
            <a:avLst/>
          </a:prstGeom>
        </p:spPr>
        <p:txBody>
          <a:bodyPr anchor="ctr"/>
          <a:lstStyle/>
          <a:p>
            <a:pPr lvl="0">
              <a:defRPr sz="1800"/>
            </a:pPr>
            <a:r>
              <a:rPr sz="4400"/>
              <a:t>Titolo Testo</a:t>
            </a:r>
          </a:p>
        </p:txBody>
      </p:sp>
      <p:sp>
        <p:nvSpPr>
          <p:cNvPr id="83" name="Shape 83"/>
          <p:cNvSpPr>
            <a:spLocks noGrp="1"/>
          </p:cNvSpPr>
          <p:nvPr>
            <p:ph type="body" idx="1"/>
          </p:nvPr>
        </p:nvSpPr>
        <p:spPr>
          <a:xfrm>
            <a:off x="457200"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4" name="Shape 8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86" name="Shape 8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7" name="Shape 87"/>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88" name="Shape 88"/>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9" name="Shape 8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96" name="Shape 9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7" name="Shape 97"/>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98" name="Shape 98"/>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9" name="Shape 9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01" name="Shape 10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 name="Shape 102"/>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103" name="Shape 103"/>
          <p:cNvSpPr>
            <a:spLocks noGrp="1"/>
          </p:cNvSpPr>
          <p:nvPr>
            <p:ph type="body" idx="1"/>
          </p:nvPr>
        </p:nvSpPr>
        <p:spPr>
          <a:xfrm>
            <a:off x="457200" y="1576387"/>
            <a:ext cx="1909766"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4" name="Shape 10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06" name="Shape 10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 name="Shape 107"/>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108" name="Shape 108"/>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09" name="Shape 10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11" name="Shape 11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2" name="Shape 112"/>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113" name="Shape 11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15" name="Shape 11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6" name="Shape 11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118" name="Shape 11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9" name="Shape 11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20" name="Shape 120"/>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1" name="Shape 12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123" name="Shape 12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4" name="Shape 12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25" name="Shape 125"/>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126" name="Shape 12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4" name="Shape 14"/>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15" name="Shape 15"/>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6" name="Shape 16"/>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28" name="Shape 12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9" name="Shape 129"/>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130" name="Shape 130"/>
          <p:cNvSpPr>
            <a:spLocks noGrp="1"/>
          </p:cNvSpPr>
          <p:nvPr>
            <p:ph type="body" idx="1"/>
          </p:nvPr>
        </p:nvSpPr>
        <p:spPr>
          <a:xfrm>
            <a:off x="457200" y="1576387"/>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1" name="Shape 13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33" name="Shape 13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34" name="Shape 134"/>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135" name="Shape 135"/>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6" name="Shape 13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138" name="Shape 138"/>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139" name="Shape 139"/>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40" name="Shape 14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42" name="Shape 142"/>
          <p:cNvSpPr>
            <a:spLocks noGrp="1"/>
          </p:cNvSpPr>
          <p:nvPr>
            <p:ph type="title"/>
          </p:nvPr>
        </p:nvSpPr>
        <p:spPr>
          <a:prstGeom prst="rect">
            <a:avLst/>
          </a:prstGeom>
        </p:spPr>
        <p:txBody>
          <a:bodyPr/>
          <a:lstStyle/>
          <a:p>
            <a:pPr lvl="0">
              <a:defRPr sz="1800"/>
            </a:pPr>
            <a:r>
              <a:rPr sz="4400"/>
              <a:t>Titolo Testo</a:t>
            </a:r>
          </a:p>
        </p:txBody>
      </p:sp>
      <p:sp>
        <p:nvSpPr>
          <p:cNvPr id="143" name="Shape 143"/>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4" name="Shape 14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46" name="Shape 146"/>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147" name="Shape 147"/>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48" name="Shape 14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p>
            <a:pPr lvl="0">
              <a:defRPr sz="1800"/>
            </a:pPr>
            <a:r>
              <a:rPr sz="4400"/>
              <a:t>Titolo Testo</a:t>
            </a:r>
          </a:p>
        </p:txBody>
      </p:sp>
      <p:sp>
        <p:nvSpPr>
          <p:cNvPr id="151" name="Shape 151"/>
          <p:cNvSpPr>
            <a:spLocks noGrp="1"/>
          </p:cNvSpPr>
          <p:nvPr>
            <p:ph type="body" idx="1"/>
          </p:nvPr>
        </p:nvSpPr>
        <p:spPr>
          <a:xfrm>
            <a:off x="406400" y="1347787"/>
            <a:ext cx="4086225" cy="55102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2" name="Shape 15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54" name="Shape 154"/>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155" name="Shape 155"/>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56" name="Shape 15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58" name="Shape 158"/>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159" name="Shape 15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61" name="Shape 16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163" name="Shape 163"/>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64" name="Shape 164"/>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5" name="Shape 16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Titolo Testo</a:t>
            </a:r>
          </a:p>
        </p:txBody>
      </p:sp>
      <p:sp>
        <p:nvSpPr>
          <p:cNvPr id="19" name="Shape 19"/>
          <p:cNvSpPr>
            <a:spLocks noGrp="1"/>
          </p:cNvSpPr>
          <p:nvPr>
            <p:ph type="body" idx="1"/>
          </p:nvPr>
        </p:nvSpPr>
        <p:spPr>
          <a:xfrm>
            <a:off x="406400" y="1347787"/>
            <a:ext cx="4086225" cy="55102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 name="Shape 20"/>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167" name="Shape 16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68" name="Shape 168"/>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169" name="Shape 16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71" name="Shape 171"/>
          <p:cNvSpPr>
            <a:spLocks noGrp="1"/>
          </p:cNvSpPr>
          <p:nvPr>
            <p:ph type="title"/>
          </p:nvPr>
        </p:nvSpPr>
        <p:spPr>
          <a:prstGeom prst="rect">
            <a:avLst/>
          </a:prstGeom>
        </p:spPr>
        <p:txBody>
          <a:bodyPr/>
          <a:lstStyle/>
          <a:p>
            <a:pPr lvl="0">
              <a:defRPr sz="1800"/>
            </a:pPr>
            <a:r>
              <a:rPr sz="4400"/>
              <a:t>Titolo Testo</a:t>
            </a:r>
          </a:p>
        </p:txBody>
      </p:sp>
      <p:sp>
        <p:nvSpPr>
          <p:cNvPr id="172" name="Shape 172"/>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3" name="Shape 17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75" name="Shape 175"/>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176" name="Shape 176"/>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7" name="Shape 17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179" name="Shape 17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0" name="Shape 180"/>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1" name="Shape 181"/>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82" name="Shape 182"/>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183" name="Shape 183"/>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84" name="Shape 18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86" name="Shape 18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7" name="Shape 187"/>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8" name="Shape 188"/>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89" name="Shape 189"/>
          <p:cNvSpPr>
            <a:spLocks noGrp="1"/>
          </p:cNvSpPr>
          <p:nvPr>
            <p:ph type="title"/>
          </p:nvPr>
        </p:nvSpPr>
        <p:spPr>
          <a:xfrm>
            <a:off x="238125" y="30162"/>
            <a:ext cx="8848725" cy="2403476"/>
          </a:xfrm>
          <a:prstGeom prst="rect">
            <a:avLst/>
          </a:prstGeom>
        </p:spPr>
        <p:txBody>
          <a:bodyPr/>
          <a:lstStyle/>
          <a:p>
            <a:pPr lvl="0">
              <a:defRPr sz="1800"/>
            </a:pPr>
            <a:r>
              <a:rPr sz="4400"/>
              <a:t>Titolo Testo</a:t>
            </a:r>
          </a:p>
        </p:txBody>
      </p:sp>
      <p:sp>
        <p:nvSpPr>
          <p:cNvPr id="190" name="Shape 190"/>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1" name="Shape 19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93" name="Shape 19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94" name="Shape 194"/>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95" name="Shape 195"/>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96" name="Shape 196"/>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197" name="Shape 197"/>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98" name="Shape 19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200" name="Shape 20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1" name="Shape 201"/>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2" name="Shape 202"/>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03" name="Shape 203"/>
          <p:cNvSpPr>
            <a:spLocks noGrp="1"/>
          </p:cNvSpPr>
          <p:nvPr>
            <p:ph type="title"/>
          </p:nvPr>
        </p:nvSpPr>
        <p:spPr>
          <a:xfrm>
            <a:off x="238125" y="30162"/>
            <a:ext cx="8848725" cy="2403476"/>
          </a:xfrm>
          <a:prstGeom prst="rect">
            <a:avLst/>
          </a:prstGeom>
        </p:spPr>
        <p:txBody>
          <a:bodyPr/>
          <a:lstStyle/>
          <a:p>
            <a:pPr lvl="0">
              <a:defRPr sz="1800"/>
            </a:pPr>
            <a:r>
              <a:rPr sz="4400"/>
              <a:t>Titolo Testo</a:t>
            </a:r>
          </a:p>
        </p:txBody>
      </p:sp>
      <p:sp>
        <p:nvSpPr>
          <p:cNvPr id="204" name="Shape 204"/>
          <p:cNvSpPr>
            <a:spLocks noGrp="1"/>
          </p:cNvSpPr>
          <p:nvPr>
            <p:ph type="body" idx="1"/>
          </p:nvPr>
        </p:nvSpPr>
        <p:spPr>
          <a:xfrm>
            <a:off x="457200" y="1604962"/>
            <a:ext cx="4035425"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5" name="Shape 20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07" name="Shape 20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8" name="Shape 208"/>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9" name="Shape 209"/>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10" name="Shape 210"/>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211" name="Shape 211"/>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12" name="Shape 21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14" name="Shape 2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15" name="Shape 215"/>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16" name="Shape 216"/>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17" name="Shape 217"/>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218" name="Shape 21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20" name="Shape 22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1" name="Shape 221"/>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2" name="Shape 222"/>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23" name="Shape 22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2" name="Shape 22"/>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23" name="Shape 23"/>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4" name="Shape 24"/>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25" name="Shape 22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6" name="Shape 226"/>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7" name="Shape 227"/>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28" name="Shape 22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29" name="Shape 229"/>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30" name="Shape 23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32" name="Shape 232"/>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33" name="Shape 233"/>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34" name="Shape 234"/>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35" name="Shape 23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36" name="Shape 23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237" name="Shape 23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39" name="Shape 23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0" name="Shape 240"/>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1" name="Shape 241"/>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42" name="Shape 242"/>
          <p:cNvSpPr>
            <a:spLocks noGrp="1"/>
          </p:cNvSpPr>
          <p:nvPr>
            <p:ph type="title"/>
          </p:nvPr>
        </p:nvSpPr>
        <p:spPr>
          <a:xfrm>
            <a:off x="238125" y="30162"/>
            <a:ext cx="8848725" cy="2403476"/>
          </a:xfrm>
          <a:prstGeom prst="rect">
            <a:avLst/>
          </a:prstGeom>
        </p:spPr>
        <p:txBody>
          <a:bodyPr/>
          <a:lstStyle/>
          <a:p>
            <a:pPr lvl="0">
              <a:defRPr sz="1800"/>
            </a:pPr>
            <a:r>
              <a:rPr sz="4400"/>
              <a:t>Titolo Testo</a:t>
            </a:r>
          </a:p>
        </p:txBody>
      </p:sp>
      <p:sp>
        <p:nvSpPr>
          <p:cNvPr id="243" name="Shape 243"/>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44" name="Shape 24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246" name="Shape 24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7" name="Shape 247"/>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8" name="Shape 248"/>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49" name="Shape 249"/>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250" name="Shape 250"/>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51" name="Shape 25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253" name="Shape 253"/>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254" name="Shape 254"/>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55" name="Shape 25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57" name="Shape 257"/>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258" name="Shape 258"/>
          <p:cNvSpPr>
            <a:spLocks noGrp="1"/>
          </p:cNvSpPr>
          <p:nvPr>
            <p:ph type="body" idx="1"/>
          </p:nvPr>
        </p:nvSpPr>
        <p:spPr>
          <a:xfrm>
            <a:off x="457200" y="1576387"/>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59" name="Shape 25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61" name="Shape 261"/>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262" name="Shape 262"/>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63" name="Shape 26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265" name="Shape 265"/>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266" name="Shape 266"/>
          <p:cNvSpPr>
            <a:spLocks noGrp="1"/>
          </p:cNvSpPr>
          <p:nvPr>
            <p:ph type="body" idx="1"/>
          </p:nvPr>
        </p:nvSpPr>
        <p:spPr>
          <a:xfrm>
            <a:off x="457200" y="1576387"/>
            <a:ext cx="1909766"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67" name="Shape 26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69" name="Shape 269"/>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270" name="Shape 270"/>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71" name="Shape 27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73" name="Shape 273"/>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274" name="Shape 27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6" name="Shape 26"/>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27" name="Shape 2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76" name="Shape 27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78" name="Shape 27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79" name="Shape 279"/>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80" name="Shape 28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82" name="Shape 28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83" name="Shape 283"/>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284" name="Shape 28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86" name="Shape 286"/>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287" name="Shape 287"/>
          <p:cNvSpPr>
            <a:spLocks noGrp="1"/>
          </p:cNvSpPr>
          <p:nvPr>
            <p:ph type="body" idx="1"/>
          </p:nvPr>
        </p:nvSpPr>
        <p:spPr>
          <a:xfrm>
            <a:off x="457200" y="1576387"/>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88" name="Shape 28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290" name="Shape 290"/>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291" name="Shape 291"/>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92" name="Shape 29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294" name="Shape 29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95" name="Shape 295"/>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296" name="Shape 296"/>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97" name="Shape 29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99" name="Shape 29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00" name="Shape 300"/>
          <p:cNvSpPr>
            <a:spLocks noGrp="1"/>
          </p:cNvSpPr>
          <p:nvPr>
            <p:ph type="title"/>
          </p:nvPr>
        </p:nvSpPr>
        <p:spPr>
          <a:xfrm>
            <a:off x="595312" y="336550"/>
            <a:ext cx="7948615" cy="2190750"/>
          </a:xfrm>
          <a:prstGeom prst="rect">
            <a:avLst/>
          </a:prstGeom>
        </p:spPr>
        <p:txBody>
          <a:bodyPr/>
          <a:lstStyle/>
          <a:p>
            <a:pPr lvl="0">
              <a:defRPr sz="1800"/>
            </a:pPr>
            <a:r>
              <a:rPr sz="4400"/>
              <a:t>Titolo Testo</a:t>
            </a:r>
          </a:p>
        </p:txBody>
      </p:sp>
      <p:sp>
        <p:nvSpPr>
          <p:cNvPr id="301" name="Shape 301"/>
          <p:cNvSpPr>
            <a:spLocks noGrp="1"/>
          </p:cNvSpPr>
          <p:nvPr>
            <p:ph type="body" idx="1"/>
          </p:nvPr>
        </p:nvSpPr>
        <p:spPr>
          <a:xfrm>
            <a:off x="712787" y="2527300"/>
            <a:ext cx="7713665"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02" name="Shape 30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304" name="Shape 30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05" name="Shape 305"/>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306" name="Shape 306"/>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07" name="Shape 30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309" name="Shape 30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10" name="Shape 310"/>
          <p:cNvSpPr>
            <a:spLocks noGrp="1"/>
          </p:cNvSpPr>
          <p:nvPr>
            <p:ph type="title"/>
          </p:nvPr>
        </p:nvSpPr>
        <p:spPr>
          <a:xfrm>
            <a:off x="595312" y="336550"/>
            <a:ext cx="7948615" cy="2190750"/>
          </a:xfrm>
          <a:prstGeom prst="rect">
            <a:avLst/>
          </a:prstGeom>
        </p:spPr>
        <p:txBody>
          <a:bodyPr/>
          <a:lstStyle/>
          <a:p>
            <a:pPr lvl="0">
              <a:defRPr sz="1800"/>
            </a:pPr>
            <a:r>
              <a:rPr sz="4400"/>
              <a:t>Titolo Testo</a:t>
            </a:r>
          </a:p>
        </p:txBody>
      </p:sp>
      <p:sp>
        <p:nvSpPr>
          <p:cNvPr id="311" name="Shape 311"/>
          <p:cNvSpPr>
            <a:spLocks noGrp="1"/>
          </p:cNvSpPr>
          <p:nvPr>
            <p:ph type="body" idx="1"/>
          </p:nvPr>
        </p:nvSpPr>
        <p:spPr>
          <a:xfrm>
            <a:off x="712787" y="2527300"/>
            <a:ext cx="3779840"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12" name="Shape 31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314" name="Shape 3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15" name="Shape 315"/>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316" name="Shape 316"/>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317" name="Shape 31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319" name="Shape 31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0" name="Shape 320"/>
          <p:cNvSpPr>
            <a:spLocks noGrp="1"/>
          </p:cNvSpPr>
          <p:nvPr>
            <p:ph type="title"/>
          </p:nvPr>
        </p:nvSpPr>
        <p:spPr>
          <a:xfrm>
            <a:off x="595312" y="336550"/>
            <a:ext cx="7948615" cy="2185991"/>
          </a:xfrm>
          <a:prstGeom prst="rect">
            <a:avLst/>
          </a:prstGeom>
        </p:spPr>
        <p:txBody>
          <a:bodyPr/>
          <a:lstStyle/>
          <a:p>
            <a:pPr lvl="0">
              <a:defRPr sz="1800"/>
            </a:pPr>
            <a:r>
              <a:rPr sz="4400"/>
              <a:t>Titolo Testo</a:t>
            </a:r>
          </a:p>
        </p:txBody>
      </p:sp>
      <p:sp>
        <p:nvSpPr>
          <p:cNvPr id="321" name="Shape 32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323" name="Shape 32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4" name="Shape 32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326" name="Shape 32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7" name="Shape 32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28" name="Shape 328"/>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29" name="Shape 32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31" name="Shape 33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32" name="Shape 33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33" name="Shape 333"/>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34" name="Shape 33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36" name="Shape 33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37" name="Shape 337"/>
          <p:cNvSpPr>
            <a:spLocks noGrp="1"/>
          </p:cNvSpPr>
          <p:nvPr>
            <p:ph type="title"/>
          </p:nvPr>
        </p:nvSpPr>
        <p:spPr>
          <a:xfrm>
            <a:off x="595312" y="336550"/>
            <a:ext cx="7948615" cy="2190750"/>
          </a:xfrm>
          <a:prstGeom prst="rect">
            <a:avLst/>
          </a:prstGeom>
        </p:spPr>
        <p:txBody>
          <a:bodyPr/>
          <a:lstStyle/>
          <a:p>
            <a:pPr lvl="0">
              <a:defRPr sz="1800"/>
            </a:pPr>
            <a:r>
              <a:rPr sz="4400"/>
              <a:t>Titolo Testo</a:t>
            </a:r>
          </a:p>
        </p:txBody>
      </p:sp>
      <p:sp>
        <p:nvSpPr>
          <p:cNvPr id="338" name="Shape 338"/>
          <p:cNvSpPr>
            <a:spLocks noGrp="1"/>
          </p:cNvSpPr>
          <p:nvPr>
            <p:ph type="body" idx="1"/>
          </p:nvPr>
        </p:nvSpPr>
        <p:spPr>
          <a:xfrm>
            <a:off x="712787" y="2527300"/>
            <a:ext cx="7713665"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9" name="Shape 33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341" name="Shape 34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42" name="Shape 342"/>
          <p:cNvSpPr>
            <a:spLocks noGrp="1"/>
          </p:cNvSpPr>
          <p:nvPr>
            <p:ph type="title"/>
          </p:nvPr>
        </p:nvSpPr>
        <p:spPr>
          <a:xfrm>
            <a:off x="6557963" y="336550"/>
            <a:ext cx="1985971" cy="6521450"/>
          </a:xfrm>
          <a:prstGeom prst="rect">
            <a:avLst/>
          </a:prstGeom>
        </p:spPr>
        <p:txBody>
          <a:bodyPr/>
          <a:lstStyle/>
          <a:p>
            <a:pPr lvl="0">
              <a:defRPr sz="1800"/>
            </a:pPr>
            <a:r>
              <a:rPr sz="4400"/>
              <a:t>Titolo Testo</a:t>
            </a:r>
          </a:p>
        </p:txBody>
      </p:sp>
      <p:sp>
        <p:nvSpPr>
          <p:cNvPr id="343" name="Shape 343"/>
          <p:cNvSpPr>
            <a:spLocks noGrp="1"/>
          </p:cNvSpPr>
          <p:nvPr>
            <p:ph type="body" idx="1"/>
          </p:nvPr>
        </p:nvSpPr>
        <p:spPr>
          <a:xfrm>
            <a:off x="595312" y="336550"/>
            <a:ext cx="5810252" cy="65214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44" name="Shape 34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346" name="Shape 346"/>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347" name="Shape 347"/>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48" name="Shape 348"/>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350" name="Shape 350"/>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51" name="Shape 351"/>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52" name="Shape 352"/>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354" name="Shape 354"/>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355" name="Shape 355"/>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56" name="Shape 356"/>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358" name="Shape 358"/>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59" name="Shape 359"/>
          <p:cNvSpPr>
            <a:spLocks noGrp="1"/>
          </p:cNvSpPr>
          <p:nvPr>
            <p:ph type="body" idx="1"/>
          </p:nvPr>
        </p:nvSpPr>
        <p:spPr>
          <a:xfrm>
            <a:off x="457200"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60" name="Shape 360"/>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2" name="Shape 32"/>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 name="Shape 33"/>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362" name="Shape 362"/>
          <p:cNvSpPr>
            <a:spLocks noGrp="1"/>
          </p:cNvSpPr>
          <p:nvPr>
            <p:ph type="title"/>
          </p:nvPr>
        </p:nvSpPr>
        <p:spPr>
          <a:xfrm>
            <a:off x="630237" y="365125"/>
            <a:ext cx="7886701" cy="1325563"/>
          </a:xfrm>
          <a:prstGeom prst="rect">
            <a:avLst/>
          </a:prstGeom>
        </p:spPr>
        <p:txBody>
          <a:bodyPr anchor="ctr"/>
          <a:lstStyle/>
          <a:p>
            <a:pPr lvl="0">
              <a:defRPr sz="1800"/>
            </a:pPr>
            <a:r>
              <a:rPr sz="4400"/>
              <a:t>Titolo Testo</a:t>
            </a:r>
          </a:p>
        </p:txBody>
      </p:sp>
      <p:sp>
        <p:nvSpPr>
          <p:cNvPr id="363" name="Shape 363"/>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364" name="Shape 364"/>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366" name="Shape 366"/>
          <p:cNvSpPr>
            <a:spLocks noGrp="1"/>
          </p:cNvSpPr>
          <p:nvPr>
            <p:ph type="title"/>
          </p:nvPr>
        </p:nvSpPr>
        <p:spPr>
          <a:xfrm>
            <a:off x="457200" y="0"/>
            <a:ext cx="8224840" cy="1685925"/>
          </a:xfrm>
          <a:prstGeom prst="rect">
            <a:avLst/>
          </a:prstGeom>
        </p:spPr>
        <p:txBody>
          <a:bodyPr anchor="ctr"/>
          <a:lstStyle/>
          <a:p>
            <a:pPr lvl="0">
              <a:defRPr sz="1800"/>
            </a:pPr>
            <a:r>
              <a:rPr sz="4400"/>
              <a:t>Titolo Testo</a:t>
            </a:r>
          </a:p>
        </p:txBody>
      </p:sp>
      <p:sp>
        <p:nvSpPr>
          <p:cNvPr id="367" name="Shape 367"/>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369" name="Shape 369"/>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371" name="Shape 37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72" name="Shape 372"/>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73" name="Shape 373"/>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75" name="Shape 37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76" name="Shape 37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77" name="Shape 377"/>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79" name="Shape 379"/>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80" name="Shape 380"/>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81" name="Shape 381"/>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383" name="Shape 383"/>
          <p:cNvSpPr>
            <a:spLocks noGrp="1"/>
          </p:cNvSpPr>
          <p:nvPr>
            <p:ph type="title"/>
          </p:nvPr>
        </p:nvSpPr>
        <p:spPr>
          <a:xfrm>
            <a:off x="6626225" y="0"/>
            <a:ext cx="2055816" cy="6399213"/>
          </a:xfrm>
          <a:prstGeom prst="rect">
            <a:avLst/>
          </a:prstGeom>
        </p:spPr>
        <p:txBody>
          <a:bodyPr anchor="ctr"/>
          <a:lstStyle/>
          <a:p>
            <a:pPr lvl="0">
              <a:defRPr sz="1800"/>
            </a:pPr>
            <a:r>
              <a:rPr sz="4400"/>
              <a:t>Titolo Testo</a:t>
            </a:r>
          </a:p>
        </p:txBody>
      </p:sp>
      <p:sp>
        <p:nvSpPr>
          <p:cNvPr id="384" name="Shape 384"/>
          <p:cNvSpPr>
            <a:spLocks noGrp="1"/>
          </p:cNvSpPr>
          <p:nvPr>
            <p:ph type="body" idx="1"/>
          </p:nvPr>
        </p:nvSpPr>
        <p:spPr>
          <a:xfrm>
            <a:off x="457200"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85" name="Shape 385"/>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iapositiva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Shape 387"/>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388" name="Shape 388"/>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89" name="Shape 389"/>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olo e contenu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Shape 391"/>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92" name="Shape 392"/>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93" name="Shape 393"/>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Intestazione 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5" name="Shape 395"/>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396" name="Shape 396"/>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97" name="Shape 397"/>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5" name="Shape 3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6" name="Shape 3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7" name="Shape 3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ue contenuti">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9" name="Shape 399"/>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400" name="Shape 400"/>
          <p:cNvSpPr>
            <a:spLocks noGrp="1"/>
          </p:cNvSpPr>
          <p:nvPr>
            <p:ph type="body" idx="1"/>
          </p:nvPr>
        </p:nvSpPr>
        <p:spPr>
          <a:xfrm>
            <a:off x="457200"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01" name="Shape 401"/>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Confron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3" name="Shape 403"/>
          <p:cNvSpPr>
            <a:spLocks noGrp="1"/>
          </p:cNvSpPr>
          <p:nvPr>
            <p:ph type="title"/>
          </p:nvPr>
        </p:nvSpPr>
        <p:spPr>
          <a:xfrm>
            <a:off x="630237" y="365125"/>
            <a:ext cx="7886701" cy="1325563"/>
          </a:xfrm>
          <a:prstGeom prst="rect">
            <a:avLst/>
          </a:prstGeom>
        </p:spPr>
        <p:txBody>
          <a:bodyPr anchor="ctr"/>
          <a:lstStyle/>
          <a:p>
            <a:pPr lvl="0">
              <a:defRPr sz="1800"/>
            </a:pPr>
            <a:r>
              <a:rPr sz="4400"/>
              <a:t>Titolo Testo</a:t>
            </a:r>
          </a:p>
        </p:txBody>
      </p:sp>
      <p:sp>
        <p:nvSpPr>
          <p:cNvPr id="404" name="Shape 404"/>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05" name="Shape 405"/>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olo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Shape 407"/>
          <p:cNvSpPr>
            <a:spLocks noGrp="1"/>
          </p:cNvSpPr>
          <p:nvPr>
            <p:ph type="title"/>
          </p:nvPr>
        </p:nvSpPr>
        <p:spPr>
          <a:xfrm>
            <a:off x="457200" y="0"/>
            <a:ext cx="8224840" cy="1685925"/>
          </a:xfrm>
          <a:prstGeom prst="rect">
            <a:avLst/>
          </a:prstGeom>
        </p:spPr>
        <p:txBody>
          <a:bodyPr anchor="ctr"/>
          <a:lstStyle/>
          <a:p>
            <a:pPr lvl="0">
              <a:defRPr sz="1800"/>
            </a:pPr>
            <a:r>
              <a:rPr sz="4400"/>
              <a:t>Titolo Testo</a:t>
            </a:r>
          </a:p>
        </p:txBody>
      </p:sp>
      <p:sp>
        <p:nvSpPr>
          <p:cNvPr id="408" name="Shape 408"/>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Vuo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0" name="Shape 410"/>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ntenuto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Shape 41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413" name="Shape 413"/>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14" name="Shape 414"/>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Immagine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Shape 41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417" name="Shape 417"/>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418" name="Shape 418"/>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0" name="Shape 420"/>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421" name="Shape 421"/>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22" name="Shape 422"/>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4" name="Shape 424"/>
          <p:cNvSpPr>
            <a:spLocks noGrp="1"/>
          </p:cNvSpPr>
          <p:nvPr>
            <p:ph type="title"/>
          </p:nvPr>
        </p:nvSpPr>
        <p:spPr>
          <a:xfrm>
            <a:off x="6626225" y="0"/>
            <a:ext cx="2055816" cy="6399213"/>
          </a:xfrm>
          <a:prstGeom prst="rect">
            <a:avLst/>
          </a:prstGeom>
        </p:spPr>
        <p:txBody>
          <a:bodyPr anchor="ctr"/>
          <a:lstStyle/>
          <a:p>
            <a:pPr lvl="0">
              <a:defRPr sz="1800"/>
            </a:pPr>
            <a:r>
              <a:rPr sz="4400"/>
              <a:t>Titolo Testo</a:t>
            </a:r>
          </a:p>
        </p:txBody>
      </p:sp>
      <p:sp>
        <p:nvSpPr>
          <p:cNvPr id="425" name="Shape 425"/>
          <p:cNvSpPr>
            <a:spLocks noGrp="1"/>
          </p:cNvSpPr>
          <p:nvPr>
            <p:ph type="body" idx="1"/>
          </p:nvPr>
        </p:nvSpPr>
        <p:spPr>
          <a:xfrm>
            <a:off x="457200"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26" name="Shape 426"/>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428" name="Shape 428"/>
          <p:cNvSpPr>
            <a:spLocks noGrp="1"/>
          </p:cNvSpPr>
          <p:nvPr>
            <p:ph type="title"/>
          </p:nvPr>
        </p:nvSpPr>
        <p:spPr>
          <a:xfrm>
            <a:off x="1143000" y="0"/>
            <a:ext cx="6858000" cy="3509963"/>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429" name="Shape 429"/>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30" name="Shape 430"/>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432" name="Shape 432"/>
          <p:cNvSpPr>
            <a:spLocks noGrp="1"/>
          </p:cNvSpPr>
          <p:nvPr>
            <p:ph type="title"/>
          </p:nvPr>
        </p:nvSpPr>
        <p:spPr>
          <a:xfrm>
            <a:off x="457200"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33" name="Shape 433"/>
          <p:cNvSpPr>
            <a:spLocks noGrp="1"/>
          </p:cNvSpPr>
          <p:nvPr>
            <p:ph type="body" idx="1"/>
          </p:nvPr>
        </p:nvSpPr>
        <p:spPr>
          <a:xfrm>
            <a:off x="457200"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34" name="Shape 434"/>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6.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38125" y="30162"/>
            <a:ext cx="8848725" cy="1317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4400"/>
              <a:t>Titolo Testo</a:t>
            </a:r>
          </a:p>
        </p:txBody>
      </p:sp>
      <p:sp>
        <p:nvSpPr>
          <p:cNvPr id="3" name="Shape 3"/>
          <p:cNvSpPr>
            <a:spLocks noGrp="1"/>
          </p:cNvSpPr>
          <p:nvPr>
            <p:ph type="body" idx="1"/>
          </p:nvPr>
        </p:nvSpPr>
        <p:spPr>
          <a:xfrm>
            <a:off x="406400" y="1347787"/>
            <a:ext cx="8326440" cy="55102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 name="Shape 4"/>
          <p:cNvSpPr>
            <a:spLocks noGrp="1"/>
          </p:cNvSpPr>
          <p:nvPr>
            <p:ph type="sldNum" sz="quarter" idx="2"/>
          </p:nvPr>
        </p:nvSpPr>
        <p:spPr>
          <a:xfrm>
            <a:off x="6583363" y="6378575"/>
            <a:ext cx="2098684" cy="259222"/>
          </a:xfrm>
          <a:prstGeom prst="rect">
            <a:avLst/>
          </a:prstGeom>
          <a:ln w="12700">
            <a:miter lim="400000"/>
          </a:ln>
        </p:spPr>
        <p:txBody>
          <a:bodyPr lIns="0" tIns="0" rIns="0" bIns="0">
            <a:spAutoFit/>
          </a:bodyPr>
          <a:lstStyle>
            <a:lvl1pP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pPr lvl="0"/>
            <a:fld id="{86CB4B4D-7CA3-9044-876B-883B54F8677D}" type="slidenum">
              <a:rPr/>
              <a:pPr lvl="0"/>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 id="2147483779" r:id="rId130"/>
  </p:sldLayoutIdLst>
  <p:transition spd="med"/>
  <p:txStyles>
    <p:titleStyle>
      <a:lvl1pPr algn="ctr" defTabSz="449262">
        <a:lnSpc>
          <a:spcPct val="93000"/>
        </a:lnSpc>
        <a:defRPr sz="4400">
          <a:latin typeface="Arial"/>
          <a:ea typeface="Arial"/>
          <a:cs typeface="Arial"/>
          <a:sym typeface="Arial"/>
        </a:defRPr>
      </a:lvl1pPr>
      <a:lvl2pPr algn="ctr" defTabSz="449262">
        <a:lnSpc>
          <a:spcPct val="93000"/>
        </a:lnSpc>
        <a:defRPr sz="4400">
          <a:latin typeface="Arial"/>
          <a:ea typeface="Arial"/>
          <a:cs typeface="Arial"/>
          <a:sym typeface="Arial"/>
        </a:defRPr>
      </a:lvl2pPr>
      <a:lvl3pPr algn="ctr" defTabSz="449262">
        <a:lnSpc>
          <a:spcPct val="93000"/>
        </a:lnSpc>
        <a:defRPr sz="4400">
          <a:latin typeface="Arial"/>
          <a:ea typeface="Arial"/>
          <a:cs typeface="Arial"/>
          <a:sym typeface="Arial"/>
        </a:defRPr>
      </a:lvl3pPr>
      <a:lvl4pPr algn="ctr" defTabSz="449262">
        <a:lnSpc>
          <a:spcPct val="93000"/>
        </a:lnSpc>
        <a:defRPr sz="4400">
          <a:latin typeface="Arial"/>
          <a:ea typeface="Arial"/>
          <a:cs typeface="Arial"/>
          <a:sym typeface="Arial"/>
        </a:defRPr>
      </a:lvl4pPr>
      <a:lvl5pPr algn="ctr" defTabSz="449262">
        <a:lnSpc>
          <a:spcPct val="93000"/>
        </a:lnSpc>
        <a:defRPr sz="4400">
          <a:latin typeface="Arial"/>
          <a:ea typeface="Arial"/>
          <a:cs typeface="Arial"/>
          <a:sym typeface="Arial"/>
        </a:defRPr>
      </a:lvl5pPr>
      <a:lvl6pPr algn="ctr" defTabSz="449262">
        <a:lnSpc>
          <a:spcPct val="93000"/>
        </a:lnSpc>
        <a:defRPr sz="4400">
          <a:latin typeface="Arial"/>
          <a:ea typeface="Arial"/>
          <a:cs typeface="Arial"/>
          <a:sym typeface="Arial"/>
        </a:defRPr>
      </a:lvl6pPr>
      <a:lvl7pPr algn="ctr" defTabSz="449262">
        <a:lnSpc>
          <a:spcPct val="93000"/>
        </a:lnSpc>
        <a:defRPr sz="4400">
          <a:latin typeface="Arial"/>
          <a:ea typeface="Arial"/>
          <a:cs typeface="Arial"/>
          <a:sym typeface="Arial"/>
        </a:defRPr>
      </a:lvl7pPr>
      <a:lvl8pPr algn="ctr" defTabSz="449262">
        <a:lnSpc>
          <a:spcPct val="93000"/>
        </a:lnSpc>
        <a:defRPr sz="4400">
          <a:latin typeface="Arial"/>
          <a:ea typeface="Arial"/>
          <a:cs typeface="Arial"/>
          <a:sym typeface="Arial"/>
        </a:defRPr>
      </a:lvl8pPr>
      <a:lvl9pPr algn="ctr" defTabSz="449262">
        <a:lnSpc>
          <a:spcPct val="93000"/>
        </a:lnSpc>
        <a:defRPr sz="4400">
          <a:latin typeface="Arial"/>
          <a:ea typeface="Arial"/>
          <a:cs typeface="Arial"/>
          <a:sym typeface="Arial"/>
        </a:defRPr>
      </a:lvl9pPr>
    </p:titleStyle>
    <p:bodyStyle>
      <a:lvl1pPr marL="342900" indent="-342900" defTabSz="449262">
        <a:lnSpc>
          <a:spcPct val="93000"/>
        </a:lnSpc>
        <a:spcBef>
          <a:spcPts val="1400"/>
        </a:spcBef>
        <a:defRPr sz="3200">
          <a:latin typeface="Calibri"/>
          <a:ea typeface="Calibri"/>
          <a:cs typeface="Calibri"/>
          <a:sym typeface="Calibri"/>
        </a:defRPr>
      </a:lvl1pPr>
      <a:lvl2pPr marL="342900" defTabSz="449262">
        <a:lnSpc>
          <a:spcPct val="93000"/>
        </a:lnSpc>
        <a:spcBef>
          <a:spcPts val="1400"/>
        </a:spcBef>
        <a:defRPr sz="3200">
          <a:latin typeface="Calibri"/>
          <a:ea typeface="Calibri"/>
          <a:cs typeface="Calibri"/>
          <a:sym typeface="Calibri"/>
        </a:defRPr>
      </a:lvl2pPr>
      <a:lvl3pPr marL="342900" defTabSz="449262">
        <a:lnSpc>
          <a:spcPct val="93000"/>
        </a:lnSpc>
        <a:spcBef>
          <a:spcPts val="1400"/>
        </a:spcBef>
        <a:defRPr sz="3200">
          <a:latin typeface="Calibri"/>
          <a:ea typeface="Calibri"/>
          <a:cs typeface="Calibri"/>
          <a:sym typeface="Calibri"/>
        </a:defRPr>
      </a:lvl3pPr>
      <a:lvl4pPr marL="342900" defTabSz="449262">
        <a:lnSpc>
          <a:spcPct val="93000"/>
        </a:lnSpc>
        <a:spcBef>
          <a:spcPts val="1400"/>
        </a:spcBef>
        <a:defRPr sz="3200">
          <a:latin typeface="Calibri"/>
          <a:ea typeface="Calibri"/>
          <a:cs typeface="Calibri"/>
          <a:sym typeface="Calibri"/>
        </a:defRPr>
      </a:lvl4pPr>
      <a:lvl5pPr marL="342900" defTabSz="449262">
        <a:lnSpc>
          <a:spcPct val="93000"/>
        </a:lnSpc>
        <a:spcBef>
          <a:spcPts val="1400"/>
        </a:spcBef>
        <a:defRPr sz="3200">
          <a:latin typeface="Calibri"/>
          <a:ea typeface="Calibri"/>
          <a:cs typeface="Calibri"/>
          <a:sym typeface="Calibri"/>
        </a:defRPr>
      </a:lvl5pPr>
      <a:lvl6pPr marL="2692400" indent="-406400" defTabSz="449262">
        <a:lnSpc>
          <a:spcPct val="93000"/>
        </a:lnSpc>
        <a:spcBef>
          <a:spcPts val="1400"/>
        </a:spcBef>
        <a:buSzPct val="100000"/>
        <a:buChar char="•"/>
        <a:defRPr sz="3200">
          <a:latin typeface="Calibri"/>
          <a:ea typeface="Calibri"/>
          <a:cs typeface="Calibri"/>
          <a:sym typeface="Calibri"/>
        </a:defRPr>
      </a:lvl6pPr>
      <a:lvl7pPr marL="3149600" indent="-406400" defTabSz="449262">
        <a:lnSpc>
          <a:spcPct val="93000"/>
        </a:lnSpc>
        <a:spcBef>
          <a:spcPts val="1400"/>
        </a:spcBef>
        <a:buSzPct val="100000"/>
        <a:buChar char="•"/>
        <a:defRPr sz="3200">
          <a:latin typeface="Calibri"/>
          <a:ea typeface="Calibri"/>
          <a:cs typeface="Calibri"/>
          <a:sym typeface="Calibri"/>
        </a:defRPr>
      </a:lvl7pPr>
      <a:lvl8pPr marL="3606800" indent="-406400" defTabSz="449262">
        <a:lnSpc>
          <a:spcPct val="93000"/>
        </a:lnSpc>
        <a:spcBef>
          <a:spcPts val="1400"/>
        </a:spcBef>
        <a:buSzPct val="100000"/>
        <a:buChar char="•"/>
        <a:defRPr sz="3200">
          <a:latin typeface="Calibri"/>
          <a:ea typeface="Calibri"/>
          <a:cs typeface="Calibri"/>
          <a:sym typeface="Calibri"/>
        </a:defRPr>
      </a:lvl8pPr>
      <a:lvl9pPr marL="4064000" indent="-406400" defTabSz="449262">
        <a:lnSpc>
          <a:spcPct val="93000"/>
        </a:lnSpc>
        <a:spcBef>
          <a:spcPts val="1400"/>
        </a:spcBef>
        <a:buSzPct val="100000"/>
        <a:buChar char="•"/>
        <a:defRPr sz="3200">
          <a:latin typeface="Calibri"/>
          <a:ea typeface="Calibri"/>
          <a:cs typeface="Calibri"/>
          <a:sym typeface="Calibri"/>
        </a:defRPr>
      </a:lvl9pPr>
    </p:bodyStyle>
    <p:otherStyle>
      <a:lvl1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1pPr>
      <a:lvl2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2pPr>
      <a:lvl3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3pPr>
      <a:lvl4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4pPr>
      <a:lvl5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5pPr>
      <a:lvl6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6pPr>
      <a:lvl7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7pPr>
      <a:lvl8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8pPr>
      <a:lvl9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8B20A0D1-A753-42A4-A78E-F9A5DC2A7A2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a:extLst>
              <a:ext uri="{FF2B5EF4-FFF2-40B4-BE49-F238E27FC236}">
                <a16:creationId xmlns:a16="http://schemas.microsoft.com/office/drawing/2014/main" id="{A3290036-FB25-463F-A0D9-59FD27A8DCD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F8F6CE1D-2F86-4690-8592-C1DA159B8B4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EA4A710-784B-4F08-B9C3-DD63A92E420C}" type="datetime1">
              <a:rPr lang="en-US" altLang="it-IT"/>
              <a:pPr/>
              <a:t>10/6/2017</a:t>
            </a:fld>
            <a:endParaRPr lang="it-IT" altLang="it-IT"/>
          </a:p>
        </p:txBody>
      </p:sp>
      <p:sp>
        <p:nvSpPr>
          <p:cNvPr id="5" name="Segnaposto piè di pagina 4">
            <a:extLst>
              <a:ext uri="{FF2B5EF4-FFF2-40B4-BE49-F238E27FC236}">
                <a16:creationId xmlns:a16="http://schemas.microsoft.com/office/drawing/2014/main" id="{82DE3737-A4BE-4D14-99A0-74B483B9F8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FCA1FB38-EAE2-4D64-A318-469FF2B045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C405EAA-6C8C-4FD9-B24D-15E6C9C3E3E1}" type="slidenum">
              <a:rPr lang="it-IT" altLang="it-IT"/>
              <a:pPr/>
              <a:t>‹N›</a:t>
            </a:fld>
            <a:endParaRPr lang="it-IT" altLang="it-IT"/>
          </a:p>
        </p:txBody>
      </p:sp>
    </p:spTree>
    <p:extLst>
      <p:ext uri="{BB962C8B-B14F-4D97-AF65-F5344CB8AC3E}">
        <p14:creationId xmlns:p14="http://schemas.microsoft.com/office/powerpoint/2010/main" val="321782083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Geneva" charset="0"/>
          <a:cs typeface="Geneva" charset="0"/>
        </a:defRPr>
      </a:lvl1pPr>
      <a:lvl2pPr algn="ctr" defTabSz="457200" rtl="0" eaLnBrk="0" fontAlgn="base" hangingPunct="0">
        <a:spcBef>
          <a:spcPct val="0"/>
        </a:spcBef>
        <a:spcAft>
          <a:spcPct val="0"/>
        </a:spcAft>
        <a:defRPr sz="4400">
          <a:solidFill>
            <a:schemeClr val="tx1"/>
          </a:solidFill>
          <a:latin typeface="Calibri" charset="0"/>
          <a:ea typeface="Geneva" charset="0"/>
          <a:cs typeface="Geneva" charset="0"/>
        </a:defRPr>
      </a:lvl2pPr>
      <a:lvl3pPr algn="ctr" defTabSz="457200" rtl="0" eaLnBrk="0" fontAlgn="base" hangingPunct="0">
        <a:spcBef>
          <a:spcPct val="0"/>
        </a:spcBef>
        <a:spcAft>
          <a:spcPct val="0"/>
        </a:spcAft>
        <a:defRPr sz="4400">
          <a:solidFill>
            <a:schemeClr val="tx1"/>
          </a:solidFill>
          <a:latin typeface="Calibri" charset="0"/>
          <a:ea typeface="Geneva" charset="0"/>
          <a:cs typeface="Geneva" charset="0"/>
        </a:defRPr>
      </a:lvl3pPr>
      <a:lvl4pPr algn="ctr" defTabSz="457200" rtl="0" eaLnBrk="0" fontAlgn="base" hangingPunct="0">
        <a:spcBef>
          <a:spcPct val="0"/>
        </a:spcBef>
        <a:spcAft>
          <a:spcPct val="0"/>
        </a:spcAft>
        <a:defRPr sz="4400">
          <a:solidFill>
            <a:schemeClr val="tx1"/>
          </a:solidFill>
          <a:latin typeface="Calibri" charset="0"/>
          <a:ea typeface="Geneva" charset="0"/>
          <a:cs typeface="Geneva" charset="0"/>
        </a:defRPr>
      </a:lvl4pPr>
      <a:lvl5pPr algn="ctr" defTabSz="457200" rtl="0" eaLnBrk="0" fontAlgn="base" hangingPunct="0">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Geneva" charset="0"/>
          <a:cs typeface="Geneva"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Geneva"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Geneva"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1.png"/><Relationship Id="rId1" Type="http://schemas.openxmlformats.org/officeDocument/2006/relationships/slideLayout" Target="../slideLayouts/slideLayout1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3.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13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1.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2.xml"/><Relationship Id="rId1" Type="http://schemas.openxmlformats.org/officeDocument/2006/relationships/vmlDrawing" Target="../drawings/vmlDrawing3.vml"/><Relationship Id="rId5" Type="http://schemas.openxmlformats.org/officeDocument/2006/relationships/image" Target="../media/image38.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3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9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3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3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3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68.png"/><Relationship Id="rId2" Type="http://schemas.openxmlformats.org/officeDocument/2006/relationships/slideLayout" Target="../slideLayouts/slideLayout13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67.png"/><Relationship Id="rId4"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2.xml"/></Relationships>
</file>

<file path=ppt/slides/_rels/slide5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13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32.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13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0.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2.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5.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84.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jpeg"/><Relationship Id="rId1" Type="http://schemas.openxmlformats.org/officeDocument/2006/relationships/slideLayout" Target="../slideLayouts/slideLayout110.xml"/><Relationship Id="rId4" Type="http://schemas.openxmlformats.org/officeDocument/2006/relationships/image" Target="../media/image11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6.xml"/></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0.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88.xml"/></Relationships>
</file>

<file path=ppt/slides/_rels/slide9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10.xml"/><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4.xml"/><Relationship Id="rId4" Type="http://schemas.openxmlformats.org/officeDocument/2006/relationships/image" Target="../media/image124.jpeg"/></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4.xml"/></Relationships>
</file>

<file path=ppt/slides/_rels/slide9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2FFD6"/>
            </a:gs>
            <a:gs pos="35000">
              <a:srgbClr val="BDFFE2"/>
            </a:gs>
            <a:gs pos="100000">
              <a:srgbClr val="E6FFF3"/>
            </a:gs>
          </a:gsLst>
          <a:lin ang="16200000" scaled="0"/>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323528"/>
            <a:ext cx="9127140" cy="8181528"/>
          </a:xfrm>
          <a:prstGeom prst="rect">
            <a:avLst/>
          </a:prstGeom>
        </p:spPr>
      </p:pic>
      <p:pic>
        <p:nvPicPr>
          <p:cNvPr id="4" name="Immagine 3"/>
          <p:cNvPicPr>
            <a:picLocks noChangeAspect="1"/>
          </p:cNvPicPr>
          <p:nvPr/>
        </p:nvPicPr>
        <p:blipFill>
          <a:blip r:embed="rId3"/>
          <a:stretch>
            <a:fillRect/>
          </a:stretch>
        </p:blipFill>
        <p:spPr>
          <a:xfrm>
            <a:off x="110774" y="5877272"/>
            <a:ext cx="3475021" cy="762066"/>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hape 83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36" name="Shape 836"/>
          <p:cNvSpPr/>
          <p:nvPr/>
        </p:nvSpPr>
        <p:spPr>
          <a:xfrm>
            <a:off x="358774" y="350834"/>
            <a:ext cx="8548690" cy="792174"/>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37" name="Shape 837"/>
          <p:cNvSpPr/>
          <p:nvPr/>
        </p:nvSpPr>
        <p:spPr>
          <a:xfrm>
            <a:off x="1282700" y="777873"/>
            <a:ext cx="6578600" cy="792173"/>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38" name="Shape 838"/>
          <p:cNvSpPr/>
          <p:nvPr/>
        </p:nvSpPr>
        <p:spPr>
          <a:xfrm>
            <a:off x="809625" y="2619375"/>
            <a:ext cx="2917825" cy="2701925"/>
          </a:xfrm>
          <a:prstGeom prst="rect">
            <a:avLst/>
          </a:prstGeom>
          <a:blipFill>
            <a:blip r:embed="rId5"/>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39" name="Shape 839"/>
          <p:cNvSpPr/>
          <p:nvPr/>
        </p:nvSpPr>
        <p:spPr>
          <a:xfrm>
            <a:off x="4854575" y="2481263"/>
            <a:ext cx="3467100" cy="3113096"/>
          </a:xfrm>
          <a:prstGeom prst="rect">
            <a:avLst/>
          </a:prstGeom>
          <a:blipFill>
            <a:blip r:embed="rId6"/>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40" name="Shape 840"/>
          <p:cNvSpPr/>
          <p:nvPr/>
        </p:nvSpPr>
        <p:spPr>
          <a:xfrm>
            <a:off x="1195387" y="3109913"/>
            <a:ext cx="579446" cy="2219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Arial Bold"/>
                <a:ea typeface="Arial Bold"/>
                <a:cs typeface="Arial Bold"/>
                <a:sym typeface="Arial Bold"/>
              </a:defRPr>
            </a:lvl1pPr>
          </a:lstStyle>
          <a:p>
            <a:pPr lvl="0">
              <a:defRPr sz="1800">
                <a:solidFill>
                  <a:srgbClr val="000000"/>
                </a:solidFill>
              </a:defRPr>
            </a:pPr>
            <a:r>
              <a:rPr sz="1600">
                <a:solidFill>
                  <a:srgbClr val="FFFFFF"/>
                </a:solidFill>
              </a:rPr>
              <a:t>Fumo</a:t>
            </a:r>
          </a:p>
        </p:txBody>
      </p:sp>
      <p:sp>
        <p:nvSpPr>
          <p:cNvPr id="841" name="Shape 841"/>
          <p:cNvSpPr/>
          <p:nvPr/>
        </p:nvSpPr>
        <p:spPr>
          <a:xfrm>
            <a:off x="2203450" y="3325812"/>
            <a:ext cx="1230313" cy="2219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Arial Bold"/>
                <a:ea typeface="Arial Bold"/>
                <a:cs typeface="Arial Bold"/>
                <a:sym typeface="Arial Bold"/>
              </a:defRPr>
            </a:lvl1pPr>
          </a:lstStyle>
          <a:p>
            <a:pPr lvl="0">
              <a:defRPr sz="1800">
                <a:solidFill>
                  <a:srgbClr val="000000"/>
                </a:solidFill>
              </a:defRPr>
            </a:pPr>
            <a:r>
              <a:rPr sz="1600">
                <a:solidFill>
                  <a:srgbClr val="FFFFFF"/>
                </a:solidFill>
              </a:rPr>
              <a:t>Ipertensione</a:t>
            </a:r>
          </a:p>
        </p:txBody>
      </p:sp>
      <p:sp>
        <p:nvSpPr>
          <p:cNvPr id="842" name="Shape 842"/>
          <p:cNvSpPr/>
          <p:nvPr/>
        </p:nvSpPr>
        <p:spPr>
          <a:xfrm>
            <a:off x="1195386" y="4192587"/>
            <a:ext cx="758835" cy="2219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Arial Bold"/>
                <a:ea typeface="Arial Bold"/>
                <a:cs typeface="Arial Bold"/>
                <a:sym typeface="Arial Bold"/>
              </a:defRPr>
            </a:lvl1pPr>
          </a:lstStyle>
          <a:p>
            <a:pPr lvl="0">
              <a:defRPr sz="1800">
                <a:solidFill>
                  <a:srgbClr val="000000"/>
                </a:solidFill>
              </a:defRPr>
            </a:pPr>
            <a:r>
              <a:rPr sz="1600">
                <a:solidFill>
                  <a:srgbClr val="FFFFFF"/>
                </a:solidFill>
              </a:rPr>
              <a:t>Diabete</a:t>
            </a:r>
          </a:p>
        </p:txBody>
      </p:sp>
      <p:sp>
        <p:nvSpPr>
          <p:cNvPr id="843" name="Shape 843"/>
          <p:cNvSpPr/>
          <p:nvPr/>
        </p:nvSpPr>
        <p:spPr>
          <a:xfrm>
            <a:off x="2347913" y="4479925"/>
            <a:ext cx="1139834" cy="2219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Arial Bold"/>
                <a:ea typeface="Arial Bold"/>
                <a:cs typeface="Arial Bold"/>
                <a:sym typeface="Arial Bold"/>
              </a:defRPr>
            </a:lvl1pPr>
          </a:lstStyle>
          <a:p>
            <a:pPr lvl="0">
              <a:defRPr sz="1800">
                <a:solidFill>
                  <a:srgbClr val="000000"/>
                </a:solidFill>
              </a:defRPr>
            </a:pPr>
            <a:r>
              <a:rPr sz="1600">
                <a:solidFill>
                  <a:srgbClr val="FFFFFF"/>
                </a:solidFill>
              </a:rPr>
              <a:t>Colesterolo</a:t>
            </a:r>
          </a:p>
        </p:txBody>
      </p:sp>
      <p:sp>
        <p:nvSpPr>
          <p:cNvPr id="844" name="Shape 844"/>
          <p:cNvSpPr/>
          <p:nvPr/>
        </p:nvSpPr>
        <p:spPr>
          <a:xfrm>
            <a:off x="5246687" y="3832223"/>
            <a:ext cx="885834" cy="450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71438">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0000A3"/>
                </a:solidFill>
                <a:latin typeface="Arial Bold"/>
                <a:ea typeface="Arial Bold"/>
                <a:cs typeface="Arial Bold"/>
                <a:sym typeface="Arial Bold"/>
              </a:defRPr>
            </a:lvl1pPr>
          </a:lstStyle>
          <a:p>
            <a:pPr lvl="0">
              <a:defRPr sz="1800">
                <a:solidFill>
                  <a:srgbClr val="000000"/>
                </a:solidFill>
              </a:defRPr>
            </a:pPr>
            <a:r>
              <a:rPr sz="1600">
                <a:solidFill>
                  <a:srgbClr val="0000A3"/>
                </a:solidFill>
              </a:rPr>
              <a:t>Obesità  viscerale</a:t>
            </a:r>
          </a:p>
        </p:txBody>
      </p:sp>
      <p:sp>
        <p:nvSpPr>
          <p:cNvPr id="845" name="Shape 845"/>
          <p:cNvSpPr/>
          <p:nvPr/>
        </p:nvSpPr>
        <p:spPr>
          <a:xfrm>
            <a:off x="7032625" y="3900487"/>
            <a:ext cx="1025525" cy="4505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0000A3"/>
                </a:solidFill>
                <a:latin typeface="Arial"/>
                <a:ea typeface="Arial"/>
                <a:cs typeface="Arial"/>
                <a:sym typeface="Arial"/>
              </a:rPr>
              <a:t>Resistenza</a:t>
            </a:r>
            <a:endParaRPr>
              <a:latin typeface="Calibri"/>
              <a:ea typeface="Calibri"/>
              <a:cs typeface="Calibri"/>
              <a:sym typeface="Calibri"/>
            </a:endParaRPr>
          </a:p>
          <a:p>
            <a:pPr lvl="0" indent="46037">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0000A3"/>
                </a:solidFill>
                <a:latin typeface="Arial Bold"/>
                <a:ea typeface="Arial Bold"/>
                <a:cs typeface="Arial Bold"/>
                <a:sym typeface="Arial Bold"/>
              </a:rPr>
              <a:t>insulinica</a:t>
            </a:r>
          </a:p>
        </p:txBody>
      </p:sp>
      <p:sp>
        <p:nvSpPr>
          <p:cNvPr id="846" name="Shape 846"/>
          <p:cNvSpPr/>
          <p:nvPr/>
        </p:nvSpPr>
        <p:spPr>
          <a:xfrm>
            <a:off x="5732462" y="2954338"/>
            <a:ext cx="180984" cy="2837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Arial Bold"/>
                <a:ea typeface="Arial Bold"/>
                <a:cs typeface="Arial Bold"/>
                <a:sym typeface="Arial Bold"/>
              </a:defRPr>
            </a:lvl1pPr>
          </a:lstStyle>
          <a:p>
            <a:pPr lvl="0">
              <a:defRPr sz="1800">
                <a:solidFill>
                  <a:srgbClr val="000000"/>
                </a:solidFill>
              </a:defRPr>
            </a:pPr>
            <a:r>
              <a:rPr sz="2000">
                <a:solidFill>
                  <a:srgbClr val="FFFFFF"/>
                </a:solidFill>
              </a:rPr>
              <a:t>?</a:t>
            </a:r>
          </a:p>
        </p:txBody>
      </p:sp>
      <p:sp>
        <p:nvSpPr>
          <p:cNvPr id="847" name="Shape 847"/>
          <p:cNvSpPr/>
          <p:nvPr/>
        </p:nvSpPr>
        <p:spPr>
          <a:xfrm>
            <a:off x="6524625" y="4981573"/>
            <a:ext cx="180975" cy="2837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Arial Bold"/>
                <a:ea typeface="Arial Bold"/>
                <a:cs typeface="Arial Bold"/>
                <a:sym typeface="Arial Bold"/>
              </a:defRPr>
            </a:lvl1pPr>
          </a:lstStyle>
          <a:p>
            <a:pPr lvl="0">
              <a:defRPr sz="1800">
                <a:solidFill>
                  <a:srgbClr val="000000"/>
                </a:solidFill>
              </a:defRPr>
            </a:pPr>
            <a:r>
              <a:rPr sz="2000">
                <a:solidFill>
                  <a:srgbClr val="FFFFFF"/>
                </a:solidFill>
              </a:rPr>
              <a:t>?</a:t>
            </a:r>
          </a:p>
        </p:txBody>
      </p:sp>
      <p:sp>
        <p:nvSpPr>
          <p:cNvPr id="848" name="Shape 848"/>
          <p:cNvSpPr/>
          <p:nvPr/>
        </p:nvSpPr>
        <p:spPr>
          <a:xfrm>
            <a:off x="6021387" y="5053012"/>
            <a:ext cx="180984" cy="2837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Arial Bold"/>
                <a:ea typeface="Arial Bold"/>
                <a:cs typeface="Arial Bold"/>
                <a:sym typeface="Arial Bold"/>
              </a:defRPr>
            </a:lvl1pPr>
          </a:lstStyle>
          <a:p>
            <a:pPr lvl="0">
              <a:defRPr sz="1800">
                <a:solidFill>
                  <a:srgbClr val="000000"/>
                </a:solidFill>
              </a:defRPr>
            </a:pPr>
            <a:r>
              <a:rPr sz="2000">
                <a:solidFill>
                  <a:srgbClr val="FFFFFF"/>
                </a:solidFill>
              </a:rPr>
              <a:t>?</a:t>
            </a:r>
          </a:p>
        </p:txBody>
      </p:sp>
      <p:sp>
        <p:nvSpPr>
          <p:cNvPr id="849" name="Shape 849"/>
          <p:cNvSpPr/>
          <p:nvPr/>
        </p:nvSpPr>
        <p:spPr>
          <a:xfrm>
            <a:off x="7100888" y="5053012"/>
            <a:ext cx="180984" cy="2837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Arial Bold"/>
                <a:ea typeface="Arial Bold"/>
                <a:cs typeface="Arial Bold"/>
                <a:sym typeface="Arial Bold"/>
              </a:defRPr>
            </a:lvl1pPr>
          </a:lstStyle>
          <a:p>
            <a:pPr lvl="0">
              <a:defRPr sz="1800">
                <a:solidFill>
                  <a:srgbClr val="000000"/>
                </a:solidFill>
              </a:defRPr>
            </a:pPr>
            <a:r>
              <a:rPr sz="2000">
                <a:solidFill>
                  <a:srgbClr val="FFFFFF"/>
                </a:solidFill>
              </a:rPr>
              <a:t>?</a:t>
            </a:r>
          </a:p>
        </p:txBody>
      </p:sp>
      <p:sp>
        <p:nvSpPr>
          <p:cNvPr id="850" name="Shape 850"/>
          <p:cNvSpPr/>
          <p:nvPr/>
        </p:nvSpPr>
        <p:spPr>
          <a:xfrm>
            <a:off x="4146550" y="3676650"/>
            <a:ext cx="352425" cy="61671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4400">
                <a:solidFill>
                  <a:srgbClr val="FF6600"/>
                </a:solidFill>
                <a:latin typeface="Arial"/>
                <a:ea typeface="Arial"/>
                <a:cs typeface="Arial"/>
                <a:sym typeface="Arial"/>
              </a:defRPr>
            </a:lvl1pPr>
          </a:lstStyle>
          <a:p>
            <a:pPr lvl="0">
              <a:defRPr sz="1800">
                <a:solidFill>
                  <a:srgbClr val="000000"/>
                </a:solidFill>
              </a:defRPr>
            </a:pPr>
            <a:r>
              <a:rPr sz="4400">
                <a:solidFill>
                  <a:srgbClr val="FF6600"/>
                </a:solidFill>
              </a:rPr>
              <a:t>+</a:t>
            </a:r>
          </a:p>
        </p:txBody>
      </p:sp>
      <p:sp>
        <p:nvSpPr>
          <p:cNvPr id="851" name="Shape 851"/>
          <p:cNvSpPr/>
          <p:nvPr/>
        </p:nvSpPr>
        <p:spPr>
          <a:xfrm>
            <a:off x="576256" y="1439862"/>
            <a:ext cx="3700474" cy="368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400">
                <a:solidFill>
                  <a:srgbClr val="FF6600"/>
                </a:solidFill>
                <a:latin typeface="Verdana"/>
                <a:ea typeface="Verdana"/>
                <a:cs typeface="Verdana"/>
                <a:sym typeface="Verdana"/>
              </a:defRPr>
            </a:lvl1pPr>
          </a:lstStyle>
          <a:p>
            <a:pPr lvl="0">
              <a:defRPr sz="1800">
                <a:solidFill>
                  <a:srgbClr val="000000"/>
                </a:solidFill>
              </a:defRPr>
            </a:pPr>
            <a:r>
              <a:rPr sz="2400">
                <a:solidFill>
                  <a:srgbClr val="FF6600"/>
                </a:solidFill>
              </a:rPr>
              <a:t>FATTORI TRADIZIONALI</a:t>
            </a:r>
          </a:p>
        </p:txBody>
      </p:sp>
      <p:sp>
        <p:nvSpPr>
          <p:cNvPr id="852" name="Shape 852"/>
          <p:cNvSpPr/>
          <p:nvPr/>
        </p:nvSpPr>
        <p:spPr>
          <a:xfrm>
            <a:off x="5465762" y="1506537"/>
            <a:ext cx="3246446" cy="368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400">
                <a:solidFill>
                  <a:srgbClr val="FF6600"/>
                </a:solidFill>
                <a:latin typeface="Verdana"/>
                <a:ea typeface="Verdana"/>
                <a:cs typeface="Verdana"/>
                <a:sym typeface="Verdana"/>
              </a:defRPr>
            </a:lvl1pPr>
          </a:lstStyle>
          <a:p>
            <a:pPr lvl="0">
              <a:defRPr sz="1800">
                <a:solidFill>
                  <a:srgbClr val="000000"/>
                </a:solidFill>
              </a:defRPr>
            </a:pPr>
            <a:r>
              <a:rPr sz="2400">
                <a:solidFill>
                  <a:srgbClr val="FF6600"/>
                </a:solidFill>
              </a:rPr>
              <a:t>FATTORI EMERGENTI</a:t>
            </a:r>
          </a:p>
        </p:txBody>
      </p:sp>
      <p:sp>
        <p:nvSpPr>
          <p:cNvPr id="853" name="Shape 853"/>
          <p:cNvSpPr/>
          <p:nvPr/>
        </p:nvSpPr>
        <p:spPr>
          <a:xfrm>
            <a:off x="6489700" y="2124073"/>
            <a:ext cx="854075" cy="11228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3000">
                <a:solidFill>
                  <a:srgbClr val="FFFFFF"/>
                </a:solidFill>
                <a:latin typeface="Arial Bold"/>
                <a:ea typeface="Arial Bold"/>
                <a:cs typeface="Arial Bold"/>
                <a:sym typeface="Arial Bold"/>
              </a:rPr>
              <a:t>?</a:t>
            </a:r>
            <a:r>
              <a:rPr>
                <a:solidFill>
                  <a:srgbClr val="4D4D4D"/>
                </a:solidFill>
                <a:latin typeface="Arial Bold"/>
                <a:ea typeface="Arial Bold"/>
                <a:cs typeface="Arial Bold"/>
                <a:sym typeface="Arial Bold"/>
              </a:rPr>
              <a:t>NAF</a:t>
            </a:r>
            <a:r>
              <a:rPr sz="3000">
                <a:solidFill>
                  <a:srgbClr val="FFFFFF"/>
                </a:solidFill>
                <a:latin typeface="Arial Bold"/>
                <a:ea typeface="Arial Bold"/>
                <a:cs typeface="Arial Bold"/>
                <a:sym typeface="Arial Bold"/>
              </a:rPr>
              <a:t>?</a:t>
            </a:r>
            <a:r>
              <a:rPr>
                <a:solidFill>
                  <a:srgbClr val="4D4D4D"/>
                </a:solidFill>
                <a:latin typeface="Arial Bold"/>
                <a:ea typeface="Arial Bold"/>
                <a:cs typeface="Arial Bold"/>
                <a:sym typeface="Arial Bold"/>
              </a:rPr>
              <a:t>LD</a:t>
            </a:r>
          </a:p>
        </p:txBody>
      </p:sp>
      <p:sp>
        <p:nvSpPr>
          <p:cNvPr id="854" name="Shape 854"/>
          <p:cNvSpPr/>
          <p:nvPr/>
        </p:nvSpPr>
        <p:spPr>
          <a:xfrm>
            <a:off x="6510338" y="4543425"/>
            <a:ext cx="355609"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a:solidFill>
                  <a:srgbClr val="4D4D4D"/>
                </a:solidFill>
                <a:latin typeface="Arial Bold"/>
                <a:ea typeface="Arial Bold"/>
                <a:cs typeface="Arial Bold"/>
                <a:sym typeface="Arial Bold"/>
              </a:defRPr>
            </a:lvl1pPr>
          </a:lstStyle>
          <a:p>
            <a:pPr lvl="0">
              <a:defRPr>
                <a:solidFill>
                  <a:srgbClr val="000000"/>
                </a:solidFill>
              </a:defRPr>
            </a:pPr>
            <a:r>
              <a:rPr lang="it-IT" dirty="0" err="1" smtClean="0"/>
              <a:t>au</a:t>
            </a:r>
            <a:endParaRPr dirty="0">
              <a:solidFill>
                <a:srgbClr val="4D4D4D"/>
              </a:solidFill>
            </a:endParaRPr>
          </a:p>
        </p:txBody>
      </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pic>
        <p:nvPicPr>
          <p:cNvPr id="1262" name="image69.png"/>
          <p:cNvPicPr/>
          <p:nvPr/>
        </p:nvPicPr>
        <p:blipFill>
          <a:blip r:embed="rId2">
            <a:extLst/>
          </a:blip>
          <a:stretch>
            <a:fillRect/>
          </a:stretch>
        </p:blipFill>
        <p:spPr>
          <a:xfrm>
            <a:off x="1371600" y="642937"/>
            <a:ext cx="6705600" cy="578644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 name="image68.png"/>
          <p:cNvPicPr/>
          <p:nvPr/>
        </p:nvPicPr>
        <p:blipFill>
          <a:blip r:embed="rId2">
            <a:extLst/>
          </a:blip>
          <a:stretch>
            <a:fillRect/>
          </a:stretch>
        </p:blipFill>
        <p:spPr>
          <a:xfrm>
            <a:off x="4864472" y="6621715"/>
            <a:ext cx="3735883" cy="227644"/>
          </a:xfrm>
          <a:prstGeom prst="rect">
            <a:avLst/>
          </a:prstGeom>
          <a:ln w="12700">
            <a:miter lim="400000"/>
          </a:ln>
        </p:spPr>
      </p:pic>
      <p:pic>
        <p:nvPicPr>
          <p:cNvPr id="1265" name="image70.png"/>
          <p:cNvPicPr/>
          <p:nvPr/>
        </p:nvPicPr>
        <p:blipFill>
          <a:blip r:embed="rId3">
            <a:extLst/>
          </a:blip>
          <a:stretch>
            <a:fillRect/>
          </a:stretch>
        </p:blipFill>
        <p:spPr>
          <a:xfrm>
            <a:off x="1982959" y="74916"/>
            <a:ext cx="4970613" cy="652519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p:nvPr/>
        </p:nvSpPr>
        <p:spPr>
          <a:xfrm>
            <a:off x="457200" y="356725"/>
            <a:ext cx="8229600" cy="518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a:solidFill>
                  <a:srgbClr val="800000"/>
                </a:solidFill>
                <a:latin typeface="Arial Bold"/>
                <a:ea typeface="Arial Bold"/>
                <a:cs typeface="Arial Bold"/>
                <a:sym typeface="Arial Bold"/>
              </a:defRPr>
            </a:lvl1pPr>
          </a:lstStyle>
          <a:p>
            <a:pPr lvl="0">
              <a:defRPr sz="1800">
                <a:solidFill>
                  <a:srgbClr val="000000"/>
                </a:solidFill>
              </a:defRPr>
            </a:pPr>
            <a:r>
              <a:rPr sz="3600">
                <a:solidFill>
                  <a:srgbClr val="800000"/>
                </a:solidFill>
              </a:rPr>
              <a:t>The results </a:t>
            </a:r>
          </a:p>
        </p:txBody>
      </p:sp>
      <p:sp>
        <p:nvSpPr>
          <p:cNvPr id="1268" name="Shape 1268"/>
          <p:cNvSpPr/>
          <p:nvPr/>
        </p:nvSpPr>
        <p:spPr>
          <a:xfrm>
            <a:off x="457200" y="1773238"/>
            <a:ext cx="8229600" cy="382650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nSpc>
                <a:spcPct val="90000"/>
              </a:lnSpc>
              <a:spcBef>
                <a:spcPts val="700"/>
              </a:spcBef>
              <a:tabLst>
                <a:tab pos="101600" algn="l"/>
                <a:tab pos="546100" algn="l"/>
                <a:tab pos="1003300" algn="l"/>
                <a:tab pos="1447800" algn="l"/>
                <a:tab pos="1892300" algn="l"/>
                <a:tab pos="2349500" algn="l"/>
                <a:tab pos="2794000" algn="l"/>
                <a:tab pos="3238500" algn="l"/>
                <a:tab pos="3695700" algn="l"/>
                <a:tab pos="4140200" algn="l"/>
                <a:tab pos="4597400" algn="l"/>
                <a:tab pos="5041900" algn="l"/>
                <a:tab pos="5486400" algn="l"/>
                <a:tab pos="5943600" algn="l"/>
                <a:tab pos="6388100" algn="l"/>
                <a:tab pos="6832600" algn="l"/>
                <a:tab pos="7289800" algn="l"/>
                <a:tab pos="7734300" algn="l"/>
                <a:tab pos="8191500" algn="l"/>
                <a:tab pos="8636000" algn="l"/>
              </a:tabLst>
            </a:pPr>
            <a:r>
              <a:rPr sz="2800" b="1">
                <a:latin typeface="Calibri"/>
                <a:ea typeface="Calibri"/>
                <a:cs typeface="Calibri"/>
                <a:sym typeface="Calibri"/>
              </a:rPr>
              <a:t>The most drugs are not or partially effective in the 60% of the treated patients</a:t>
            </a:r>
            <a:endParaRPr>
              <a:latin typeface="Calibri"/>
              <a:ea typeface="Calibri"/>
              <a:cs typeface="Calibri"/>
              <a:sym typeface="Calibri"/>
            </a:endParaRPr>
          </a:p>
          <a:p>
            <a:pPr marL="328613" lvl="0" indent="-327026">
              <a:lnSpc>
                <a:spcPct val="90000"/>
              </a:lnSpc>
              <a:spcBef>
                <a:spcPts val="700"/>
              </a:spcBef>
              <a:tabLst>
                <a:tab pos="101600" algn="l"/>
                <a:tab pos="546100" algn="l"/>
                <a:tab pos="1003300" algn="l"/>
                <a:tab pos="1447800" algn="l"/>
                <a:tab pos="1892300" algn="l"/>
                <a:tab pos="2349500" algn="l"/>
                <a:tab pos="2794000" algn="l"/>
                <a:tab pos="3238500" algn="l"/>
                <a:tab pos="3695700" algn="l"/>
                <a:tab pos="4140200" algn="l"/>
                <a:tab pos="4597400" algn="l"/>
                <a:tab pos="5041900" algn="l"/>
                <a:tab pos="5486400" algn="l"/>
                <a:tab pos="5943600" algn="l"/>
                <a:tab pos="6388100" algn="l"/>
                <a:tab pos="6832600" algn="l"/>
                <a:tab pos="7289800" algn="l"/>
                <a:tab pos="7734300" algn="l"/>
                <a:tab pos="8191500" algn="l"/>
                <a:tab pos="8636000" algn="l"/>
              </a:tabLst>
            </a:pPr>
            <a:endParaRPr sz="2800" b="1">
              <a:latin typeface="Calibri"/>
              <a:ea typeface="Calibri"/>
              <a:cs typeface="Calibri"/>
              <a:sym typeface="Calibri"/>
            </a:endParaRPr>
          </a:p>
          <a:p>
            <a:pPr lvl="0">
              <a:lnSpc>
                <a:spcPct val="90000"/>
              </a:lnSpc>
              <a:spcBef>
                <a:spcPts val="700"/>
              </a:spcBef>
              <a:tabLst>
                <a:tab pos="101600" algn="l"/>
                <a:tab pos="546100" algn="l"/>
                <a:tab pos="1003300" algn="l"/>
                <a:tab pos="1447800" algn="l"/>
                <a:tab pos="1892300" algn="l"/>
                <a:tab pos="2349500" algn="l"/>
                <a:tab pos="2794000" algn="l"/>
                <a:tab pos="3238500" algn="l"/>
                <a:tab pos="3695700" algn="l"/>
                <a:tab pos="4140200" algn="l"/>
                <a:tab pos="4597400" algn="l"/>
                <a:tab pos="5041900" algn="l"/>
                <a:tab pos="5486400" algn="l"/>
                <a:tab pos="5943600" algn="l"/>
                <a:tab pos="6388100" algn="l"/>
                <a:tab pos="6832600" algn="l"/>
                <a:tab pos="7289800" algn="l"/>
                <a:tab pos="7734300" algn="l"/>
                <a:tab pos="8191500" algn="l"/>
                <a:tab pos="8636000" algn="l"/>
              </a:tabLst>
            </a:pPr>
            <a:r>
              <a:rPr sz="2800" b="1">
                <a:latin typeface="Calibri"/>
                <a:ea typeface="Calibri"/>
                <a:cs typeface="Calibri"/>
                <a:sym typeface="Calibri"/>
              </a:rPr>
              <a:t>Side effects are responsible for</a:t>
            </a:r>
            <a:endParaRPr>
              <a:latin typeface="Calibri"/>
              <a:ea typeface="Calibri"/>
              <a:cs typeface="Calibri"/>
              <a:sym typeface="Calibri"/>
            </a:endParaRPr>
          </a:p>
          <a:p>
            <a:pPr lvl="1">
              <a:lnSpc>
                <a:spcPct val="90000"/>
              </a:lnSpc>
              <a:spcBef>
                <a:spcPts val="700"/>
              </a:spcBef>
              <a:tabLst>
                <a:tab pos="101600" algn="l"/>
                <a:tab pos="546100" algn="l"/>
                <a:tab pos="1003300" algn="l"/>
                <a:tab pos="1447800" algn="l"/>
                <a:tab pos="1892300" algn="l"/>
                <a:tab pos="2349500" algn="l"/>
                <a:tab pos="2794000" algn="l"/>
                <a:tab pos="3238500" algn="l"/>
                <a:tab pos="3695700" algn="l"/>
                <a:tab pos="4140200" algn="l"/>
                <a:tab pos="4597400" algn="l"/>
                <a:tab pos="5041900" algn="l"/>
                <a:tab pos="5486400" algn="l"/>
                <a:tab pos="5943600" algn="l"/>
                <a:tab pos="6388100" algn="l"/>
                <a:tab pos="6832600" algn="l"/>
                <a:tab pos="7289800" algn="l"/>
                <a:tab pos="7734300" algn="l"/>
                <a:tab pos="8191500" algn="l"/>
                <a:tab pos="8636000" algn="l"/>
              </a:tabLst>
            </a:pPr>
            <a:r>
              <a:rPr sz="3200" b="1">
                <a:latin typeface="Calibri"/>
                <a:ea typeface="Calibri"/>
                <a:cs typeface="Calibri"/>
                <a:sym typeface="Calibri"/>
              </a:rPr>
              <a:t>100,000 death</a:t>
            </a:r>
            <a:endParaRPr>
              <a:latin typeface="Calibri"/>
              <a:ea typeface="Calibri"/>
              <a:cs typeface="Calibri"/>
              <a:sym typeface="Calibri"/>
            </a:endParaRPr>
          </a:p>
          <a:p>
            <a:pPr lvl="1">
              <a:lnSpc>
                <a:spcPct val="90000"/>
              </a:lnSpc>
              <a:spcBef>
                <a:spcPts val="700"/>
              </a:spcBef>
              <a:tabLst>
                <a:tab pos="101600" algn="l"/>
                <a:tab pos="546100" algn="l"/>
                <a:tab pos="1003300" algn="l"/>
                <a:tab pos="1447800" algn="l"/>
                <a:tab pos="1892300" algn="l"/>
                <a:tab pos="2349500" algn="l"/>
                <a:tab pos="2794000" algn="l"/>
                <a:tab pos="3238500" algn="l"/>
                <a:tab pos="3695700" algn="l"/>
                <a:tab pos="4140200" algn="l"/>
                <a:tab pos="4597400" algn="l"/>
                <a:tab pos="5041900" algn="l"/>
                <a:tab pos="5486400" algn="l"/>
                <a:tab pos="5943600" algn="l"/>
                <a:tab pos="6388100" algn="l"/>
                <a:tab pos="6832600" algn="l"/>
                <a:tab pos="7289800" algn="l"/>
                <a:tab pos="7734300" algn="l"/>
                <a:tab pos="8191500" algn="l"/>
                <a:tab pos="8636000" algn="l"/>
              </a:tabLst>
            </a:pPr>
            <a:r>
              <a:rPr sz="3200" b="1">
                <a:latin typeface="Calibri"/>
                <a:ea typeface="Calibri"/>
                <a:cs typeface="Calibri"/>
                <a:sym typeface="Calibri"/>
              </a:rPr>
              <a:t>2 million hospitalisations</a:t>
            </a:r>
            <a:endParaRPr>
              <a:latin typeface="Calibri"/>
              <a:ea typeface="Calibri"/>
              <a:cs typeface="Calibri"/>
              <a:sym typeface="Calibri"/>
            </a:endParaRPr>
          </a:p>
          <a:p>
            <a:pPr lvl="1">
              <a:lnSpc>
                <a:spcPct val="90000"/>
              </a:lnSpc>
              <a:spcBef>
                <a:spcPts val="700"/>
              </a:spcBef>
              <a:tabLst>
                <a:tab pos="101600" algn="l"/>
                <a:tab pos="546100" algn="l"/>
                <a:tab pos="1003300" algn="l"/>
                <a:tab pos="1447800" algn="l"/>
                <a:tab pos="1892300" algn="l"/>
                <a:tab pos="2349500" algn="l"/>
                <a:tab pos="2794000" algn="l"/>
                <a:tab pos="3238500" algn="l"/>
                <a:tab pos="3695700" algn="l"/>
                <a:tab pos="4140200" algn="l"/>
                <a:tab pos="4597400" algn="l"/>
                <a:tab pos="5041900" algn="l"/>
                <a:tab pos="5486400" algn="l"/>
                <a:tab pos="5943600" algn="l"/>
                <a:tab pos="6388100" algn="l"/>
                <a:tab pos="6832600" algn="l"/>
                <a:tab pos="7289800" algn="l"/>
                <a:tab pos="7734300" algn="l"/>
                <a:tab pos="8191500" algn="l"/>
                <a:tab pos="8636000" algn="l"/>
              </a:tabLst>
            </a:pPr>
            <a:r>
              <a:rPr sz="3200" b="1">
                <a:latin typeface="Calibri"/>
                <a:ea typeface="Calibri"/>
                <a:cs typeface="Calibri"/>
                <a:sym typeface="Calibri"/>
              </a:rPr>
              <a:t>100 billion USD cost for healthcare in USA</a:t>
            </a:r>
            <a:endParaRPr>
              <a:latin typeface="Calibri"/>
              <a:ea typeface="Calibri"/>
              <a:cs typeface="Calibri"/>
              <a:sym typeface="Calibri"/>
            </a:endParaRPr>
          </a:p>
          <a:p>
            <a:pPr lvl="1">
              <a:lnSpc>
                <a:spcPct val="90000"/>
              </a:lnSpc>
              <a:spcBef>
                <a:spcPts val="700"/>
              </a:spcBef>
              <a:tabLst>
                <a:tab pos="101600" algn="l"/>
                <a:tab pos="546100" algn="l"/>
                <a:tab pos="1003300" algn="l"/>
                <a:tab pos="1447800" algn="l"/>
                <a:tab pos="1892300" algn="l"/>
                <a:tab pos="2349500" algn="l"/>
                <a:tab pos="2794000" algn="l"/>
                <a:tab pos="3238500" algn="l"/>
                <a:tab pos="3695700" algn="l"/>
                <a:tab pos="4140200" algn="l"/>
                <a:tab pos="4597400" algn="l"/>
                <a:tab pos="5041900" algn="l"/>
                <a:tab pos="5486400" algn="l"/>
                <a:tab pos="5943600" algn="l"/>
                <a:tab pos="6388100" algn="l"/>
                <a:tab pos="6832600" algn="l"/>
                <a:tab pos="7289800" algn="l"/>
                <a:tab pos="7734300" algn="l"/>
                <a:tab pos="8191500" algn="l"/>
                <a:tab pos="8636000" algn="l"/>
              </a:tabLst>
            </a:pPr>
            <a:r>
              <a:rPr sz="3200" b="1">
                <a:latin typeface="Calibri"/>
                <a:ea typeface="Calibri"/>
                <a:cs typeface="Calibri"/>
                <a:sym typeface="Calibri"/>
              </a:rPr>
              <a:t>50%- of the cases is related genetics</a:t>
            </a:r>
          </a:p>
        </p:txBody>
      </p:sp>
      <p:sp>
        <p:nvSpPr>
          <p:cNvPr id="1269" name="Shape 1269"/>
          <p:cNvSpPr/>
          <p:nvPr/>
        </p:nvSpPr>
        <p:spPr>
          <a:xfrm>
            <a:off x="179384" y="1196971"/>
            <a:ext cx="8856669" cy="1595"/>
          </a:xfrm>
          <a:prstGeom prst="line">
            <a:avLst/>
          </a:prstGeom>
          <a:ln w="63360" cap="sq">
            <a:solidFill>
              <a:srgbClr val="000066"/>
            </a:solidFill>
            <a:miter/>
          </a:ln>
        </p:spPr>
        <p:txBody>
          <a:bodyPr lIns="0" tIns="0" rIns="0" bIns="0"/>
          <a:lstStyle/>
          <a:p>
            <a:pPr lvl="0" defTabSz="457200">
              <a:defRPr sz="1200"/>
            </a:pPr>
            <a:endParaRPr/>
          </a:p>
        </p:txBody>
      </p:sp>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grpSp>
        <p:nvGrpSpPr>
          <p:cNvPr id="1702" name="Group 1702"/>
          <p:cNvGrpSpPr/>
          <p:nvPr/>
        </p:nvGrpSpPr>
        <p:grpSpPr>
          <a:xfrm>
            <a:off x="304788" y="838195"/>
            <a:ext cx="8714763" cy="4884765"/>
            <a:chOff x="-1" y="0"/>
            <a:chExt cx="8714762" cy="4884764"/>
          </a:xfrm>
        </p:grpSpPr>
        <p:sp>
          <p:nvSpPr>
            <p:cNvPr id="1271" name="Shape 1271"/>
            <p:cNvSpPr/>
            <p:nvPr/>
          </p:nvSpPr>
          <p:spPr>
            <a:xfrm>
              <a:off x="-2" y="-1"/>
              <a:ext cx="4691076" cy="2357446"/>
            </a:xfrm>
            <a:prstGeom prst="rect">
              <a:avLst/>
            </a:prstGeom>
            <a:solidFill>
              <a:srgbClr val="9FD9F9"/>
            </a:solidFill>
            <a:ln w="12700" cap="flat">
              <a:noFill/>
              <a:miter lim="400000"/>
            </a:ln>
            <a:effectLst/>
          </p:spPr>
          <p:txBody>
            <a:bodyPr wrap="square" lIns="0" tIns="0" rIns="0" bIns="0" numCol="1" anchor="ctr">
              <a:noAutofit/>
            </a:bodyPr>
            <a:lstStyle/>
            <a:p>
              <a:pPr lvl="0">
                <a:lnSpc>
                  <a:spcPct val="93000"/>
                </a:lnSpc>
                <a:defRPr>
                  <a:solidFill>
                    <a:srgbClr val="FFFFFF"/>
                  </a:solidFill>
                  <a:latin typeface="Arial"/>
                  <a:ea typeface="Arial"/>
                  <a:cs typeface="Arial"/>
                  <a:sym typeface="Arial"/>
                </a:defRPr>
              </a:pPr>
              <a:endParaRPr/>
            </a:p>
          </p:txBody>
        </p:sp>
        <p:grpSp>
          <p:nvGrpSpPr>
            <p:cNvPr id="1274" name="Group 1274"/>
            <p:cNvGrpSpPr/>
            <p:nvPr/>
          </p:nvGrpSpPr>
          <p:grpSpPr>
            <a:xfrm>
              <a:off x="3171820" y="617531"/>
              <a:ext cx="198459" cy="357206"/>
              <a:chOff x="-1" y="0"/>
              <a:chExt cx="198458" cy="357205"/>
            </a:xfrm>
          </p:grpSpPr>
          <p:sp>
            <p:nvSpPr>
              <p:cNvPr id="1272" name="Shape 127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273" name="Shape 12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279" name="Group 1279"/>
            <p:cNvGrpSpPr/>
            <p:nvPr/>
          </p:nvGrpSpPr>
          <p:grpSpPr>
            <a:xfrm>
              <a:off x="276210" y="617528"/>
              <a:ext cx="204822" cy="357221"/>
              <a:chOff x="-1" y="-1"/>
              <a:chExt cx="204820" cy="357220"/>
            </a:xfrm>
          </p:grpSpPr>
          <p:sp>
            <p:nvSpPr>
              <p:cNvPr id="1275" name="Shape 1275"/>
              <p:cNvSpPr/>
              <p:nvPr/>
            </p:nvSpPr>
            <p:spPr>
              <a:xfrm>
                <a:off x="5" y="3"/>
                <a:ext cx="204808"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278" name="Group 1278"/>
              <p:cNvGrpSpPr/>
              <p:nvPr/>
            </p:nvGrpSpPr>
            <p:grpSpPr>
              <a:xfrm>
                <a:off x="-2" y="-2"/>
                <a:ext cx="204821" cy="357221"/>
                <a:chOff x="0" y="0"/>
                <a:chExt cx="204820" cy="357220"/>
              </a:xfrm>
            </p:grpSpPr>
            <p:sp>
              <p:nvSpPr>
                <p:cNvPr id="1276" name="Shape 1276"/>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277" name="Shape 1277"/>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284" name="Group 1284"/>
            <p:cNvGrpSpPr/>
            <p:nvPr/>
          </p:nvGrpSpPr>
          <p:grpSpPr>
            <a:xfrm>
              <a:off x="2373298" y="225420"/>
              <a:ext cx="198472" cy="357213"/>
              <a:chOff x="-1" y="0"/>
              <a:chExt cx="198471" cy="357212"/>
            </a:xfrm>
          </p:grpSpPr>
          <p:sp>
            <p:nvSpPr>
              <p:cNvPr id="1280" name="Shape 1280"/>
              <p:cNvSpPr/>
              <p:nvPr/>
            </p:nvSpPr>
            <p:spPr>
              <a:xfrm>
                <a:off x="5" y="-1"/>
                <a:ext cx="19846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283" name="Group 1283"/>
              <p:cNvGrpSpPr/>
              <p:nvPr/>
            </p:nvGrpSpPr>
            <p:grpSpPr>
              <a:xfrm>
                <a:off x="-2" y="6346"/>
                <a:ext cx="198472" cy="350866"/>
                <a:chOff x="0" y="0"/>
                <a:chExt cx="198471" cy="350865"/>
              </a:xfrm>
            </p:grpSpPr>
            <p:sp>
              <p:nvSpPr>
                <p:cNvPr id="1281" name="Shape 1281"/>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282" name="Shape 1282"/>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289" name="Group 1289"/>
            <p:cNvGrpSpPr/>
            <p:nvPr/>
          </p:nvGrpSpPr>
          <p:grpSpPr>
            <a:xfrm>
              <a:off x="2973373" y="936613"/>
              <a:ext cx="201648" cy="355635"/>
              <a:chOff x="-2" y="0"/>
              <a:chExt cx="201647" cy="355634"/>
            </a:xfrm>
          </p:grpSpPr>
          <p:sp>
            <p:nvSpPr>
              <p:cNvPr id="1285" name="Shape 1285"/>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288" name="Group 1288"/>
              <p:cNvGrpSpPr/>
              <p:nvPr/>
            </p:nvGrpSpPr>
            <p:grpSpPr>
              <a:xfrm>
                <a:off x="-3" y="-1"/>
                <a:ext cx="201649" cy="355635"/>
                <a:chOff x="-1" y="0"/>
                <a:chExt cx="201647" cy="355634"/>
              </a:xfrm>
            </p:grpSpPr>
            <p:sp>
              <p:nvSpPr>
                <p:cNvPr id="1286" name="Shape 1286"/>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287" name="Shape 128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294" name="Group 1294"/>
            <p:cNvGrpSpPr/>
            <p:nvPr/>
          </p:nvGrpSpPr>
          <p:grpSpPr>
            <a:xfrm>
              <a:off x="520684" y="936613"/>
              <a:ext cx="204822" cy="355635"/>
              <a:chOff x="-1" y="0"/>
              <a:chExt cx="204821" cy="355634"/>
            </a:xfrm>
          </p:grpSpPr>
          <p:sp>
            <p:nvSpPr>
              <p:cNvPr id="1290" name="Shape 1290"/>
              <p:cNvSpPr/>
              <p:nvPr/>
            </p:nvSpPr>
            <p:spPr>
              <a:xfrm>
                <a:off x="5" y="6"/>
                <a:ext cx="204811"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293" name="Group 1293"/>
              <p:cNvGrpSpPr/>
              <p:nvPr/>
            </p:nvGrpSpPr>
            <p:grpSpPr>
              <a:xfrm>
                <a:off x="-2" y="-1"/>
                <a:ext cx="204822" cy="355635"/>
                <a:chOff x="-1" y="0"/>
                <a:chExt cx="204821" cy="355634"/>
              </a:xfrm>
            </p:grpSpPr>
            <p:sp>
              <p:nvSpPr>
                <p:cNvPr id="1291" name="Shape 1291"/>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292" name="Shape 1292"/>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299" name="Group 1299"/>
            <p:cNvGrpSpPr/>
            <p:nvPr/>
          </p:nvGrpSpPr>
          <p:grpSpPr>
            <a:xfrm>
              <a:off x="531801" y="1376350"/>
              <a:ext cx="203234" cy="355635"/>
              <a:chOff x="-1" y="0"/>
              <a:chExt cx="203233" cy="355634"/>
            </a:xfrm>
          </p:grpSpPr>
          <p:sp>
            <p:nvSpPr>
              <p:cNvPr id="1295" name="Shape 1295"/>
              <p:cNvSpPr/>
              <p:nvPr/>
            </p:nvSpPr>
            <p:spPr>
              <a:xfrm>
                <a:off x="1" y="6"/>
                <a:ext cx="20322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298" name="Group 1298"/>
              <p:cNvGrpSpPr/>
              <p:nvPr/>
            </p:nvGrpSpPr>
            <p:grpSpPr>
              <a:xfrm>
                <a:off x="-2" y="-1"/>
                <a:ext cx="203234" cy="355635"/>
                <a:chOff x="0" y="0"/>
                <a:chExt cx="203233" cy="355634"/>
              </a:xfrm>
            </p:grpSpPr>
            <p:sp>
              <p:nvSpPr>
                <p:cNvPr id="1296" name="Shape 1296"/>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297" name="Shape 1297"/>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04" name="Group 1304"/>
            <p:cNvGrpSpPr/>
            <p:nvPr/>
          </p:nvGrpSpPr>
          <p:grpSpPr>
            <a:xfrm>
              <a:off x="960423" y="1500178"/>
              <a:ext cx="201650" cy="357220"/>
              <a:chOff x="-1" y="-1"/>
              <a:chExt cx="201649" cy="357219"/>
            </a:xfrm>
          </p:grpSpPr>
          <p:sp>
            <p:nvSpPr>
              <p:cNvPr id="1300" name="Shape 1300"/>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03" name="Group 1303"/>
              <p:cNvGrpSpPr/>
              <p:nvPr/>
            </p:nvGrpSpPr>
            <p:grpSpPr>
              <a:xfrm>
                <a:off x="-2" y="-2"/>
                <a:ext cx="201650" cy="357220"/>
                <a:chOff x="0" y="0"/>
                <a:chExt cx="201649" cy="357219"/>
              </a:xfrm>
            </p:grpSpPr>
            <p:sp>
              <p:nvSpPr>
                <p:cNvPr id="1301" name="Shape 130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02" name="Shape 13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09" name="Group 1309"/>
            <p:cNvGrpSpPr/>
            <p:nvPr/>
          </p:nvGrpSpPr>
          <p:grpSpPr>
            <a:xfrm>
              <a:off x="101584" y="1066793"/>
              <a:ext cx="204820" cy="357218"/>
              <a:chOff x="-2" y="-2"/>
              <a:chExt cx="204818" cy="357217"/>
            </a:xfrm>
          </p:grpSpPr>
          <p:sp>
            <p:nvSpPr>
              <p:cNvPr id="1305" name="Shape 1305"/>
              <p:cNvSpPr/>
              <p:nvPr/>
            </p:nvSpPr>
            <p:spPr>
              <a:xfrm>
                <a:off x="3" y="0"/>
                <a:ext cx="204811"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08" name="Group 1308"/>
              <p:cNvGrpSpPr/>
              <p:nvPr/>
            </p:nvGrpSpPr>
            <p:grpSpPr>
              <a:xfrm>
                <a:off x="-3" y="-3"/>
                <a:ext cx="204820" cy="357219"/>
                <a:chOff x="-1" y="0"/>
                <a:chExt cx="204818" cy="357217"/>
              </a:xfrm>
            </p:grpSpPr>
            <p:sp>
              <p:nvSpPr>
                <p:cNvPr id="1306" name="Shape 1306"/>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07" name="Shape 1307"/>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14" name="Group 1314"/>
            <p:cNvGrpSpPr/>
            <p:nvPr/>
          </p:nvGrpSpPr>
          <p:grpSpPr>
            <a:xfrm>
              <a:off x="101584" y="1512875"/>
              <a:ext cx="204820" cy="355635"/>
              <a:chOff x="-2" y="0"/>
              <a:chExt cx="204818" cy="355634"/>
            </a:xfrm>
          </p:grpSpPr>
          <p:sp>
            <p:nvSpPr>
              <p:cNvPr id="1310" name="Shape 1310"/>
              <p:cNvSpPr/>
              <p:nvPr/>
            </p:nvSpPr>
            <p:spPr>
              <a:xfrm>
                <a:off x="3" y="7"/>
                <a:ext cx="204811"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13" name="Group 1313"/>
              <p:cNvGrpSpPr/>
              <p:nvPr/>
            </p:nvGrpSpPr>
            <p:grpSpPr>
              <a:xfrm>
                <a:off x="-3" y="-1"/>
                <a:ext cx="204820" cy="355635"/>
                <a:chOff x="-1" y="0"/>
                <a:chExt cx="204818" cy="355634"/>
              </a:xfrm>
            </p:grpSpPr>
            <p:sp>
              <p:nvSpPr>
                <p:cNvPr id="1311" name="Shape 1311"/>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12" name="Shape 1312"/>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19" name="Group 1319"/>
            <p:cNvGrpSpPr/>
            <p:nvPr/>
          </p:nvGrpSpPr>
          <p:grpSpPr>
            <a:xfrm>
              <a:off x="1389048" y="830253"/>
              <a:ext cx="204823" cy="357220"/>
              <a:chOff x="-1" y="-1"/>
              <a:chExt cx="204822" cy="357219"/>
            </a:xfrm>
          </p:grpSpPr>
          <p:sp>
            <p:nvSpPr>
              <p:cNvPr id="1315" name="Shape 1315"/>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18" name="Group 1318"/>
              <p:cNvGrpSpPr/>
              <p:nvPr/>
            </p:nvGrpSpPr>
            <p:grpSpPr>
              <a:xfrm>
                <a:off x="-2" y="-2"/>
                <a:ext cx="204823" cy="357220"/>
                <a:chOff x="0" y="0"/>
                <a:chExt cx="204822" cy="357219"/>
              </a:xfrm>
            </p:grpSpPr>
            <p:sp>
              <p:nvSpPr>
                <p:cNvPr id="1316" name="Shape 1316"/>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17" name="Shape 131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24" name="Group 1324"/>
            <p:cNvGrpSpPr/>
            <p:nvPr/>
          </p:nvGrpSpPr>
          <p:grpSpPr>
            <a:xfrm>
              <a:off x="1841485" y="703253"/>
              <a:ext cx="204823" cy="357220"/>
              <a:chOff x="-1" y="-1"/>
              <a:chExt cx="204822" cy="357219"/>
            </a:xfrm>
          </p:grpSpPr>
          <p:sp>
            <p:nvSpPr>
              <p:cNvPr id="1320" name="Shape 132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23" name="Group 1323"/>
              <p:cNvGrpSpPr/>
              <p:nvPr/>
            </p:nvGrpSpPr>
            <p:grpSpPr>
              <a:xfrm>
                <a:off x="-2" y="-2"/>
                <a:ext cx="204823" cy="357220"/>
                <a:chOff x="0" y="0"/>
                <a:chExt cx="204822" cy="357219"/>
              </a:xfrm>
            </p:grpSpPr>
            <p:sp>
              <p:nvSpPr>
                <p:cNvPr id="1321" name="Shape 132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22" name="Shape 132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29" name="Group 1329"/>
            <p:cNvGrpSpPr/>
            <p:nvPr/>
          </p:nvGrpSpPr>
          <p:grpSpPr>
            <a:xfrm>
              <a:off x="2487600" y="657217"/>
              <a:ext cx="204823" cy="357214"/>
              <a:chOff x="-1" y="-2"/>
              <a:chExt cx="204822" cy="357213"/>
            </a:xfrm>
          </p:grpSpPr>
          <p:sp>
            <p:nvSpPr>
              <p:cNvPr id="1325" name="Shape 1325"/>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28" name="Group 1328"/>
              <p:cNvGrpSpPr/>
              <p:nvPr/>
            </p:nvGrpSpPr>
            <p:grpSpPr>
              <a:xfrm>
                <a:off x="-2" y="-3"/>
                <a:ext cx="204823" cy="357215"/>
                <a:chOff x="0" y="-1"/>
                <a:chExt cx="204822" cy="357213"/>
              </a:xfrm>
            </p:grpSpPr>
            <p:sp>
              <p:nvSpPr>
                <p:cNvPr id="1326" name="Shape 1326"/>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27" name="Shape 1327"/>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34" name="Group 1334"/>
            <p:cNvGrpSpPr/>
            <p:nvPr/>
          </p:nvGrpSpPr>
          <p:grpSpPr>
            <a:xfrm>
              <a:off x="2457440" y="1120768"/>
              <a:ext cx="203231" cy="357214"/>
              <a:chOff x="-1" y="-2"/>
              <a:chExt cx="203230" cy="357213"/>
            </a:xfrm>
          </p:grpSpPr>
          <p:sp>
            <p:nvSpPr>
              <p:cNvPr id="1330" name="Shape 1330"/>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33" name="Group 1333"/>
              <p:cNvGrpSpPr/>
              <p:nvPr/>
            </p:nvGrpSpPr>
            <p:grpSpPr>
              <a:xfrm>
                <a:off x="-2" y="-3"/>
                <a:ext cx="203231" cy="357215"/>
                <a:chOff x="0" y="-1"/>
                <a:chExt cx="203230" cy="357213"/>
              </a:xfrm>
            </p:grpSpPr>
            <p:sp>
              <p:nvSpPr>
                <p:cNvPr id="1331" name="Shape 133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32" name="Shape 133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39" name="Group 1339"/>
            <p:cNvGrpSpPr/>
            <p:nvPr/>
          </p:nvGrpSpPr>
          <p:grpSpPr>
            <a:xfrm>
              <a:off x="2928923" y="1428742"/>
              <a:ext cx="201648" cy="357214"/>
              <a:chOff x="-2" y="-2"/>
              <a:chExt cx="201647" cy="357213"/>
            </a:xfrm>
          </p:grpSpPr>
          <p:sp>
            <p:nvSpPr>
              <p:cNvPr id="1335" name="Shape 1335"/>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38" name="Group 1338"/>
              <p:cNvGrpSpPr/>
              <p:nvPr/>
            </p:nvGrpSpPr>
            <p:grpSpPr>
              <a:xfrm>
                <a:off x="-3" y="-3"/>
                <a:ext cx="201649" cy="357215"/>
                <a:chOff x="-1" y="-1"/>
                <a:chExt cx="201647" cy="357213"/>
              </a:xfrm>
            </p:grpSpPr>
            <p:sp>
              <p:nvSpPr>
                <p:cNvPr id="1336" name="Shape 1336"/>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37" name="Shape 133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44" name="Group 1344"/>
            <p:cNvGrpSpPr/>
            <p:nvPr/>
          </p:nvGrpSpPr>
          <p:grpSpPr>
            <a:xfrm>
              <a:off x="3671876" y="936613"/>
              <a:ext cx="206403" cy="355635"/>
              <a:chOff x="-1" y="0"/>
              <a:chExt cx="206402" cy="355634"/>
            </a:xfrm>
          </p:grpSpPr>
          <p:sp>
            <p:nvSpPr>
              <p:cNvPr id="1340" name="Shape 1340"/>
              <p:cNvSpPr/>
              <p:nvPr/>
            </p:nvSpPr>
            <p:spPr>
              <a:xfrm>
                <a:off x="1" y="6"/>
                <a:ext cx="20640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43" name="Group 1343"/>
              <p:cNvGrpSpPr/>
              <p:nvPr/>
            </p:nvGrpSpPr>
            <p:grpSpPr>
              <a:xfrm>
                <a:off x="-2" y="-1"/>
                <a:ext cx="171477" cy="355635"/>
                <a:chOff x="0" y="0"/>
                <a:chExt cx="171476" cy="355634"/>
              </a:xfrm>
            </p:grpSpPr>
            <p:sp>
              <p:nvSpPr>
                <p:cNvPr id="1341" name="Shape 1341"/>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42" name="Shape 1342"/>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49" name="Group 1349"/>
            <p:cNvGrpSpPr/>
            <p:nvPr/>
          </p:nvGrpSpPr>
          <p:grpSpPr>
            <a:xfrm>
              <a:off x="3487727" y="1409693"/>
              <a:ext cx="200056" cy="357218"/>
              <a:chOff x="-1" y="-2"/>
              <a:chExt cx="200055" cy="357217"/>
            </a:xfrm>
          </p:grpSpPr>
          <p:sp>
            <p:nvSpPr>
              <p:cNvPr id="1345" name="Shape 1345"/>
              <p:cNvSpPr/>
              <p:nvPr/>
            </p:nvSpPr>
            <p:spPr>
              <a:xfrm>
                <a:off x="3" y="0"/>
                <a:ext cx="163524"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48" name="Group 1348"/>
              <p:cNvGrpSpPr/>
              <p:nvPr/>
            </p:nvGrpSpPr>
            <p:grpSpPr>
              <a:xfrm>
                <a:off x="-2" y="-3"/>
                <a:ext cx="200056" cy="357219"/>
                <a:chOff x="0" y="0"/>
                <a:chExt cx="200055" cy="357217"/>
              </a:xfrm>
            </p:grpSpPr>
            <p:sp>
              <p:nvSpPr>
                <p:cNvPr id="1346" name="Shape 1346"/>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47" name="Shape 1347"/>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54" name="Group 1354"/>
            <p:cNvGrpSpPr/>
            <p:nvPr/>
          </p:nvGrpSpPr>
          <p:grpSpPr>
            <a:xfrm>
              <a:off x="4314812" y="1436678"/>
              <a:ext cx="204823" cy="357220"/>
              <a:chOff x="-1" y="-1"/>
              <a:chExt cx="204822" cy="357219"/>
            </a:xfrm>
          </p:grpSpPr>
          <p:sp>
            <p:nvSpPr>
              <p:cNvPr id="1350" name="Shape 135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53" name="Group 1353"/>
              <p:cNvGrpSpPr/>
              <p:nvPr/>
            </p:nvGrpSpPr>
            <p:grpSpPr>
              <a:xfrm>
                <a:off x="-2" y="-2"/>
                <a:ext cx="204823" cy="357220"/>
                <a:chOff x="0" y="0"/>
                <a:chExt cx="204822" cy="357219"/>
              </a:xfrm>
            </p:grpSpPr>
            <p:sp>
              <p:nvSpPr>
                <p:cNvPr id="1351" name="Shape 135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52" name="Shape 135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59" name="Group 1359"/>
            <p:cNvGrpSpPr/>
            <p:nvPr/>
          </p:nvGrpSpPr>
          <p:grpSpPr>
            <a:xfrm>
              <a:off x="2385998" y="1819262"/>
              <a:ext cx="204823" cy="358806"/>
              <a:chOff x="-1" y="-1"/>
              <a:chExt cx="204822" cy="358805"/>
            </a:xfrm>
          </p:grpSpPr>
          <p:sp>
            <p:nvSpPr>
              <p:cNvPr id="1355" name="Shape 1355"/>
              <p:cNvSpPr/>
              <p:nvPr/>
            </p:nvSpPr>
            <p:spPr>
              <a:xfrm>
                <a:off x="7" y="6359"/>
                <a:ext cx="204807" cy="352442"/>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58" name="Group 1358"/>
              <p:cNvGrpSpPr/>
              <p:nvPr/>
            </p:nvGrpSpPr>
            <p:grpSpPr>
              <a:xfrm>
                <a:off x="-2" y="-2"/>
                <a:ext cx="204823" cy="358806"/>
                <a:chOff x="0" y="0"/>
                <a:chExt cx="204822" cy="358805"/>
              </a:xfrm>
            </p:grpSpPr>
            <p:sp>
              <p:nvSpPr>
                <p:cNvPr id="1356" name="Shape 135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57" name="Shape 1357"/>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64" name="Group 1364"/>
            <p:cNvGrpSpPr/>
            <p:nvPr/>
          </p:nvGrpSpPr>
          <p:grpSpPr>
            <a:xfrm>
              <a:off x="1730360" y="1827199"/>
              <a:ext cx="201650" cy="358806"/>
              <a:chOff x="-1" y="-1"/>
              <a:chExt cx="201649" cy="358805"/>
            </a:xfrm>
          </p:grpSpPr>
          <p:sp>
            <p:nvSpPr>
              <p:cNvPr id="1360" name="Shape 1360"/>
              <p:cNvSpPr/>
              <p:nvPr/>
            </p:nvSpPr>
            <p:spPr>
              <a:xfrm>
                <a:off x="9" y="7"/>
                <a:ext cx="201633" cy="358794"/>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63" name="Group 1363"/>
              <p:cNvGrpSpPr/>
              <p:nvPr/>
            </p:nvGrpSpPr>
            <p:grpSpPr>
              <a:xfrm>
                <a:off x="-2" y="-2"/>
                <a:ext cx="201650" cy="358806"/>
                <a:chOff x="0" y="0"/>
                <a:chExt cx="201649" cy="358805"/>
              </a:xfrm>
            </p:grpSpPr>
            <p:sp>
              <p:nvSpPr>
                <p:cNvPr id="1361" name="Shape 1361"/>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62" name="Shape 1362"/>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69" name="Group 1369"/>
            <p:cNvGrpSpPr/>
            <p:nvPr/>
          </p:nvGrpSpPr>
          <p:grpSpPr>
            <a:xfrm>
              <a:off x="1684322" y="1038217"/>
              <a:ext cx="204826" cy="357214"/>
              <a:chOff x="-2" y="-2"/>
              <a:chExt cx="204825" cy="357213"/>
            </a:xfrm>
          </p:grpSpPr>
          <p:sp>
            <p:nvSpPr>
              <p:cNvPr id="1365" name="Shape 1365"/>
              <p:cNvSpPr/>
              <p:nvPr/>
            </p:nvSpPr>
            <p:spPr>
              <a:xfrm>
                <a:off x="8" y="-2"/>
                <a:ext cx="204809"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68" name="Group 1368"/>
              <p:cNvGrpSpPr/>
              <p:nvPr/>
            </p:nvGrpSpPr>
            <p:grpSpPr>
              <a:xfrm>
                <a:off x="-3" y="-3"/>
                <a:ext cx="204827" cy="357215"/>
                <a:chOff x="0" y="-1"/>
                <a:chExt cx="204825" cy="357213"/>
              </a:xfrm>
            </p:grpSpPr>
            <p:sp>
              <p:nvSpPr>
                <p:cNvPr id="1366" name="Shape 1366"/>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67" name="Shape 1367"/>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74" name="Group 1374"/>
            <p:cNvGrpSpPr/>
            <p:nvPr/>
          </p:nvGrpSpPr>
          <p:grpSpPr>
            <a:xfrm>
              <a:off x="2874948" y="336542"/>
              <a:ext cx="203231" cy="357214"/>
              <a:chOff x="-1" y="-2"/>
              <a:chExt cx="203230" cy="357213"/>
            </a:xfrm>
          </p:grpSpPr>
          <p:sp>
            <p:nvSpPr>
              <p:cNvPr id="1370" name="Shape 1370"/>
              <p:cNvSpPr/>
              <p:nvPr/>
            </p:nvSpPr>
            <p:spPr>
              <a:xfrm>
                <a:off x="6" y="-2"/>
                <a:ext cx="20322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73" name="Group 1373"/>
              <p:cNvGrpSpPr/>
              <p:nvPr/>
            </p:nvGrpSpPr>
            <p:grpSpPr>
              <a:xfrm>
                <a:off x="-2" y="-3"/>
                <a:ext cx="203231" cy="357215"/>
                <a:chOff x="0" y="-1"/>
                <a:chExt cx="203230" cy="357213"/>
              </a:xfrm>
            </p:grpSpPr>
            <p:sp>
              <p:nvSpPr>
                <p:cNvPr id="1371" name="Shape 137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72" name="Shape 137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79" name="Group 1379"/>
            <p:cNvGrpSpPr/>
            <p:nvPr/>
          </p:nvGrpSpPr>
          <p:grpSpPr>
            <a:xfrm>
              <a:off x="3965560" y="1795453"/>
              <a:ext cx="204822" cy="357220"/>
              <a:chOff x="-1" y="-1"/>
              <a:chExt cx="204821" cy="357219"/>
            </a:xfrm>
          </p:grpSpPr>
          <p:sp>
            <p:nvSpPr>
              <p:cNvPr id="1375" name="Shape 1375"/>
              <p:cNvSpPr/>
              <p:nvPr/>
            </p:nvSpPr>
            <p:spPr>
              <a:xfrm>
                <a:off x="5"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78" name="Group 1378"/>
              <p:cNvGrpSpPr/>
              <p:nvPr/>
            </p:nvGrpSpPr>
            <p:grpSpPr>
              <a:xfrm>
                <a:off x="-2" y="-2"/>
                <a:ext cx="204822" cy="357220"/>
                <a:chOff x="-1" y="0"/>
                <a:chExt cx="204821" cy="357219"/>
              </a:xfrm>
            </p:grpSpPr>
            <p:sp>
              <p:nvSpPr>
                <p:cNvPr id="1376" name="Shape 1376"/>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77" name="Shape 1377"/>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84" name="Group 1384"/>
            <p:cNvGrpSpPr/>
            <p:nvPr/>
          </p:nvGrpSpPr>
          <p:grpSpPr>
            <a:xfrm>
              <a:off x="2174863" y="1473200"/>
              <a:ext cx="204821" cy="355625"/>
              <a:chOff x="-1" y="-1"/>
              <a:chExt cx="204820" cy="355624"/>
            </a:xfrm>
          </p:grpSpPr>
          <p:sp>
            <p:nvSpPr>
              <p:cNvPr id="1380" name="Shape 1380"/>
              <p:cNvSpPr/>
              <p:nvPr/>
            </p:nvSpPr>
            <p:spPr>
              <a:xfrm>
                <a:off x="5" y="-2"/>
                <a:ext cx="204808" cy="349269"/>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383" name="Group 1383"/>
              <p:cNvGrpSpPr/>
              <p:nvPr/>
            </p:nvGrpSpPr>
            <p:grpSpPr>
              <a:xfrm>
                <a:off x="-2" y="6343"/>
                <a:ext cx="204821" cy="349281"/>
                <a:chOff x="0" y="0"/>
                <a:chExt cx="204820" cy="349280"/>
              </a:xfrm>
            </p:grpSpPr>
            <p:sp>
              <p:nvSpPr>
                <p:cNvPr id="1381" name="Shape 1381"/>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82" name="Shape 1382"/>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387" name="Group 1387"/>
            <p:cNvGrpSpPr/>
            <p:nvPr/>
          </p:nvGrpSpPr>
          <p:grpSpPr>
            <a:xfrm>
              <a:off x="3255956" y="1111246"/>
              <a:ext cx="201634" cy="357206"/>
              <a:chOff x="-1" y="0"/>
              <a:chExt cx="201633" cy="357205"/>
            </a:xfrm>
          </p:grpSpPr>
          <p:sp>
            <p:nvSpPr>
              <p:cNvPr id="1385" name="Shape 138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86" name="Shape 1386"/>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390" name="Group 1390"/>
            <p:cNvGrpSpPr/>
            <p:nvPr/>
          </p:nvGrpSpPr>
          <p:grpSpPr>
            <a:xfrm>
              <a:off x="3635369" y="1904996"/>
              <a:ext cx="200047" cy="357206"/>
              <a:chOff x="0" y="0"/>
              <a:chExt cx="200046" cy="357205"/>
            </a:xfrm>
          </p:grpSpPr>
          <p:sp>
            <p:nvSpPr>
              <p:cNvPr id="1388" name="Shape 1388"/>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89" name="Shape 1389"/>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393" name="Group 1393"/>
            <p:cNvGrpSpPr/>
            <p:nvPr/>
          </p:nvGrpSpPr>
          <p:grpSpPr>
            <a:xfrm>
              <a:off x="3181345" y="1811331"/>
              <a:ext cx="201634" cy="355622"/>
              <a:chOff x="-1" y="-1"/>
              <a:chExt cx="201633" cy="355621"/>
            </a:xfrm>
          </p:grpSpPr>
          <p:sp>
            <p:nvSpPr>
              <p:cNvPr id="1391" name="Shape 1391"/>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92" name="Shape 1392"/>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396" name="Group 1396"/>
            <p:cNvGrpSpPr/>
            <p:nvPr/>
          </p:nvGrpSpPr>
          <p:grpSpPr>
            <a:xfrm>
              <a:off x="2716208" y="1941506"/>
              <a:ext cx="201634" cy="357206"/>
              <a:chOff x="-1" y="0"/>
              <a:chExt cx="201633" cy="357205"/>
            </a:xfrm>
          </p:grpSpPr>
          <p:sp>
            <p:nvSpPr>
              <p:cNvPr id="1394" name="Shape 1394"/>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95" name="Shape 139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399" name="Group 1399"/>
            <p:cNvGrpSpPr/>
            <p:nvPr/>
          </p:nvGrpSpPr>
          <p:grpSpPr>
            <a:xfrm>
              <a:off x="1868483" y="1384297"/>
              <a:ext cx="203220" cy="358794"/>
              <a:chOff x="0" y="-1"/>
              <a:chExt cx="203219" cy="358793"/>
            </a:xfrm>
          </p:grpSpPr>
          <p:sp>
            <p:nvSpPr>
              <p:cNvPr id="1397" name="Shape 1397"/>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398" name="Shape 1398"/>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402" name="Group 1402"/>
            <p:cNvGrpSpPr/>
            <p:nvPr/>
          </p:nvGrpSpPr>
          <p:grpSpPr>
            <a:xfrm>
              <a:off x="1512881" y="390521"/>
              <a:ext cx="200047" cy="357206"/>
              <a:chOff x="0" y="0"/>
              <a:chExt cx="200046" cy="357205"/>
            </a:xfrm>
          </p:grpSpPr>
          <p:sp>
            <p:nvSpPr>
              <p:cNvPr id="1400" name="Shape 1400"/>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01" name="Shape 1401"/>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405" name="Group 1405"/>
            <p:cNvGrpSpPr/>
            <p:nvPr/>
          </p:nvGrpSpPr>
          <p:grpSpPr>
            <a:xfrm>
              <a:off x="985834" y="841371"/>
              <a:ext cx="201634" cy="357206"/>
              <a:chOff x="0" y="0"/>
              <a:chExt cx="201633" cy="357205"/>
            </a:xfrm>
          </p:grpSpPr>
          <p:sp>
            <p:nvSpPr>
              <p:cNvPr id="1403" name="Shape 1403"/>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04" name="Shape 1404"/>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408" name="Group 1408"/>
            <p:cNvGrpSpPr/>
            <p:nvPr/>
          </p:nvGrpSpPr>
          <p:grpSpPr>
            <a:xfrm>
              <a:off x="1463667" y="1466844"/>
              <a:ext cx="200047" cy="355622"/>
              <a:chOff x="0" y="-1"/>
              <a:chExt cx="200046" cy="355621"/>
            </a:xfrm>
          </p:grpSpPr>
          <p:sp>
            <p:nvSpPr>
              <p:cNvPr id="1406" name="Shape 1406"/>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07" name="Shape 1407"/>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411" name="Group 1411"/>
            <p:cNvGrpSpPr/>
            <p:nvPr/>
          </p:nvGrpSpPr>
          <p:grpSpPr>
            <a:xfrm>
              <a:off x="900108" y="1811331"/>
              <a:ext cx="203220" cy="355622"/>
              <a:chOff x="0" y="-1"/>
              <a:chExt cx="203219" cy="355621"/>
            </a:xfrm>
          </p:grpSpPr>
          <p:sp>
            <p:nvSpPr>
              <p:cNvPr id="1409" name="Shape 1409"/>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10" name="Shape 1410"/>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416" name="Group 1416"/>
            <p:cNvGrpSpPr/>
            <p:nvPr/>
          </p:nvGrpSpPr>
          <p:grpSpPr>
            <a:xfrm>
              <a:off x="1071550" y="412743"/>
              <a:ext cx="204823" cy="357218"/>
              <a:chOff x="-1" y="-2"/>
              <a:chExt cx="204822" cy="357217"/>
            </a:xfrm>
          </p:grpSpPr>
          <p:sp>
            <p:nvSpPr>
              <p:cNvPr id="1412" name="Shape 1412"/>
              <p:cNvSpPr/>
              <p:nvPr/>
            </p:nvSpPr>
            <p:spPr>
              <a:xfrm>
                <a:off x="6" y="0"/>
                <a:ext cx="204808" cy="35085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15" name="Group 1415"/>
              <p:cNvGrpSpPr/>
              <p:nvPr/>
            </p:nvGrpSpPr>
            <p:grpSpPr>
              <a:xfrm>
                <a:off x="-2" y="-3"/>
                <a:ext cx="204823" cy="357219"/>
                <a:chOff x="0" y="0"/>
                <a:chExt cx="204822" cy="357217"/>
              </a:xfrm>
            </p:grpSpPr>
            <p:sp>
              <p:nvSpPr>
                <p:cNvPr id="1413" name="Shape 1413"/>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14" name="Shape 1414"/>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21" name="Group 1421"/>
            <p:cNvGrpSpPr/>
            <p:nvPr/>
          </p:nvGrpSpPr>
          <p:grpSpPr>
            <a:xfrm>
              <a:off x="2095488" y="617528"/>
              <a:ext cx="206408" cy="357221"/>
              <a:chOff x="0" y="-1"/>
              <a:chExt cx="206406" cy="357220"/>
            </a:xfrm>
          </p:grpSpPr>
          <p:sp>
            <p:nvSpPr>
              <p:cNvPr id="1417" name="Shape 1417"/>
              <p:cNvSpPr/>
              <p:nvPr/>
            </p:nvSpPr>
            <p:spPr>
              <a:xfrm>
                <a:off x="4" y="3"/>
                <a:ext cx="206399"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20" name="Group 1420"/>
              <p:cNvGrpSpPr/>
              <p:nvPr/>
            </p:nvGrpSpPr>
            <p:grpSpPr>
              <a:xfrm>
                <a:off x="-1" y="-2"/>
                <a:ext cx="206408" cy="357221"/>
                <a:chOff x="0" y="0"/>
                <a:chExt cx="206406" cy="357220"/>
              </a:xfrm>
            </p:grpSpPr>
            <p:sp>
              <p:nvSpPr>
                <p:cNvPr id="1418" name="Shape 1418"/>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19" name="Shape 1419"/>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26" name="Group 1426"/>
            <p:cNvGrpSpPr/>
            <p:nvPr/>
          </p:nvGrpSpPr>
          <p:grpSpPr>
            <a:xfrm>
              <a:off x="1228713" y="1635117"/>
              <a:ext cx="204821" cy="357214"/>
              <a:chOff x="-1" y="-2"/>
              <a:chExt cx="204820" cy="357213"/>
            </a:xfrm>
          </p:grpSpPr>
          <p:sp>
            <p:nvSpPr>
              <p:cNvPr id="1422" name="Shape 1422"/>
              <p:cNvSpPr/>
              <p:nvPr/>
            </p:nvSpPr>
            <p:spPr>
              <a:xfrm>
                <a:off x="5"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25" name="Group 1425"/>
              <p:cNvGrpSpPr/>
              <p:nvPr/>
            </p:nvGrpSpPr>
            <p:grpSpPr>
              <a:xfrm>
                <a:off x="-2" y="-3"/>
                <a:ext cx="204821" cy="357215"/>
                <a:chOff x="0" y="-1"/>
                <a:chExt cx="204820" cy="357213"/>
              </a:xfrm>
            </p:grpSpPr>
            <p:sp>
              <p:nvSpPr>
                <p:cNvPr id="1423" name="Shape 1423"/>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24" name="Shape 1424"/>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31" name="Group 1431"/>
            <p:cNvGrpSpPr/>
            <p:nvPr/>
          </p:nvGrpSpPr>
          <p:grpSpPr>
            <a:xfrm>
              <a:off x="2095488" y="1989128"/>
              <a:ext cx="206408" cy="357220"/>
              <a:chOff x="0" y="-1"/>
              <a:chExt cx="206406" cy="357219"/>
            </a:xfrm>
          </p:grpSpPr>
          <p:sp>
            <p:nvSpPr>
              <p:cNvPr id="1427" name="Shape 142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30" name="Group 1430"/>
              <p:cNvGrpSpPr/>
              <p:nvPr/>
            </p:nvGrpSpPr>
            <p:grpSpPr>
              <a:xfrm>
                <a:off x="-1" y="-2"/>
                <a:ext cx="206408" cy="357220"/>
                <a:chOff x="0" y="0"/>
                <a:chExt cx="206406" cy="357219"/>
              </a:xfrm>
            </p:grpSpPr>
            <p:sp>
              <p:nvSpPr>
                <p:cNvPr id="1428" name="Shape 142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29" name="Shape 142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36" name="Group 1436"/>
            <p:cNvGrpSpPr/>
            <p:nvPr/>
          </p:nvGrpSpPr>
          <p:grpSpPr>
            <a:xfrm>
              <a:off x="347648" y="1962138"/>
              <a:ext cx="204822" cy="355635"/>
              <a:chOff x="-1" y="0"/>
              <a:chExt cx="204821" cy="355634"/>
            </a:xfrm>
          </p:grpSpPr>
          <p:sp>
            <p:nvSpPr>
              <p:cNvPr id="1432" name="Shape 1432"/>
              <p:cNvSpPr/>
              <p:nvPr/>
            </p:nvSpPr>
            <p:spPr>
              <a:xfrm>
                <a:off x="4" y="7"/>
                <a:ext cx="204812"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35" name="Group 1435"/>
              <p:cNvGrpSpPr/>
              <p:nvPr/>
            </p:nvGrpSpPr>
            <p:grpSpPr>
              <a:xfrm>
                <a:off x="-2" y="-1"/>
                <a:ext cx="204822" cy="355635"/>
                <a:chOff x="-1" y="0"/>
                <a:chExt cx="204821" cy="355634"/>
              </a:xfrm>
            </p:grpSpPr>
            <p:sp>
              <p:nvSpPr>
                <p:cNvPr id="1433" name="Shape 1433"/>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34" name="Shape 1434"/>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41" name="Group 1441"/>
            <p:cNvGrpSpPr/>
            <p:nvPr/>
          </p:nvGrpSpPr>
          <p:grpSpPr>
            <a:xfrm>
              <a:off x="2155810" y="1038217"/>
              <a:ext cx="204823" cy="357214"/>
              <a:chOff x="-1" y="-2"/>
              <a:chExt cx="204822" cy="357213"/>
            </a:xfrm>
          </p:grpSpPr>
          <p:sp>
            <p:nvSpPr>
              <p:cNvPr id="1437" name="Shape 1437"/>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40" name="Group 1440"/>
              <p:cNvGrpSpPr/>
              <p:nvPr/>
            </p:nvGrpSpPr>
            <p:grpSpPr>
              <a:xfrm>
                <a:off x="-2" y="-3"/>
                <a:ext cx="204823" cy="357215"/>
                <a:chOff x="0" y="-1"/>
                <a:chExt cx="204822" cy="357213"/>
              </a:xfrm>
            </p:grpSpPr>
            <p:sp>
              <p:nvSpPr>
                <p:cNvPr id="1438" name="Shape 1438"/>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39" name="Shape 1439"/>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46" name="Group 1446"/>
            <p:cNvGrpSpPr/>
            <p:nvPr/>
          </p:nvGrpSpPr>
          <p:grpSpPr>
            <a:xfrm>
              <a:off x="2646352" y="1466838"/>
              <a:ext cx="204813" cy="355635"/>
              <a:chOff x="-1" y="0"/>
              <a:chExt cx="204811" cy="355634"/>
            </a:xfrm>
          </p:grpSpPr>
          <p:sp>
            <p:nvSpPr>
              <p:cNvPr id="1442" name="Shape 1442"/>
              <p:cNvSpPr/>
              <p:nvPr/>
            </p:nvSpPr>
            <p:spPr>
              <a:xfrm>
                <a:off x="3" y="7"/>
                <a:ext cx="204808" cy="34927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45" name="Group 1445"/>
              <p:cNvGrpSpPr/>
              <p:nvPr/>
            </p:nvGrpSpPr>
            <p:grpSpPr>
              <a:xfrm>
                <a:off x="-2" y="-1"/>
                <a:ext cx="173060" cy="355635"/>
                <a:chOff x="0" y="0"/>
                <a:chExt cx="173059" cy="355634"/>
              </a:xfrm>
            </p:grpSpPr>
            <p:sp>
              <p:nvSpPr>
                <p:cNvPr id="1443" name="Shape 1443"/>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44" name="Shape 1444"/>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51" name="Group 1451"/>
            <p:cNvGrpSpPr/>
            <p:nvPr/>
          </p:nvGrpSpPr>
          <p:grpSpPr>
            <a:xfrm>
              <a:off x="598472" y="1803392"/>
              <a:ext cx="201650" cy="357214"/>
              <a:chOff x="-1" y="-2"/>
              <a:chExt cx="201649" cy="357213"/>
            </a:xfrm>
          </p:grpSpPr>
          <p:sp>
            <p:nvSpPr>
              <p:cNvPr id="1447" name="Shape 1447"/>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50" name="Group 1450"/>
              <p:cNvGrpSpPr/>
              <p:nvPr/>
            </p:nvGrpSpPr>
            <p:grpSpPr>
              <a:xfrm>
                <a:off x="-2" y="-3"/>
                <a:ext cx="201650" cy="357215"/>
                <a:chOff x="0" y="-1"/>
                <a:chExt cx="201649" cy="357213"/>
              </a:xfrm>
            </p:grpSpPr>
            <p:sp>
              <p:nvSpPr>
                <p:cNvPr id="1448" name="Shape 1448"/>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49" name="Shape 1449"/>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56" name="Group 1456"/>
            <p:cNvGrpSpPr/>
            <p:nvPr/>
          </p:nvGrpSpPr>
          <p:grpSpPr>
            <a:xfrm>
              <a:off x="655622" y="398450"/>
              <a:ext cx="201650" cy="355635"/>
              <a:chOff x="-1" y="0"/>
              <a:chExt cx="201649" cy="355634"/>
            </a:xfrm>
          </p:grpSpPr>
          <p:sp>
            <p:nvSpPr>
              <p:cNvPr id="1452" name="Shape 1452"/>
              <p:cNvSpPr/>
              <p:nvPr/>
            </p:nvSpPr>
            <p:spPr>
              <a:xfrm>
                <a:off x="9" y="6"/>
                <a:ext cx="201633"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55" name="Group 1455"/>
              <p:cNvGrpSpPr/>
              <p:nvPr/>
            </p:nvGrpSpPr>
            <p:grpSpPr>
              <a:xfrm>
                <a:off x="-2" y="-1"/>
                <a:ext cx="201650" cy="355635"/>
                <a:chOff x="0" y="0"/>
                <a:chExt cx="201649" cy="355634"/>
              </a:xfrm>
            </p:grpSpPr>
            <p:sp>
              <p:nvSpPr>
                <p:cNvPr id="1453" name="Shape 1453"/>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54" name="Shape 1454"/>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61" name="Group 1461"/>
            <p:cNvGrpSpPr/>
            <p:nvPr/>
          </p:nvGrpSpPr>
          <p:grpSpPr>
            <a:xfrm>
              <a:off x="4284653" y="1954203"/>
              <a:ext cx="206408" cy="357220"/>
              <a:chOff x="0" y="-1"/>
              <a:chExt cx="206406" cy="357219"/>
            </a:xfrm>
          </p:grpSpPr>
          <p:sp>
            <p:nvSpPr>
              <p:cNvPr id="1457" name="Shape 145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60" name="Group 1460"/>
              <p:cNvGrpSpPr/>
              <p:nvPr/>
            </p:nvGrpSpPr>
            <p:grpSpPr>
              <a:xfrm>
                <a:off x="-1" y="-2"/>
                <a:ext cx="206408" cy="357220"/>
                <a:chOff x="0" y="0"/>
                <a:chExt cx="206406" cy="357219"/>
              </a:xfrm>
            </p:grpSpPr>
            <p:sp>
              <p:nvSpPr>
                <p:cNvPr id="1458" name="Shape 145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59" name="Shape 145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66" name="Group 1466"/>
            <p:cNvGrpSpPr/>
            <p:nvPr/>
          </p:nvGrpSpPr>
          <p:grpSpPr>
            <a:xfrm>
              <a:off x="3895719" y="1338253"/>
              <a:ext cx="200055" cy="357220"/>
              <a:chOff x="-2" y="-1"/>
              <a:chExt cx="200054" cy="357219"/>
            </a:xfrm>
          </p:grpSpPr>
          <p:sp>
            <p:nvSpPr>
              <p:cNvPr id="1462" name="Shape 1462"/>
              <p:cNvSpPr/>
              <p:nvPr/>
            </p:nvSpPr>
            <p:spPr>
              <a:xfrm>
                <a:off x="0" y="2"/>
                <a:ext cx="16193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65" name="Group 1465"/>
              <p:cNvGrpSpPr/>
              <p:nvPr/>
            </p:nvGrpSpPr>
            <p:grpSpPr>
              <a:xfrm>
                <a:off x="-3" y="-2"/>
                <a:ext cx="200056" cy="357220"/>
                <a:chOff x="-1" y="0"/>
                <a:chExt cx="200054" cy="357219"/>
              </a:xfrm>
            </p:grpSpPr>
            <p:sp>
              <p:nvSpPr>
                <p:cNvPr id="1463" name="Shape 1463"/>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64" name="Shape 1464"/>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71" name="Group 1471"/>
            <p:cNvGrpSpPr/>
            <p:nvPr/>
          </p:nvGrpSpPr>
          <p:grpSpPr>
            <a:xfrm>
              <a:off x="3957623" y="665153"/>
              <a:ext cx="198474" cy="357221"/>
              <a:chOff x="-2" y="-1"/>
              <a:chExt cx="198473" cy="357220"/>
            </a:xfrm>
          </p:grpSpPr>
          <p:sp>
            <p:nvSpPr>
              <p:cNvPr id="1467" name="Shape 1467"/>
              <p:cNvSpPr/>
              <p:nvPr/>
            </p:nvSpPr>
            <p:spPr>
              <a:xfrm>
                <a:off x="7" y="3"/>
                <a:ext cx="16194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70" name="Group 1470"/>
              <p:cNvGrpSpPr/>
              <p:nvPr/>
            </p:nvGrpSpPr>
            <p:grpSpPr>
              <a:xfrm>
                <a:off x="-3" y="-2"/>
                <a:ext cx="198475" cy="357221"/>
                <a:chOff x="-1" y="0"/>
                <a:chExt cx="198473" cy="357220"/>
              </a:xfrm>
            </p:grpSpPr>
            <p:sp>
              <p:nvSpPr>
                <p:cNvPr id="1468" name="Shape 1468"/>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69" name="Shape 1469"/>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76" name="Group 1476"/>
            <p:cNvGrpSpPr/>
            <p:nvPr/>
          </p:nvGrpSpPr>
          <p:grpSpPr>
            <a:xfrm>
              <a:off x="4138602" y="1055678"/>
              <a:ext cx="203233" cy="357220"/>
              <a:chOff x="-1" y="-1"/>
              <a:chExt cx="203231" cy="357219"/>
            </a:xfrm>
          </p:grpSpPr>
          <p:sp>
            <p:nvSpPr>
              <p:cNvPr id="1472" name="Shape 1472"/>
              <p:cNvSpPr/>
              <p:nvPr/>
            </p:nvSpPr>
            <p:spPr>
              <a:xfrm>
                <a:off x="3" y="2"/>
                <a:ext cx="2032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75" name="Group 1475"/>
              <p:cNvGrpSpPr/>
              <p:nvPr/>
            </p:nvGrpSpPr>
            <p:grpSpPr>
              <a:xfrm>
                <a:off x="-2" y="-2"/>
                <a:ext cx="203233" cy="357220"/>
                <a:chOff x="0" y="0"/>
                <a:chExt cx="203231" cy="357219"/>
              </a:xfrm>
            </p:grpSpPr>
            <p:sp>
              <p:nvSpPr>
                <p:cNvPr id="1473" name="Shape 1473"/>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74" name="Shape 1474"/>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sp>
          <p:nvSpPr>
            <p:cNvPr id="1477" name="Shape 1477"/>
            <p:cNvSpPr/>
            <p:nvPr/>
          </p:nvSpPr>
          <p:spPr>
            <a:xfrm>
              <a:off x="550863" y="9523"/>
              <a:ext cx="3151684" cy="2219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All patients with same diagnosis</a:t>
              </a:r>
            </a:p>
          </p:txBody>
        </p:sp>
        <p:grpSp>
          <p:nvGrpSpPr>
            <p:cNvPr id="1480" name="Group 1480"/>
            <p:cNvGrpSpPr/>
            <p:nvPr/>
          </p:nvGrpSpPr>
          <p:grpSpPr>
            <a:xfrm>
              <a:off x="3355967" y="2311395"/>
              <a:ext cx="344510" cy="679474"/>
              <a:chOff x="-1" y="-1"/>
              <a:chExt cx="344509" cy="679473"/>
            </a:xfrm>
          </p:grpSpPr>
          <p:sp>
            <p:nvSpPr>
              <p:cNvPr id="1478" name="Shape 1478"/>
              <p:cNvSpPr/>
              <p:nvPr/>
            </p:nvSpPr>
            <p:spPr>
              <a:xfrm>
                <a:off x="-2" y="-2"/>
                <a:ext cx="257191" cy="515955"/>
              </a:xfrm>
              <a:custGeom>
                <a:avLst/>
                <a:gdLst/>
                <a:ahLst/>
                <a:cxnLst>
                  <a:cxn ang="0">
                    <a:pos x="wd2" y="hd2"/>
                  </a:cxn>
                  <a:cxn ang="5400000">
                    <a:pos x="wd2" y="hd2"/>
                  </a:cxn>
                  <a:cxn ang="10800000">
                    <a:pos x="wd2" y="hd2"/>
                  </a:cxn>
                  <a:cxn ang="16200000">
                    <a:pos x="wd2" y="hd2"/>
                  </a:cxn>
                </a:cxnLst>
                <a:rect l="0" t="0" r="r" b="b"/>
                <a:pathLst>
                  <a:path w="21600" h="21600" extrusionOk="0">
                    <a:moveTo>
                      <a:pt x="15677" y="21600"/>
                    </a:moveTo>
                    <a:lnTo>
                      <a:pt x="21600" y="20988"/>
                    </a:lnTo>
                    <a:lnTo>
                      <a:pt x="5923" y="0"/>
                    </a:lnTo>
                    <a:lnTo>
                      <a:pt x="0" y="583"/>
                    </a:lnTo>
                    <a:lnTo>
                      <a:pt x="15677" y="21600"/>
                    </a:lnTo>
                    <a:close/>
                  </a:path>
                </a:pathLst>
              </a:custGeom>
              <a:solidFill>
                <a:srgbClr val="0000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79" name="Shape 1479"/>
              <p:cNvSpPr/>
              <p:nvPr/>
            </p:nvSpPr>
            <p:spPr>
              <a:xfrm>
                <a:off x="100016" y="482606"/>
                <a:ext cx="244493" cy="196867"/>
              </a:xfrm>
              <a:custGeom>
                <a:avLst/>
                <a:gdLst/>
                <a:ahLst/>
                <a:cxnLst>
                  <a:cxn ang="0">
                    <a:pos x="wd2" y="hd2"/>
                  </a:cxn>
                  <a:cxn ang="5400000">
                    <a:pos x="wd2" y="hd2"/>
                  </a:cxn>
                  <a:cxn ang="10800000">
                    <a:pos x="wd2" y="hd2"/>
                  </a:cxn>
                  <a:cxn ang="16200000">
                    <a:pos x="wd2" y="hd2"/>
                  </a:cxn>
                </a:cxnLst>
                <a:rect l="0" t="0" r="r" b="b"/>
                <a:pathLst>
                  <a:path w="21600" h="21600" extrusionOk="0">
                    <a:moveTo>
                      <a:pt x="0" y="5196"/>
                    </a:moveTo>
                    <a:lnTo>
                      <a:pt x="16727" y="21600"/>
                    </a:lnTo>
                    <a:lnTo>
                      <a:pt x="21600" y="0"/>
                    </a:lnTo>
                    <a:lnTo>
                      <a:pt x="0" y="5196"/>
                    </a:lnTo>
                    <a:close/>
                  </a:path>
                </a:pathLst>
              </a:custGeom>
              <a:solidFill>
                <a:srgbClr val="0000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483" name="Group 1483"/>
            <p:cNvGrpSpPr/>
            <p:nvPr/>
          </p:nvGrpSpPr>
          <p:grpSpPr>
            <a:xfrm>
              <a:off x="4264022" y="3159125"/>
              <a:ext cx="201634" cy="357206"/>
              <a:chOff x="-1" y="0"/>
              <a:chExt cx="201633" cy="357205"/>
            </a:xfrm>
          </p:grpSpPr>
          <p:sp>
            <p:nvSpPr>
              <p:cNvPr id="1481" name="Shape 1481"/>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82" name="Shape 1482"/>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488" name="Group 1488"/>
            <p:cNvGrpSpPr/>
            <p:nvPr/>
          </p:nvGrpSpPr>
          <p:grpSpPr>
            <a:xfrm>
              <a:off x="4070336" y="3475032"/>
              <a:ext cx="201650" cy="357220"/>
              <a:chOff x="-1" y="-1"/>
              <a:chExt cx="201649" cy="357219"/>
            </a:xfrm>
          </p:grpSpPr>
          <p:sp>
            <p:nvSpPr>
              <p:cNvPr id="1484" name="Shape 1484"/>
              <p:cNvSpPr/>
              <p:nvPr/>
            </p:nvSpPr>
            <p:spPr>
              <a:xfrm>
                <a:off x="7"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87" name="Group 1487"/>
              <p:cNvGrpSpPr/>
              <p:nvPr/>
            </p:nvGrpSpPr>
            <p:grpSpPr>
              <a:xfrm>
                <a:off x="-2" y="-2"/>
                <a:ext cx="201650" cy="357220"/>
                <a:chOff x="0" y="0"/>
                <a:chExt cx="201649" cy="357219"/>
              </a:xfrm>
            </p:grpSpPr>
            <p:sp>
              <p:nvSpPr>
                <p:cNvPr id="1485" name="Shape 1485"/>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86" name="Shape 1486"/>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93" name="Group 1493"/>
            <p:cNvGrpSpPr/>
            <p:nvPr/>
          </p:nvGrpSpPr>
          <p:grpSpPr>
            <a:xfrm>
              <a:off x="1617648" y="3475032"/>
              <a:ext cx="201650" cy="357220"/>
              <a:chOff x="-1" y="-1"/>
              <a:chExt cx="201649" cy="357219"/>
            </a:xfrm>
          </p:grpSpPr>
          <p:sp>
            <p:nvSpPr>
              <p:cNvPr id="1489" name="Shape 1489"/>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92" name="Group 1492"/>
              <p:cNvGrpSpPr/>
              <p:nvPr/>
            </p:nvGrpSpPr>
            <p:grpSpPr>
              <a:xfrm>
                <a:off x="-2" y="-2"/>
                <a:ext cx="201650" cy="357220"/>
                <a:chOff x="0" y="0"/>
                <a:chExt cx="201649" cy="357219"/>
              </a:xfrm>
            </p:grpSpPr>
            <p:sp>
              <p:nvSpPr>
                <p:cNvPr id="1490" name="Shape 1490"/>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91" name="Shape 149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498" name="Group 1498"/>
            <p:cNvGrpSpPr/>
            <p:nvPr/>
          </p:nvGrpSpPr>
          <p:grpSpPr>
            <a:xfrm>
              <a:off x="1630352" y="3914772"/>
              <a:ext cx="203231" cy="357214"/>
              <a:chOff x="-1" y="-2"/>
              <a:chExt cx="203230" cy="357213"/>
            </a:xfrm>
          </p:grpSpPr>
          <p:sp>
            <p:nvSpPr>
              <p:cNvPr id="1494" name="Shape 1494"/>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497" name="Group 1497"/>
              <p:cNvGrpSpPr/>
              <p:nvPr/>
            </p:nvGrpSpPr>
            <p:grpSpPr>
              <a:xfrm>
                <a:off x="-2" y="-3"/>
                <a:ext cx="203231" cy="357215"/>
                <a:chOff x="0" y="-1"/>
                <a:chExt cx="203230" cy="357213"/>
              </a:xfrm>
            </p:grpSpPr>
            <p:sp>
              <p:nvSpPr>
                <p:cNvPr id="1495" name="Shape 1495"/>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496" name="Shape 1496"/>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03" name="Group 1503"/>
            <p:cNvGrpSpPr/>
            <p:nvPr/>
          </p:nvGrpSpPr>
          <p:grpSpPr>
            <a:xfrm>
              <a:off x="2055800" y="3829046"/>
              <a:ext cx="204823" cy="357214"/>
              <a:chOff x="-1" y="-2"/>
              <a:chExt cx="204822" cy="357213"/>
            </a:xfrm>
          </p:grpSpPr>
          <p:sp>
            <p:nvSpPr>
              <p:cNvPr id="1499" name="Shape 1499"/>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02" name="Group 1502"/>
              <p:cNvGrpSpPr/>
              <p:nvPr/>
            </p:nvGrpSpPr>
            <p:grpSpPr>
              <a:xfrm>
                <a:off x="-2" y="-3"/>
                <a:ext cx="204823" cy="357215"/>
                <a:chOff x="0" y="-1"/>
                <a:chExt cx="204822" cy="357213"/>
              </a:xfrm>
            </p:grpSpPr>
            <p:sp>
              <p:nvSpPr>
                <p:cNvPr id="1500" name="Shape 1500"/>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01" name="Shape 1501"/>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08" name="Group 1508"/>
            <p:cNvGrpSpPr/>
            <p:nvPr/>
          </p:nvGrpSpPr>
          <p:grpSpPr>
            <a:xfrm>
              <a:off x="1198552" y="4054467"/>
              <a:ext cx="203231" cy="355635"/>
              <a:chOff x="-1" y="0"/>
              <a:chExt cx="203230" cy="355634"/>
            </a:xfrm>
          </p:grpSpPr>
          <p:sp>
            <p:nvSpPr>
              <p:cNvPr id="1504" name="Shape 1504"/>
              <p:cNvSpPr/>
              <p:nvPr/>
            </p:nvSpPr>
            <p:spPr>
              <a:xfrm>
                <a:off x="4" y="6"/>
                <a:ext cx="20322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07" name="Group 1507"/>
              <p:cNvGrpSpPr/>
              <p:nvPr/>
            </p:nvGrpSpPr>
            <p:grpSpPr>
              <a:xfrm>
                <a:off x="-2" y="-1"/>
                <a:ext cx="203231" cy="355635"/>
                <a:chOff x="0" y="0"/>
                <a:chExt cx="203230" cy="355634"/>
              </a:xfrm>
            </p:grpSpPr>
            <p:sp>
              <p:nvSpPr>
                <p:cNvPr id="1505" name="Shape 1505"/>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06" name="Shape 1506"/>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13" name="Group 1513"/>
            <p:cNvGrpSpPr/>
            <p:nvPr/>
          </p:nvGrpSpPr>
          <p:grpSpPr>
            <a:xfrm>
              <a:off x="2482835" y="3370266"/>
              <a:ext cx="204823" cy="355625"/>
              <a:chOff x="-1" y="-1"/>
              <a:chExt cx="204822" cy="355624"/>
            </a:xfrm>
          </p:grpSpPr>
          <p:sp>
            <p:nvSpPr>
              <p:cNvPr id="1509" name="Shape 1509"/>
              <p:cNvSpPr/>
              <p:nvPr/>
            </p:nvSpPr>
            <p:spPr>
              <a:xfrm>
                <a:off x="4" y="-2"/>
                <a:ext cx="204811" cy="34926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12" name="Group 1512"/>
              <p:cNvGrpSpPr/>
              <p:nvPr/>
            </p:nvGrpSpPr>
            <p:grpSpPr>
              <a:xfrm>
                <a:off x="-2" y="6343"/>
                <a:ext cx="204823" cy="349281"/>
                <a:chOff x="0" y="0"/>
                <a:chExt cx="204822" cy="349280"/>
              </a:xfrm>
            </p:grpSpPr>
            <p:sp>
              <p:nvSpPr>
                <p:cNvPr id="1510" name="Shape 1510"/>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11" name="Shape 1511"/>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18" name="Group 1518"/>
            <p:cNvGrpSpPr/>
            <p:nvPr/>
          </p:nvGrpSpPr>
          <p:grpSpPr>
            <a:xfrm>
              <a:off x="2936863" y="3241671"/>
              <a:ext cx="206408" cy="357214"/>
              <a:chOff x="0" y="-2"/>
              <a:chExt cx="206406" cy="357213"/>
            </a:xfrm>
          </p:grpSpPr>
          <p:sp>
            <p:nvSpPr>
              <p:cNvPr id="1514" name="Shape 1514"/>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17" name="Group 1517"/>
              <p:cNvGrpSpPr/>
              <p:nvPr/>
            </p:nvGrpSpPr>
            <p:grpSpPr>
              <a:xfrm>
                <a:off x="-1" y="-3"/>
                <a:ext cx="206408" cy="357215"/>
                <a:chOff x="0" y="-1"/>
                <a:chExt cx="206406" cy="357213"/>
              </a:xfrm>
            </p:grpSpPr>
            <p:sp>
              <p:nvSpPr>
                <p:cNvPr id="1515" name="Shape 1515"/>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16" name="Shape 1516"/>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23" name="Group 1523"/>
            <p:cNvGrpSpPr/>
            <p:nvPr/>
          </p:nvGrpSpPr>
          <p:grpSpPr>
            <a:xfrm>
              <a:off x="3586153" y="3195632"/>
              <a:ext cx="203228" cy="357220"/>
              <a:chOff x="0" y="-1"/>
              <a:chExt cx="203227" cy="357219"/>
            </a:xfrm>
          </p:grpSpPr>
          <p:sp>
            <p:nvSpPr>
              <p:cNvPr id="1519" name="Shape 1519"/>
              <p:cNvSpPr/>
              <p:nvPr/>
            </p:nvSpPr>
            <p:spPr>
              <a:xfrm>
                <a:off x="2" y="2"/>
                <a:ext cx="1635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22" name="Group 1522"/>
              <p:cNvGrpSpPr/>
              <p:nvPr/>
            </p:nvGrpSpPr>
            <p:grpSpPr>
              <a:xfrm>
                <a:off x="-1" y="-2"/>
                <a:ext cx="203228" cy="357220"/>
                <a:chOff x="0" y="0"/>
                <a:chExt cx="203227" cy="357219"/>
              </a:xfrm>
            </p:grpSpPr>
            <p:sp>
              <p:nvSpPr>
                <p:cNvPr id="1520" name="Shape 1520"/>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21" name="Shape 1521"/>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28" name="Group 1528"/>
            <p:cNvGrpSpPr/>
            <p:nvPr/>
          </p:nvGrpSpPr>
          <p:grpSpPr>
            <a:xfrm>
              <a:off x="3554398" y="3662357"/>
              <a:ext cx="201648" cy="357221"/>
              <a:chOff x="-2" y="-1"/>
              <a:chExt cx="201647" cy="357220"/>
            </a:xfrm>
          </p:grpSpPr>
          <p:sp>
            <p:nvSpPr>
              <p:cNvPr id="1524" name="Shape 1524"/>
              <p:cNvSpPr/>
              <p:nvPr/>
            </p:nvSpPr>
            <p:spPr>
              <a:xfrm>
                <a:off x="5" y="3"/>
                <a:ext cx="201635"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27" name="Group 1527"/>
              <p:cNvGrpSpPr/>
              <p:nvPr/>
            </p:nvGrpSpPr>
            <p:grpSpPr>
              <a:xfrm>
                <a:off x="-3" y="-2"/>
                <a:ext cx="201649" cy="357221"/>
                <a:chOff x="-1" y="0"/>
                <a:chExt cx="201647" cy="357220"/>
              </a:xfrm>
            </p:grpSpPr>
            <p:sp>
              <p:nvSpPr>
                <p:cNvPr id="1525" name="Shape 1525"/>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26" name="Shape 1526"/>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33" name="Group 1533"/>
            <p:cNvGrpSpPr/>
            <p:nvPr/>
          </p:nvGrpSpPr>
          <p:grpSpPr>
            <a:xfrm>
              <a:off x="4024298" y="3970337"/>
              <a:ext cx="204819" cy="355627"/>
              <a:chOff x="-1" y="0"/>
              <a:chExt cx="204817" cy="355626"/>
            </a:xfrm>
          </p:grpSpPr>
          <p:sp>
            <p:nvSpPr>
              <p:cNvPr id="1529" name="Shape 1529"/>
              <p:cNvSpPr/>
              <p:nvPr/>
            </p:nvSpPr>
            <p:spPr>
              <a:xfrm>
                <a:off x="5" y="-1"/>
                <a:ext cx="20481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32" name="Group 1532"/>
              <p:cNvGrpSpPr/>
              <p:nvPr/>
            </p:nvGrpSpPr>
            <p:grpSpPr>
              <a:xfrm>
                <a:off x="-2" y="4754"/>
                <a:ext cx="204819" cy="350872"/>
                <a:chOff x="0" y="0"/>
                <a:chExt cx="204817" cy="350871"/>
              </a:xfrm>
            </p:grpSpPr>
            <p:sp>
              <p:nvSpPr>
                <p:cNvPr id="1530" name="Shape 1530"/>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31" name="Shape 1531"/>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38" name="Group 1538"/>
            <p:cNvGrpSpPr/>
            <p:nvPr/>
          </p:nvGrpSpPr>
          <p:grpSpPr>
            <a:xfrm>
              <a:off x="4767250" y="3475032"/>
              <a:ext cx="201649" cy="357220"/>
              <a:chOff x="-2" y="-1"/>
              <a:chExt cx="201648" cy="357219"/>
            </a:xfrm>
          </p:grpSpPr>
          <p:sp>
            <p:nvSpPr>
              <p:cNvPr id="1534" name="Shape 1534"/>
              <p:cNvSpPr/>
              <p:nvPr/>
            </p:nvSpPr>
            <p:spPr>
              <a:xfrm>
                <a:off x="5" y="2"/>
                <a:ext cx="201636"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37" name="Group 1537"/>
              <p:cNvGrpSpPr/>
              <p:nvPr/>
            </p:nvGrpSpPr>
            <p:grpSpPr>
              <a:xfrm>
                <a:off x="-3" y="-2"/>
                <a:ext cx="201650" cy="357220"/>
                <a:chOff x="-1" y="0"/>
                <a:chExt cx="201648" cy="357219"/>
              </a:xfrm>
            </p:grpSpPr>
            <p:sp>
              <p:nvSpPr>
                <p:cNvPr id="1535" name="Shape 1535"/>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36" name="Shape 1536"/>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43" name="Group 1543"/>
            <p:cNvGrpSpPr/>
            <p:nvPr/>
          </p:nvGrpSpPr>
          <p:grpSpPr>
            <a:xfrm>
              <a:off x="4587863" y="3948107"/>
              <a:ext cx="198474" cy="357220"/>
              <a:chOff x="-1" y="-1"/>
              <a:chExt cx="198473" cy="357219"/>
            </a:xfrm>
          </p:grpSpPr>
          <p:sp>
            <p:nvSpPr>
              <p:cNvPr id="1539" name="Shape 1539"/>
              <p:cNvSpPr/>
              <p:nvPr/>
            </p:nvSpPr>
            <p:spPr>
              <a:xfrm>
                <a:off x="6" y="2"/>
                <a:ext cx="16035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42" name="Group 1542"/>
              <p:cNvGrpSpPr/>
              <p:nvPr/>
            </p:nvGrpSpPr>
            <p:grpSpPr>
              <a:xfrm>
                <a:off x="-2" y="-2"/>
                <a:ext cx="198474" cy="357220"/>
                <a:chOff x="0" y="0"/>
                <a:chExt cx="198473" cy="357219"/>
              </a:xfrm>
            </p:grpSpPr>
            <p:sp>
              <p:nvSpPr>
                <p:cNvPr id="1540" name="Shape 1540"/>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41" name="Shape 1541"/>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48" name="Group 1548"/>
            <p:cNvGrpSpPr/>
            <p:nvPr/>
          </p:nvGrpSpPr>
          <p:grpSpPr>
            <a:xfrm>
              <a:off x="5411777" y="3975091"/>
              <a:ext cx="204823" cy="358806"/>
              <a:chOff x="-1" y="-1"/>
              <a:chExt cx="204822" cy="358805"/>
            </a:xfrm>
          </p:grpSpPr>
          <p:sp>
            <p:nvSpPr>
              <p:cNvPr id="1544" name="Shape 1544"/>
              <p:cNvSpPr/>
              <p:nvPr/>
            </p:nvSpPr>
            <p:spPr>
              <a:xfrm>
                <a:off x="7" y="7"/>
                <a:ext cx="204807" cy="358794"/>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47" name="Group 1547"/>
              <p:cNvGrpSpPr/>
              <p:nvPr/>
            </p:nvGrpSpPr>
            <p:grpSpPr>
              <a:xfrm>
                <a:off x="-2" y="-2"/>
                <a:ext cx="204823" cy="358806"/>
                <a:chOff x="0" y="0"/>
                <a:chExt cx="204822" cy="358805"/>
              </a:xfrm>
            </p:grpSpPr>
            <p:sp>
              <p:nvSpPr>
                <p:cNvPr id="1545" name="Shape 1545"/>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46" name="Shape 154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53" name="Group 1553"/>
            <p:cNvGrpSpPr/>
            <p:nvPr/>
          </p:nvGrpSpPr>
          <p:grpSpPr>
            <a:xfrm>
              <a:off x="3479785" y="4360858"/>
              <a:ext cx="204823" cy="357221"/>
              <a:chOff x="-1" y="-1"/>
              <a:chExt cx="204822" cy="357220"/>
            </a:xfrm>
          </p:grpSpPr>
          <p:sp>
            <p:nvSpPr>
              <p:cNvPr id="1549" name="Shape 1549"/>
              <p:cNvSpPr/>
              <p:nvPr/>
            </p:nvSpPr>
            <p:spPr>
              <a:xfrm>
                <a:off x="4" y="3"/>
                <a:ext cx="204811"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52" name="Group 1552"/>
              <p:cNvGrpSpPr/>
              <p:nvPr/>
            </p:nvGrpSpPr>
            <p:grpSpPr>
              <a:xfrm>
                <a:off x="-2" y="-2"/>
                <a:ext cx="204823" cy="357221"/>
                <a:chOff x="0" y="0"/>
                <a:chExt cx="204822" cy="357220"/>
              </a:xfrm>
            </p:grpSpPr>
            <p:sp>
              <p:nvSpPr>
                <p:cNvPr id="1550" name="Shape 1550"/>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51" name="Shape 1551"/>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58" name="Group 1558"/>
            <p:cNvGrpSpPr/>
            <p:nvPr/>
          </p:nvGrpSpPr>
          <p:grpSpPr>
            <a:xfrm>
              <a:off x="3973498" y="2876546"/>
              <a:ext cx="198474" cy="357214"/>
              <a:chOff x="-2" y="-2"/>
              <a:chExt cx="198473" cy="357213"/>
            </a:xfrm>
          </p:grpSpPr>
          <p:sp>
            <p:nvSpPr>
              <p:cNvPr id="1554" name="Shape 1554"/>
              <p:cNvSpPr/>
              <p:nvPr/>
            </p:nvSpPr>
            <p:spPr>
              <a:xfrm>
                <a:off x="5" y="-2"/>
                <a:ext cx="19846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57" name="Group 1557"/>
              <p:cNvGrpSpPr/>
              <p:nvPr/>
            </p:nvGrpSpPr>
            <p:grpSpPr>
              <a:xfrm>
                <a:off x="-3" y="-3"/>
                <a:ext cx="198475" cy="357215"/>
                <a:chOff x="-1" y="-1"/>
                <a:chExt cx="198473" cy="357213"/>
              </a:xfrm>
            </p:grpSpPr>
            <p:sp>
              <p:nvSpPr>
                <p:cNvPr id="1555" name="Shape 1555"/>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56" name="Shape 1556"/>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63" name="Group 1563"/>
            <p:cNvGrpSpPr/>
            <p:nvPr/>
          </p:nvGrpSpPr>
          <p:grpSpPr>
            <a:xfrm>
              <a:off x="3271827" y="4014783"/>
              <a:ext cx="203231" cy="357221"/>
              <a:chOff x="-1" y="-1"/>
              <a:chExt cx="203230" cy="357220"/>
            </a:xfrm>
          </p:grpSpPr>
          <p:sp>
            <p:nvSpPr>
              <p:cNvPr id="1559" name="Shape 1559"/>
              <p:cNvSpPr/>
              <p:nvPr/>
            </p:nvSpPr>
            <p:spPr>
              <a:xfrm>
                <a:off x="4" y="3"/>
                <a:ext cx="20322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62" name="Group 1562"/>
              <p:cNvGrpSpPr/>
              <p:nvPr/>
            </p:nvGrpSpPr>
            <p:grpSpPr>
              <a:xfrm>
                <a:off x="-2" y="-2"/>
                <a:ext cx="203231" cy="357221"/>
                <a:chOff x="0" y="0"/>
                <a:chExt cx="203230" cy="357220"/>
              </a:xfrm>
            </p:grpSpPr>
            <p:sp>
              <p:nvSpPr>
                <p:cNvPr id="1560" name="Shape 1560"/>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61" name="Shape 1561"/>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566" name="Group 1566"/>
            <p:cNvGrpSpPr/>
            <p:nvPr/>
          </p:nvGrpSpPr>
          <p:grpSpPr>
            <a:xfrm>
              <a:off x="4351339" y="3652835"/>
              <a:ext cx="204808" cy="357206"/>
              <a:chOff x="0" y="0"/>
              <a:chExt cx="204806" cy="357205"/>
            </a:xfrm>
          </p:grpSpPr>
          <p:sp>
            <p:nvSpPr>
              <p:cNvPr id="1564" name="Shape 1564"/>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65" name="Shape 1565"/>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69" name="Group 1569"/>
            <p:cNvGrpSpPr/>
            <p:nvPr/>
          </p:nvGrpSpPr>
          <p:grpSpPr>
            <a:xfrm>
              <a:off x="4733919" y="4445001"/>
              <a:ext cx="196872" cy="357206"/>
              <a:chOff x="-1" y="0"/>
              <a:chExt cx="196871" cy="357205"/>
            </a:xfrm>
          </p:grpSpPr>
          <p:sp>
            <p:nvSpPr>
              <p:cNvPr id="1567" name="Shape 1567"/>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68" name="Shape 1568"/>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72" name="Group 1572"/>
            <p:cNvGrpSpPr/>
            <p:nvPr/>
          </p:nvGrpSpPr>
          <p:grpSpPr>
            <a:xfrm>
              <a:off x="4278306" y="4352923"/>
              <a:ext cx="200047" cy="355621"/>
              <a:chOff x="0" y="0"/>
              <a:chExt cx="200046" cy="355620"/>
            </a:xfrm>
          </p:grpSpPr>
          <p:sp>
            <p:nvSpPr>
              <p:cNvPr id="1570" name="Shape 1570"/>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71" name="Shape 1571"/>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75" name="Group 1575"/>
            <p:cNvGrpSpPr/>
            <p:nvPr/>
          </p:nvGrpSpPr>
          <p:grpSpPr>
            <a:xfrm>
              <a:off x="3811582" y="4481512"/>
              <a:ext cx="198459" cy="357206"/>
              <a:chOff x="-1" y="0"/>
              <a:chExt cx="198458" cy="357205"/>
            </a:xfrm>
          </p:grpSpPr>
          <p:sp>
            <p:nvSpPr>
              <p:cNvPr id="1573" name="Shape 15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74" name="Shape 1574"/>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78" name="Group 1578"/>
            <p:cNvGrpSpPr/>
            <p:nvPr/>
          </p:nvGrpSpPr>
          <p:grpSpPr>
            <a:xfrm>
              <a:off x="2968618" y="3924300"/>
              <a:ext cx="198461" cy="357206"/>
              <a:chOff x="-1" y="0"/>
              <a:chExt cx="198460" cy="357205"/>
            </a:xfrm>
          </p:grpSpPr>
          <p:sp>
            <p:nvSpPr>
              <p:cNvPr id="1576" name="Shape 1576"/>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77" name="Shape 1577"/>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81" name="Group 1581"/>
            <p:cNvGrpSpPr/>
            <p:nvPr/>
          </p:nvGrpSpPr>
          <p:grpSpPr>
            <a:xfrm>
              <a:off x="2609847" y="2930523"/>
              <a:ext cx="204806" cy="355622"/>
              <a:chOff x="-1" y="-1"/>
              <a:chExt cx="204805" cy="355621"/>
            </a:xfrm>
          </p:grpSpPr>
          <p:sp>
            <p:nvSpPr>
              <p:cNvPr id="1579" name="Shape 1579"/>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80" name="Shape 1580"/>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84" name="Group 1584"/>
            <p:cNvGrpSpPr/>
            <p:nvPr/>
          </p:nvGrpSpPr>
          <p:grpSpPr>
            <a:xfrm>
              <a:off x="2082795" y="3381375"/>
              <a:ext cx="198459" cy="357206"/>
              <a:chOff x="-1" y="0"/>
              <a:chExt cx="198458" cy="357205"/>
            </a:xfrm>
          </p:grpSpPr>
          <p:sp>
            <p:nvSpPr>
              <p:cNvPr id="1582" name="Shape 158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83" name="Shape 158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87" name="Group 1587"/>
            <p:cNvGrpSpPr/>
            <p:nvPr/>
          </p:nvGrpSpPr>
          <p:grpSpPr>
            <a:xfrm>
              <a:off x="2554282" y="4306887"/>
              <a:ext cx="198459" cy="357206"/>
              <a:chOff x="-1" y="0"/>
              <a:chExt cx="198458" cy="357205"/>
            </a:xfrm>
          </p:grpSpPr>
          <p:sp>
            <p:nvSpPr>
              <p:cNvPr id="1585" name="Shape 1585"/>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86" name="Shape 1586"/>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90" name="Group 1590"/>
            <p:cNvGrpSpPr/>
            <p:nvPr/>
          </p:nvGrpSpPr>
          <p:grpSpPr>
            <a:xfrm>
              <a:off x="1995487" y="4352923"/>
              <a:ext cx="204808" cy="355621"/>
              <a:chOff x="0" y="0"/>
              <a:chExt cx="204806" cy="355620"/>
            </a:xfrm>
          </p:grpSpPr>
          <p:sp>
            <p:nvSpPr>
              <p:cNvPr id="1588" name="Shape 1588"/>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89" name="Shape 1589"/>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95" name="Group 1595"/>
            <p:cNvGrpSpPr/>
            <p:nvPr/>
          </p:nvGrpSpPr>
          <p:grpSpPr>
            <a:xfrm>
              <a:off x="2170098" y="2954329"/>
              <a:ext cx="198472" cy="355635"/>
              <a:chOff x="-1" y="0"/>
              <a:chExt cx="198471" cy="355634"/>
            </a:xfrm>
          </p:grpSpPr>
          <p:sp>
            <p:nvSpPr>
              <p:cNvPr id="1591" name="Shape 1591"/>
              <p:cNvSpPr/>
              <p:nvPr/>
            </p:nvSpPr>
            <p:spPr>
              <a:xfrm>
                <a:off x="6" y="6"/>
                <a:ext cx="161939"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94" name="Group 1594"/>
              <p:cNvGrpSpPr/>
              <p:nvPr/>
            </p:nvGrpSpPr>
            <p:grpSpPr>
              <a:xfrm>
                <a:off x="-2" y="-1"/>
                <a:ext cx="198472" cy="355635"/>
                <a:chOff x="0" y="0"/>
                <a:chExt cx="198471" cy="355634"/>
              </a:xfrm>
            </p:grpSpPr>
            <p:sp>
              <p:nvSpPr>
                <p:cNvPr id="1592" name="Shape 1592"/>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3" name="Shape 1593"/>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00" name="Group 1600"/>
            <p:cNvGrpSpPr/>
            <p:nvPr/>
          </p:nvGrpSpPr>
          <p:grpSpPr>
            <a:xfrm>
              <a:off x="3192448" y="3159122"/>
              <a:ext cx="201648" cy="357218"/>
              <a:chOff x="-2" y="-2"/>
              <a:chExt cx="201647" cy="357217"/>
            </a:xfrm>
          </p:grpSpPr>
          <p:sp>
            <p:nvSpPr>
              <p:cNvPr id="1596" name="Shape 1596"/>
              <p:cNvSpPr/>
              <p:nvPr/>
            </p:nvSpPr>
            <p:spPr>
              <a:xfrm>
                <a:off x="5" y="0"/>
                <a:ext cx="201635"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599" name="Group 1599"/>
              <p:cNvGrpSpPr/>
              <p:nvPr/>
            </p:nvGrpSpPr>
            <p:grpSpPr>
              <a:xfrm>
                <a:off x="-3" y="-3"/>
                <a:ext cx="201649" cy="357219"/>
                <a:chOff x="-1" y="0"/>
                <a:chExt cx="201647" cy="357217"/>
              </a:xfrm>
            </p:grpSpPr>
            <p:sp>
              <p:nvSpPr>
                <p:cNvPr id="1597" name="Shape 1597"/>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8" name="Shape 1598"/>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05" name="Group 1605"/>
            <p:cNvGrpSpPr/>
            <p:nvPr/>
          </p:nvGrpSpPr>
          <p:grpSpPr>
            <a:xfrm>
              <a:off x="2327260" y="4173534"/>
              <a:ext cx="201650" cy="357220"/>
              <a:chOff x="-1" y="-1"/>
              <a:chExt cx="201649" cy="357219"/>
            </a:xfrm>
          </p:grpSpPr>
          <p:sp>
            <p:nvSpPr>
              <p:cNvPr id="1601" name="Shape 1601"/>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04" name="Group 1604"/>
              <p:cNvGrpSpPr/>
              <p:nvPr/>
            </p:nvGrpSpPr>
            <p:grpSpPr>
              <a:xfrm>
                <a:off x="-2" y="-2"/>
                <a:ext cx="201650" cy="357220"/>
                <a:chOff x="0" y="0"/>
                <a:chExt cx="201649" cy="357219"/>
              </a:xfrm>
            </p:grpSpPr>
            <p:sp>
              <p:nvSpPr>
                <p:cNvPr id="1602" name="Shape 16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03" name="Shape 1603"/>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10" name="Group 1610"/>
            <p:cNvGrpSpPr/>
            <p:nvPr/>
          </p:nvGrpSpPr>
          <p:grpSpPr>
            <a:xfrm>
              <a:off x="3192448" y="4529129"/>
              <a:ext cx="201648" cy="355635"/>
              <a:chOff x="-2" y="0"/>
              <a:chExt cx="201647" cy="355634"/>
            </a:xfrm>
          </p:grpSpPr>
          <p:sp>
            <p:nvSpPr>
              <p:cNvPr id="1606" name="Shape 1606"/>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09" name="Group 1609"/>
              <p:cNvGrpSpPr/>
              <p:nvPr/>
            </p:nvGrpSpPr>
            <p:grpSpPr>
              <a:xfrm>
                <a:off x="-3" y="-1"/>
                <a:ext cx="201649" cy="355635"/>
                <a:chOff x="-1" y="0"/>
                <a:chExt cx="201647" cy="355634"/>
              </a:xfrm>
            </p:grpSpPr>
            <p:sp>
              <p:nvSpPr>
                <p:cNvPr id="1607" name="Shape 160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08" name="Shape 1608"/>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15" name="Group 1615"/>
            <p:cNvGrpSpPr/>
            <p:nvPr/>
          </p:nvGrpSpPr>
          <p:grpSpPr>
            <a:xfrm>
              <a:off x="3254360" y="3576632"/>
              <a:ext cx="204823" cy="357220"/>
              <a:chOff x="-1" y="-1"/>
              <a:chExt cx="204822" cy="357219"/>
            </a:xfrm>
          </p:grpSpPr>
          <p:sp>
            <p:nvSpPr>
              <p:cNvPr id="1611" name="Shape 1611"/>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14" name="Group 1614"/>
              <p:cNvGrpSpPr/>
              <p:nvPr/>
            </p:nvGrpSpPr>
            <p:grpSpPr>
              <a:xfrm>
                <a:off x="-2" y="-2"/>
                <a:ext cx="204823" cy="357220"/>
                <a:chOff x="0" y="0"/>
                <a:chExt cx="204822" cy="357219"/>
              </a:xfrm>
            </p:grpSpPr>
            <p:sp>
              <p:nvSpPr>
                <p:cNvPr id="1612" name="Shape 161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3" name="Shape 1613"/>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20" name="Group 1620"/>
            <p:cNvGrpSpPr/>
            <p:nvPr/>
          </p:nvGrpSpPr>
          <p:grpSpPr>
            <a:xfrm>
              <a:off x="3743310" y="4006847"/>
              <a:ext cx="204822" cy="357218"/>
              <a:chOff x="-1" y="-2"/>
              <a:chExt cx="204821" cy="357217"/>
            </a:xfrm>
          </p:grpSpPr>
          <p:sp>
            <p:nvSpPr>
              <p:cNvPr id="1616" name="Shape 1616"/>
              <p:cNvSpPr/>
              <p:nvPr/>
            </p:nvSpPr>
            <p:spPr>
              <a:xfrm>
                <a:off x="5" y="0"/>
                <a:ext cx="204812"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19" name="Group 1619"/>
              <p:cNvGrpSpPr/>
              <p:nvPr/>
            </p:nvGrpSpPr>
            <p:grpSpPr>
              <a:xfrm>
                <a:off x="-2" y="-3"/>
                <a:ext cx="204822" cy="357219"/>
                <a:chOff x="-1" y="0"/>
                <a:chExt cx="204821" cy="357217"/>
              </a:xfrm>
            </p:grpSpPr>
            <p:sp>
              <p:nvSpPr>
                <p:cNvPr id="1617" name="Shape 1617"/>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8" name="Shape 1618"/>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25" name="Group 1625"/>
            <p:cNvGrpSpPr/>
            <p:nvPr/>
          </p:nvGrpSpPr>
          <p:grpSpPr>
            <a:xfrm>
              <a:off x="1698611" y="4341809"/>
              <a:ext cx="198473" cy="357220"/>
              <a:chOff x="-2" y="-1"/>
              <a:chExt cx="198472" cy="357219"/>
            </a:xfrm>
          </p:grpSpPr>
          <p:sp>
            <p:nvSpPr>
              <p:cNvPr id="1621" name="Shape 1621"/>
              <p:cNvSpPr/>
              <p:nvPr/>
            </p:nvSpPr>
            <p:spPr>
              <a:xfrm>
                <a:off x="5" y="2"/>
                <a:ext cx="16194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24" name="Group 1624"/>
              <p:cNvGrpSpPr/>
              <p:nvPr/>
            </p:nvGrpSpPr>
            <p:grpSpPr>
              <a:xfrm>
                <a:off x="-3" y="-2"/>
                <a:ext cx="198474" cy="357220"/>
                <a:chOff x="0" y="0"/>
                <a:chExt cx="198472" cy="357219"/>
              </a:xfrm>
            </p:grpSpPr>
            <p:sp>
              <p:nvSpPr>
                <p:cNvPr id="1622" name="Shape 1622"/>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3" name="Shape 1623"/>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30" name="Group 1630"/>
            <p:cNvGrpSpPr/>
            <p:nvPr/>
          </p:nvGrpSpPr>
          <p:grpSpPr>
            <a:xfrm>
              <a:off x="1750998" y="2936871"/>
              <a:ext cx="201648" cy="357214"/>
              <a:chOff x="-2" y="-2"/>
              <a:chExt cx="201647" cy="357213"/>
            </a:xfrm>
          </p:grpSpPr>
          <p:sp>
            <p:nvSpPr>
              <p:cNvPr id="1626" name="Shape 1626"/>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29" name="Group 1629"/>
              <p:cNvGrpSpPr/>
              <p:nvPr/>
            </p:nvGrpSpPr>
            <p:grpSpPr>
              <a:xfrm>
                <a:off x="-3" y="-3"/>
                <a:ext cx="201649" cy="357215"/>
                <a:chOff x="-1" y="-1"/>
                <a:chExt cx="201647" cy="357213"/>
              </a:xfrm>
            </p:grpSpPr>
            <p:sp>
              <p:nvSpPr>
                <p:cNvPr id="1627" name="Shape 162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8" name="Shape 1628"/>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35" name="Group 1635"/>
            <p:cNvGrpSpPr/>
            <p:nvPr/>
          </p:nvGrpSpPr>
          <p:grpSpPr>
            <a:xfrm>
              <a:off x="5378442" y="4494204"/>
              <a:ext cx="206408" cy="355635"/>
              <a:chOff x="0" y="0"/>
              <a:chExt cx="206406" cy="355634"/>
            </a:xfrm>
          </p:grpSpPr>
          <p:sp>
            <p:nvSpPr>
              <p:cNvPr id="1631" name="Shape 1631"/>
              <p:cNvSpPr/>
              <p:nvPr/>
            </p:nvSpPr>
            <p:spPr>
              <a:xfrm>
                <a:off x="4" y="6"/>
                <a:ext cx="206399"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34" name="Group 1634"/>
              <p:cNvGrpSpPr/>
              <p:nvPr/>
            </p:nvGrpSpPr>
            <p:grpSpPr>
              <a:xfrm>
                <a:off x="-1" y="-1"/>
                <a:ext cx="206408" cy="355635"/>
                <a:chOff x="0" y="0"/>
                <a:chExt cx="206406" cy="355634"/>
              </a:xfrm>
            </p:grpSpPr>
            <p:sp>
              <p:nvSpPr>
                <p:cNvPr id="1632" name="Shape 1632"/>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33" name="Shape 1633"/>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40" name="Group 1640"/>
            <p:cNvGrpSpPr/>
            <p:nvPr/>
          </p:nvGrpSpPr>
          <p:grpSpPr>
            <a:xfrm>
              <a:off x="4989506" y="3878257"/>
              <a:ext cx="204823" cy="357220"/>
              <a:chOff x="-1" y="-1"/>
              <a:chExt cx="204822" cy="357219"/>
            </a:xfrm>
          </p:grpSpPr>
          <p:sp>
            <p:nvSpPr>
              <p:cNvPr id="1636" name="Shape 1636"/>
              <p:cNvSpPr/>
              <p:nvPr/>
            </p:nvSpPr>
            <p:spPr>
              <a:xfrm>
                <a:off x="0"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39" name="Group 1639"/>
              <p:cNvGrpSpPr/>
              <p:nvPr/>
            </p:nvGrpSpPr>
            <p:grpSpPr>
              <a:xfrm>
                <a:off x="-2" y="-2"/>
                <a:ext cx="204823" cy="357220"/>
                <a:chOff x="0" y="0"/>
                <a:chExt cx="204822" cy="357219"/>
              </a:xfrm>
            </p:grpSpPr>
            <p:sp>
              <p:nvSpPr>
                <p:cNvPr id="1637" name="Shape 163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38" name="Shape 1638"/>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45" name="Group 1645"/>
            <p:cNvGrpSpPr/>
            <p:nvPr/>
          </p:nvGrpSpPr>
          <p:grpSpPr>
            <a:xfrm>
              <a:off x="5051413" y="3205154"/>
              <a:ext cx="201652" cy="355635"/>
              <a:chOff x="-1" y="0"/>
              <a:chExt cx="201651" cy="355634"/>
            </a:xfrm>
          </p:grpSpPr>
          <p:sp>
            <p:nvSpPr>
              <p:cNvPr id="1641" name="Shape 1641"/>
              <p:cNvSpPr/>
              <p:nvPr/>
            </p:nvSpPr>
            <p:spPr>
              <a:xfrm>
                <a:off x="7" y="6"/>
                <a:ext cx="201636"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44" name="Group 1644"/>
              <p:cNvGrpSpPr/>
              <p:nvPr/>
            </p:nvGrpSpPr>
            <p:grpSpPr>
              <a:xfrm>
                <a:off x="-2" y="-1"/>
                <a:ext cx="201652" cy="355635"/>
                <a:chOff x="-1" y="0"/>
                <a:chExt cx="201651" cy="355634"/>
              </a:xfrm>
            </p:grpSpPr>
            <p:sp>
              <p:nvSpPr>
                <p:cNvPr id="1642" name="Shape 1642"/>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43" name="Shape 1643"/>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sp>
          <p:nvSpPr>
            <p:cNvPr id="1646" name="Shape 1646"/>
            <p:cNvSpPr/>
            <p:nvPr/>
          </p:nvSpPr>
          <p:spPr>
            <a:xfrm>
              <a:off x="4995867" y="612776"/>
              <a:ext cx="217532" cy="4070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900">
                  <a:latin typeface="Arial Bold"/>
                  <a:ea typeface="Arial Bold"/>
                  <a:cs typeface="Arial Bold"/>
                  <a:sym typeface="Arial Bold"/>
                </a:defRPr>
              </a:lvl1pPr>
            </a:lstStyle>
            <a:p>
              <a:pPr lvl="0">
                <a:defRPr sz="1800"/>
              </a:pPr>
              <a:r>
                <a:rPr sz="2900"/>
                <a:t>1</a:t>
              </a:r>
            </a:p>
          </p:txBody>
        </p:sp>
        <p:sp>
          <p:nvSpPr>
            <p:cNvPr id="1647" name="Shape 1647"/>
            <p:cNvSpPr/>
            <p:nvPr/>
          </p:nvSpPr>
          <p:spPr>
            <a:xfrm>
              <a:off x="2997202" y="2540004"/>
              <a:ext cx="238721" cy="4566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a:latin typeface="Arial Bold"/>
                  <a:ea typeface="Arial Bold"/>
                  <a:cs typeface="Arial Bold"/>
                  <a:sym typeface="Arial Bold"/>
                </a:defRPr>
              </a:lvl1pPr>
            </a:lstStyle>
            <a:p>
              <a:pPr lvl="0">
                <a:defRPr sz="1800"/>
              </a:pPr>
              <a:r>
                <a:rPr sz="3200"/>
                <a:t>2</a:t>
              </a:r>
            </a:p>
          </p:txBody>
        </p:sp>
        <p:grpSp>
          <p:nvGrpSpPr>
            <p:cNvPr id="1650" name="Group 1650"/>
            <p:cNvGrpSpPr/>
            <p:nvPr/>
          </p:nvGrpSpPr>
          <p:grpSpPr>
            <a:xfrm>
              <a:off x="4489448" y="1162046"/>
              <a:ext cx="877910" cy="188933"/>
              <a:chOff x="0" y="0"/>
              <a:chExt cx="877909" cy="188932"/>
            </a:xfrm>
          </p:grpSpPr>
          <p:sp>
            <p:nvSpPr>
              <p:cNvPr id="1648" name="Shape 1648"/>
              <p:cNvSpPr/>
              <p:nvPr/>
            </p:nvSpPr>
            <p:spPr>
              <a:xfrm>
                <a:off x="-2" y="-1"/>
                <a:ext cx="604853" cy="120663"/>
              </a:xfrm>
              <a:custGeom>
                <a:avLst/>
                <a:gdLst/>
                <a:ahLst/>
                <a:cxnLst>
                  <a:cxn ang="0">
                    <a:pos x="wd2" y="hd2"/>
                  </a:cxn>
                  <a:cxn ang="5400000">
                    <a:pos x="wd2" y="hd2"/>
                  </a:cxn>
                  <a:cxn ang="10800000">
                    <a:pos x="wd2" y="hd2"/>
                  </a:cxn>
                  <a:cxn ang="16200000">
                    <a:pos x="wd2" y="hd2"/>
                  </a:cxn>
                </a:cxnLst>
                <a:rect l="0" t="0" r="r" b="b"/>
                <a:pathLst>
                  <a:path w="21600" h="21600" extrusionOk="0">
                    <a:moveTo>
                      <a:pt x="21113" y="21600"/>
                    </a:moveTo>
                    <a:lnTo>
                      <a:pt x="21600" y="13029"/>
                    </a:lnTo>
                    <a:lnTo>
                      <a:pt x="487" y="0"/>
                    </a:lnTo>
                    <a:lnTo>
                      <a:pt x="0" y="8571"/>
                    </a:lnTo>
                    <a:lnTo>
                      <a:pt x="21113" y="21600"/>
                    </a:lnTo>
                    <a:close/>
                  </a:path>
                </a:pathLst>
              </a:custGeom>
              <a:solidFill>
                <a:srgbClr val="0000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49" name="Shape 1649"/>
              <p:cNvSpPr/>
              <p:nvPr/>
            </p:nvSpPr>
            <p:spPr>
              <a:xfrm>
                <a:off x="615955" y="15878"/>
                <a:ext cx="261954" cy="1730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4675"/>
                    </a:lnTo>
                    <a:lnTo>
                      <a:pt x="360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91" name="Group 1691"/>
            <p:cNvGrpSpPr/>
            <p:nvPr/>
          </p:nvGrpSpPr>
          <p:grpSpPr>
            <a:xfrm>
              <a:off x="5346681" y="1087415"/>
              <a:ext cx="2751187" cy="1009702"/>
              <a:chOff x="-3" y="-3"/>
              <a:chExt cx="2751186" cy="1009701"/>
            </a:xfrm>
          </p:grpSpPr>
          <p:grpSp>
            <p:nvGrpSpPr>
              <p:cNvPr id="1655" name="Group 1655"/>
              <p:cNvGrpSpPr/>
              <p:nvPr/>
            </p:nvGrpSpPr>
            <p:grpSpPr>
              <a:xfrm>
                <a:off x="2198701" y="-4"/>
                <a:ext cx="201650" cy="357229"/>
                <a:chOff x="-1" y="-2"/>
                <a:chExt cx="201649" cy="357227"/>
              </a:xfrm>
            </p:grpSpPr>
            <p:sp>
              <p:nvSpPr>
                <p:cNvPr id="1651" name="Shape 1651"/>
                <p:cNvSpPr/>
                <p:nvPr/>
              </p:nvSpPr>
              <p:spPr>
                <a:xfrm>
                  <a:off x="7" y="7"/>
                  <a:ext cx="201635" cy="357214"/>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54" name="Group 1654"/>
                <p:cNvGrpSpPr/>
                <p:nvPr/>
              </p:nvGrpSpPr>
              <p:grpSpPr>
                <a:xfrm>
                  <a:off x="-2" y="-3"/>
                  <a:ext cx="201650" cy="357229"/>
                  <a:chOff x="-1" y="-1"/>
                  <a:chExt cx="201649" cy="357227"/>
                </a:xfrm>
              </p:grpSpPr>
              <p:sp>
                <p:nvSpPr>
                  <p:cNvPr id="1652" name="Shape 1652"/>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53" name="Shape 1653"/>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60" name="Group 1660"/>
              <p:cNvGrpSpPr/>
              <p:nvPr/>
            </p:nvGrpSpPr>
            <p:grpSpPr>
              <a:xfrm>
                <a:off x="1730386" y="515941"/>
                <a:ext cx="200051" cy="357233"/>
                <a:chOff x="-2" y="-2"/>
                <a:chExt cx="200050" cy="357231"/>
              </a:xfrm>
            </p:grpSpPr>
            <p:sp>
              <p:nvSpPr>
                <p:cNvPr id="1656" name="Shape 1656"/>
                <p:cNvSpPr/>
                <p:nvPr/>
              </p:nvSpPr>
              <p:spPr>
                <a:xfrm>
                  <a:off x="33344" y="8"/>
                  <a:ext cx="16670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59" name="Group 1659"/>
                <p:cNvGrpSpPr/>
                <p:nvPr/>
              </p:nvGrpSpPr>
              <p:grpSpPr>
                <a:xfrm>
                  <a:off x="-3" y="-3"/>
                  <a:ext cx="165125" cy="357233"/>
                  <a:chOff x="-1" y="-1"/>
                  <a:chExt cx="165123" cy="357231"/>
                </a:xfrm>
              </p:grpSpPr>
              <p:sp>
                <p:nvSpPr>
                  <p:cNvPr id="1657" name="Shape 1657"/>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58" name="Shape 1658"/>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65" name="Group 1665"/>
              <p:cNvGrpSpPr/>
              <p:nvPr/>
            </p:nvGrpSpPr>
            <p:grpSpPr>
              <a:xfrm>
                <a:off x="1282706" y="635007"/>
                <a:ext cx="201650" cy="358814"/>
                <a:chOff x="-1" y="-1"/>
                <a:chExt cx="201649" cy="358812"/>
              </a:xfrm>
            </p:grpSpPr>
            <p:sp>
              <p:nvSpPr>
                <p:cNvPr id="1661" name="Shape 1661"/>
                <p:cNvSpPr/>
                <p:nvPr/>
              </p:nvSpPr>
              <p:spPr>
                <a:xfrm>
                  <a:off x="7" y="4"/>
                  <a:ext cx="201635" cy="35245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64" name="Group 1664"/>
                <p:cNvGrpSpPr/>
                <p:nvPr/>
              </p:nvGrpSpPr>
              <p:grpSpPr>
                <a:xfrm>
                  <a:off x="-2" y="-2"/>
                  <a:ext cx="201650" cy="358813"/>
                  <a:chOff x="-1" y="0"/>
                  <a:chExt cx="201649" cy="358812"/>
                </a:xfrm>
              </p:grpSpPr>
              <p:sp>
                <p:nvSpPr>
                  <p:cNvPr id="1662" name="Shape 1662"/>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63" name="Shape 1663"/>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70" name="Group 1670"/>
              <p:cNvGrpSpPr/>
              <p:nvPr/>
            </p:nvGrpSpPr>
            <p:grpSpPr>
              <a:xfrm>
                <a:off x="330212" y="512766"/>
                <a:ext cx="201640" cy="357233"/>
                <a:chOff x="-1" y="-2"/>
                <a:chExt cx="201639" cy="357231"/>
              </a:xfrm>
            </p:grpSpPr>
            <p:sp>
              <p:nvSpPr>
                <p:cNvPr id="1666" name="Shape 1666"/>
                <p:cNvSpPr/>
                <p:nvPr/>
              </p:nvSpPr>
              <p:spPr>
                <a:xfrm>
                  <a:off x="-2" y="7"/>
                  <a:ext cx="198462" cy="350866"/>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69" name="Group 1669"/>
                <p:cNvGrpSpPr/>
                <p:nvPr/>
              </p:nvGrpSpPr>
              <p:grpSpPr>
                <a:xfrm>
                  <a:off x="34924" y="-3"/>
                  <a:ext cx="166715" cy="357233"/>
                  <a:chOff x="0" y="-1"/>
                  <a:chExt cx="166713" cy="357231"/>
                </a:xfrm>
              </p:grpSpPr>
              <p:sp>
                <p:nvSpPr>
                  <p:cNvPr id="1667" name="Shape 1667"/>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68" name="Shape 1668"/>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75" name="Group 1675"/>
              <p:cNvGrpSpPr/>
              <p:nvPr/>
            </p:nvGrpSpPr>
            <p:grpSpPr>
              <a:xfrm>
                <a:off x="-4" y="285758"/>
                <a:ext cx="201653" cy="357215"/>
                <a:chOff x="-2" y="0"/>
                <a:chExt cx="201651" cy="357214"/>
              </a:xfrm>
            </p:grpSpPr>
            <p:sp>
              <p:nvSpPr>
                <p:cNvPr id="1671" name="Shape 1671"/>
                <p:cNvSpPr/>
                <p:nvPr/>
              </p:nvSpPr>
              <p:spPr>
                <a:xfrm>
                  <a:off x="6" y="4"/>
                  <a:ext cx="201640" cy="35720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74" name="Group 1674"/>
                <p:cNvGrpSpPr/>
                <p:nvPr/>
              </p:nvGrpSpPr>
              <p:grpSpPr>
                <a:xfrm>
                  <a:off x="-3" y="-1"/>
                  <a:ext cx="201653" cy="357215"/>
                  <a:chOff x="-1" y="0"/>
                  <a:chExt cx="201651" cy="357214"/>
                </a:xfrm>
              </p:grpSpPr>
              <p:sp>
                <p:nvSpPr>
                  <p:cNvPr id="1672" name="Shape 1672"/>
                  <p:cNvSpPr/>
                  <p:nvPr/>
                </p:nvSpPr>
                <p:spPr>
                  <a:xfrm>
                    <a:off x="-2" y="0"/>
                    <a:ext cx="201653"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73" name="Shape 1673"/>
                  <p:cNvSpPr/>
                  <p:nvPr/>
                </p:nvSpPr>
                <p:spPr>
                  <a:xfrm>
                    <a:off x="-2" y="0"/>
                    <a:ext cx="201653"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80" name="Group 1680"/>
              <p:cNvGrpSpPr/>
              <p:nvPr/>
            </p:nvGrpSpPr>
            <p:grpSpPr>
              <a:xfrm>
                <a:off x="2139970" y="523880"/>
                <a:ext cx="200057" cy="357226"/>
                <a:chOff x="-1" y="-3"/>
                <a:chExt cx="200056" cy="357224"/>
              </a:xfrm>
            </p:grpSpPr>
            <p:sp>
              <p:nvSpPr>
                <p:cNvPr id="1676" name="Shape 1676"/>
                <p:cNvSpPr/>
                <p:nvPr/>
              </p:nvSpPr>
              <p:spPr>
                <a:xfrm>
                  <a:off x="1" y="3"/>
                  <a:ext cx="200046" cy="352452"/>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79" name="Group 1679"/>
                <p:cNvGrpSpPr/>
                <p:nvPr/>
              </p:nvGrpSpPr>
              <p:grpSpPr>
                <a:xfrm>
                  <a:off x="-2" y="-4"/>
                  <a:ext cx="200057" cy="357226"/>
                  <a:chOff x="-1" y="-1"/>
                  <a:chExt cx="200056" cy="357224"/>
                </a:xfrm>
              </p:grpSpPr>
              <p:sp>
                <p:nvSpPr>
                  <p:cNvPr id="1677" name="Shape 1677"/>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78" name="Shape 1678"/>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85" name="Group 1685"/>
              <p:cNvGrpSpPr/>
              <p:nvPr/>
            </p:nvGrpSpPr>
            <p:grpSpPr>
              <a:xfrm>
                <a:off x="2549539" y="530232"/>
                <a:ext cx="201645" cy="357226"/>
                <a:chOff x="-2" y="-3"/>
                <a:chExt cx="201644" cy="357224"/>
              </a:xfrm>
            </p:grpSpPr>
            <p:sp>
              <p:nvSpPr>
                <p:cNvPr id="1681" name="Shape 1681"/>
                <p:cNvSpPr/>
                <p:nvPr/>
              </p:nvSpPr>
              <p:spPr>
                <a:xfrm>
                  <a:off x="22237" y="2"/>
                  <a:ext cx="179406"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84" name="Group 1684"/>
                <p:cNvGrpSpPr/>
                <p:nvPr/>
              </p:nvGrpSpPr>
              <p:grpSpPr>
                <a:xfrm>
                  <a:off x="-3" y="-4"/>
                  <a:ext cx="179423" cy="357226"/>
                  <a:chOff x="0" y="-1"/>
                  <a:chExt cx="179421" cy="357224"/>
                </a:xfrm>
              </p:grpSpPr>
              <p:sp>
                <p:nvSpPr>
                  <p:cNvPr id="1682" name="Shape 1682"/>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83" name="Shape 1683"/>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nvGrpSpPr>
              <p:cNvPr id="1690" name="Group 1690"/>
              <p:cNvGrpSpPr/>
              <p:nvPr/>
            </p:nvGrpSpPr>
            <p:grpSpPr>
              <a:xfrm>
                <a:off x="739780" y="652466"/>
                <a:ext cx="204821" cy="357233"/>
                <a:chOff x="-2" y="-2"/>
                <a:chExt cx="204820" cy="357231"/>
              </a:xfrm>
            </p:grpSpPr>
            <p:sp>
              <p:nvSpPr>
                <p:cNvPr id="1686" name="Shape 1686"/>
                <p:cNvSpPr/>
                <p:nvPr/>
              </p:nvSpPr>
              <p:spPr>
                <a:xfrm>
                  <a:off x="2" y="8"/>
                  <a:ext cx="204812"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nvGrpSpPr>
                <p:cNvPr id="1689" name="Group 1689"/>
                <p:cNvGrpSpPr/>
                <p:nvPr/>
              </p:nvGrpSpPr>
              <p:grpSpPr>
                <a:xfrm>
                  <a:off x="-3" y="-3"/>
                  <a:ext cx="204822" cy="357233"/>
                  <a:chOff x="0" y="-1"/>
                  <a:chExt cx="204820" cy="357231"/>
                </a:xfrm>
              </p:grpSpPr>
              <p:sp>
                <p:nvSpPr>
                  <p:cNvPr id="1687" name="Shape 1687"/>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88" name="Shape 1688"/>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grpSp>
        <p:sp>
          <p:nvSpPr>
            <p:cNvPr id="1692" name="Shape 1692"/>
            <p:cNvSpPr/>
            <p:nvPr/>
          </p:nvSpPr>
          <p:spPr>
            <a:xfrm>
              <a:off x="5519743" y="3271842"/>
              <a:ext cx="3117752"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Responders and patients </a:t>
              </a:r>
            </a:p>
          </p:txBody>
        </p:sp>
        <p:sp>
          <p:nvSpPr>
            <p:cNvPr id="1693" name="Shape 1693"/>
            <p:cNvSpPr/>
            <p:nvPr/>
          </p:nvSpPr>
          <p:spPr>
            <a:xfrm>
              <a:off x="5456243" y="3552830"/>
              <a:ext cx="325851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not predisposed to toxicity</a:t>
              </a:r>
            </a:p>
          </p:txBody>
        </p:sp>
        <p:sp>
          <p:nvSpPr>
            <p:cNvPr id="1694" name="Shape 1694"/>
            <p:cNvSpPr/>
            <p:nvPr/>
          </p:nvSpPr>
          <p:spPr>
            <a:xfrm>
              <a:off x="5678493" y="762001"/>
              <a:ext cx="1974380"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Non-responders</a:t>
              </a:r>
            </a:p>
          </p:txBody>
        </p:sp>
        <p:sp>
          <p:nvSpPr>
            <p:cNvPr id="1695" name="Shape 1695"/>
            <p:cNvSpPr/>
            <p:nvPr/>
          </p:nvSpPr>
          <p:spPr>
            <a:xfrm>
              <a:off x="6008693" y="1047751"/>
              <a:ext cx="1198241"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and toxic </a:t>
              </a:r>
            </a:p>
          </p:txBody>
        </p:sp>
        <p:sp>
          <p:nvSpPr>
            <p:cNvPr id="1696" name="Shape 1696"/>
            <p:cNvSpPr/>
            <p:nvPr/>
          </p:nvSpPr>
          <p:spPr>
            <a:xfrm>
              <a:off x="5926143" y="1314451"/>
              <a:ext cx="1396059"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responders</a:t>
              </a:r>
            </a:p>
          </p:txBody>
        </p:sp>
        <p:sp>
          <p:nvSpPr>
            <p:cNvPr id="1697" name="Shape 1697"/>
            <p:cNvSpPr/>
            <p:nvPr/>
          </p:nvSpPr>
          <p:spPr>
            <a:xfrm>
              <a:off x="5549906" y="2320926"/>
              <a:ext cx="2539431"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Treat with alternative</a:t>
              </a:r>
            </a:p>
          </p:txBody>
        </p:sp>
        <p:sp>
          <p:nvSpPr>
            <p:cNvPr id="1698" name="Shape 1698"/>
            <p:cNvSpPr/>
            <p:nvPr/>
          </p:nvSpPr>
          <p:spPr>
            <a:xfrm>
              <a:off x="5975356" y="2608266"/>
              <a:ext cx="1564978"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drug or dose</a:t>
              </a:r>
            </a:p>
          </p:txBody>
        </p:sp>
        <p:sp>
          <p:nvSpPr>
            <p:cNvPr id="1699" name="Shape 1699"/>
            <p:cNvSpPr/>
            <p:nvPr/>
          </p:nvSpPr>
          <p:spPr>
            <a:xfrm>
              <a:off x="6280156" y="3905255"/>
              <a:ext cx="1268810"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Treat with </a:t>
              </a:r>
            </a:p>
          </p:txBody>
        </p:sp>
        <p:sp>
          <p:nvSpPr>
            <p:cNvPr id="1700" name="Shape 1700"/>
            <p:cNvSpPr/>
            <p:nvPr/>
          </p:nvSpPr>
          <p:spPr>
            <a:xfrm>
              <a:off x="6149981" y="4159256"/>
              <a:ext cx="1579241"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conventional</a:t>
              </a:r>
            </a:p>
          </p:txBody>
        </p:sp>
        <p:sp>
          <p:nvSpPr>
            <p:cNvPr id="1701" name="Shape 1701"/>
            <p:cNvSpPr/>
            <p:nvPr/>
          </p:nvSpPr>
          <p:spPr>
            <a:xfrm>
              <a:off x="6157918" y="4454531"/>
              <a:ext cx="156497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lvl="0">
                <a:defRPr sz="1800">
                  <a:solidFill>
                    <a:srgbClr val="000000"/>
                  </a:solidFill>
                </a:defRPr>
              </a:pPr>
              <a:r>
                <a:rPr sz="2000">
                  <a:solidFill>
                    <a:srgbClr val="FFFF00"/>
                  </a:solidFill>
                </a:rPr>
                <a:t>drug or dose</a:t>
              </a:r>
            </a:p>
          </p:txBody>
        </p:sp>
      </p:grpSp>
      <p:sp>
        <p:nvSpPr>
          <p:cNvPr id="1703" name="Shape 1703"/>
          <p:cNvSpPr/>
          <p:nvPr/>
        </p:nvSpPr>
        <p:spPr>
          <a:xfrm>
            <a:off x="298447" y="5867398"/>
            <a:ext cx="8337534" cy="439225"/>
          </a:xfrm>
          <a:prstGeom prst="rect">
            <a:avLst/>
          </a:prstGeom>
          <a:ln w="12700">
            <a:miter lim="400000"/>
          </a:ln>
          <a:extLst>
            <a:ext uri="{C572A759-6A51-4108-AA02-DFA0A04FC94B}">
              <ma14:wrappingTextBoxFlag xmlns:ma14="http://schemas.microsoft.com/office/mac/drawingml/2011/main" xmlns="" val="1"/>
            </a:ext>
          </a:extLst>
        </p:spPr>
        <p:txBody>
          <a:bodyPr wrap="none"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i="1" u="sng">
                <a:solidFill>
                  <a:srgbClr val="FFFF00"/>
                </a:solidFill>
                <a:latin typeface="Arial"/>
                <a:ea typeface="Arial"/>
                <a:cs typeface="Arial"/>
                <a:sym typeface="Arial"/>
              </a:defRPr>
            </a:lvl1pPr>
          </a:lstStyle>
          <a:p>
            <a:pPr lvl="0">
              <a:defRPr sz="1800" b="0" i="0" u="none">
                <a:solidFill>
                  <a:srgbClr val="000000"/>
                </a:solidFill>
              </a:defRPr>
            </a:pPr>
            <a:r>
              <a:rPr sz="2400" b="1" i="1" u="sng">
                <a:solidFill>
                  <a:srgbClr val="FFFF00"/>
                </a:solidFill>
              </a:rPr>
              <a:t>“Il farmaco giusto alla dose giusta per il paziente giusto”</a:t>
            </a:r>
          </a:p>
        </p:txBody>
      </p:sp>
      <p:sp>
        <p:nvSpPr>
          <p:cNvPr id="1704" name="Shape 1704"/>
          <p:cNvSpPr/>
          <p:nvPr/>
        </p:nvSpPr>
        <p:spPr>
          <a:xfrm>
            <a:off x="457200" y="228599"/>
            <a:ext cx="8686800" cy="352818"/>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FFFFFF"/>
                </a:solidFill>
                <a:latin typeface="Arial"/>
                <a:ea typeface="Arial"/>
                <a:cs typeface="Arial"/>
                <a:sym typeface="Arial"/>
              </a:defRPr>
            </a:lvl1pPr>
          </a:lstStyle>
          <a:p>
            <a:pPr lvl="0">
              <a:defRPr>
                <a:solidFill>
                  <a:srgbClr val="000000"/>
                </a:solidFill>
              </a:defRPr>
            </a:pPr>
            <a:r>
              <a:rPr>
                <a:solidFill>
                  <a:srgbClr val="FFFFFF"/>
                </a:solidFill>
              </a:rPr>
              <a:t>Il potenziale della farmacogenomica:Medicina precisione e terapia personalizzata</a:t>
            </a:r>
          </a:p>
        </p:txBody>
      </p:sp>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6" name="image71.png"/>
          <p:cNvPicPr/>
          <p:nvPr/>
        </p:nvPicPr>
        <p:blipFill>
          <a:blip r:embed="rId2">
            <a:extLst/>
          </a:blip>
          <a:srcRect l="25939" t="25055" r="25066" b="24986"/>
          <a:stretch>
            <a:fillRect/>
          </a:stretch>
        </p:blipFill>
        <p:spPr>
          <a:xfrm>
            <a:off x="3334389" y="2254781"/>
            <a:ext cx="2156816" cy="1959432"/>
          </a:xfrm>
          <a:prstGeom prst="rect">
            <a:avLst/>
          </a:prstGeom>
          <a:ln w="12700">
            <a:miter lim="400000"/>
          </a:ln>
        </p:spPr>
      </p:pic>
      <p:sp>
        <p:nvSpPr>
          <p:cNvPr id="1707" name="Shape 1707"/>
          <p:cNvSpPr/>
          <p:nvPr/>
        </p:nvSpPr>
        <p:spPr>
          <a:xfrm>
            <a:off x="2288399" y="4868314"/>
            <a:ext cx="3682296" cy="438587"/>
          </a:xfrm>
          <a:prstGeom prst="rect">
            <a:avLst/>
          </a:prstGeom>
          <a:ln w="12700">
            <a:miter lim="400000"/>
          </a:ln>
          <a:extLst>
            <a:ext uri="{C572A759-6A51-4108-AA02-DFA0A04FC94B}">
              <ma14:wrappingTextBoxFlag xmlns:ma14="http://schemas.microsoft.com/office/mac/drawingml/2011/main" xmlns="" val="1"/>
            </a:ext>
          </a:extLst>
        </p:spPr>
        <p:txBody>
          <a:bodyPr wrap="none" lIns="41493" tIns="41493" rIns="41493" bIns="41493">
            <a:spAutoFit/>
          </a:bodyPr>
          <a:lstStyle>
            <a:lvl1pPr defTabSz="455277">
              <a:defRPr sz="2400" b="1">
                <a:latin typeface="Calibri"/>
                <a:ea typeface="Calibri"/>
                <a:cs typeface="Calibri"/>
                <a:sym typeface="Calibri"/>
              </a:defRPr>
            </a:lvl1pPr>
          </a:lstStyle>
          <a:p>
            <a:pPr lvl="0">
              <a:defRPr sz="1800" b="0"/>
            </a:pPr>
            <a:r>
              <a:rPr sz="2400" b="1"/>
              <a:t>This person does’nt exist</a:t>
            </a:r>
          </a:p>
        </p:txBody>
      </p: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9" name="image71.png"/>
          <p:cNvPicPr/>
          <p:nvPr/>
        </p:nvPicPr>
        <p:blipFill>
          <a:blip r:embed="rId2">
            <a:extLst/>
          </a:blip>
          <a:stretch>
            <a:fillRect/>
          </a:stretch>
        </p:blipFill>
        <p:spPr>
          <a:xfrm>
            <a:off x="2223566" y="1270747"/>
            <a:ext cx="4276167" cy="3924621"/>
          </a:xfrm>
          <a:prstGeom prst="rect">
            <a:avLst/>
          </a:prstGeom>
          <a:ln w="12700">
            <a:miter lim="400000"/>
          </a:ln>
        </p:spPr>
      </p:pic>
      <p:sp>
        <p:nvSpPr>
          <p:cNvPr id="1710" name="Shape 1710"/>
          <p:cNvSpPr/>
          <p:nvPr/>
        </p:nvSpPr>
        <p:spPr>
          <a:xfrm>
            <a:off x="2075166" y="5391310"/>
            <a:ext cx="4572965" cy="806887"/>
          </a:xfrm>
          <a:prstGeom prst="rect">
            <a:avLst/>
          </a:prstGeom>
          <a:ln w="12700">
            <a:miter lim="400000"/>
          </a:ln>
          <a:extLst>
            <a:ext uri="{C572A759-6A51-4108-AA02-DFA0A04FC94B}">
              <ma14:wrappingTextBoxFlag xmlns:ma14="http://schemas.microsoft.com/office/mac/drawingml/2011/main" xmlns="" val="1"/>
            </a:ext>
          </a:extLst>
        </p:spPr>
        <p:txBody>
          <a:bodyPr lIns="41493" tIns="41493" rIns="41493" bIns="41493">
            <a:spAutoFit/>
          </a:bodyPr>
          <a:lstStyle/>
          <a:p>
            <a:pPr lvl="0" algn="ctr" defTabSz="455277"/>
            <a:r>
              <a:rPr sz="1600" b="1">
                <a:latin typeface="Calibri"/>
                <a:ea typeface="Calibri"/>
                <a:cs typeface="Calibri"/>
                <a:sym typeface="Calibri"/>
              </a:rPr>
              <a:t>The average patient of RCTs</a:t>
            </a:r>
          </a:p>
          <a:p>
            <a:pPr lvl="0" algn="ctr" defTabSz="455277"/>
            <a:r>
              <a:rPr sz="1600" b="1">
                <a:latin typeface="Calibri"/>
                <a:ea typeface="Calibri"/>
                <a:cs typeface="Calibri"/>
                <a:sym typeface="Calibri"/>
              </a:rPr>
              <a:t>and the individual patients</a:t>
            </a:r>
          </a:p>
          <a:p>
            <a:pPr lvl="0" algn="ctr" defTabSz="455277"/>
            <a:r>
              <a:rPr sz="1600" b="1">
                <a:latin typeface="Calibri"/>
                <a:ea typeface="Calibri"/>
                <a:cs typeface="Calibri"/>
                <a:sym typeface="Calibri"/>
              </a:rPr>
              <a:t>D Kent, 2007</a:t>
            </a:r>
          </a:p>
        </p:txBody>
      </p:sp>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 name="Shape 1712"/>
          <p:cNvSpPr/>
          <p:nvPr/>
        </p:nvSpPr>
        <p:spPr>
          <a:xfrm>
            <a:off x="755649" y="437688"/>
            <a:ext cx="7354890" cy="5184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a:solidFill>
                  <a:srgbClr val="800000"/>
                </a:solidFill>
                <a:latin typeface="Arial Bold"/>
                <a:ea typeface="Arial Bold"/>
                <a:cs typeface="Arial Bold"/>
                <a:sym typeface="Arial Bold"/>
              </a:defRPr>
            </a:lvl1pPr>
          </a:lstStyle>
          <a:p>
            <a:pPr lvl="0">
              <a:defRPr sz="1800">
                <a:solidFill>
                  <a:srgbClr val="000000"/>
                </a:solidFill>
              </a:defRPr>
            </a:pPr>
            <a:r>
              <a:rPr sz="3600">
                <a:solidFill>
                  <a:srgbClr val="800000"/>
                </a:solidFill>
              </a:rPr>
              <a:t>Changes due to P4 Medicine</a:t>
            </a:r>
          </a:p>
        </p:txBody>
      </p:sp>
      <p:sp>
        <p:nvSpPr>
          <p:cNvPr id="1713" name="Shape 1713"/>
          <p:cNvSpPr/>
          <p:nvPr/>
        </p:nvSpPr>
        <p:spPr>
          <a:xfrm>
            <a:off x="323850" y="865186"/>
            <a:ext cx="8229600" cy="572261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28613" lvl="0" indent="-327026">
              <a:lnSpc>
                <a:spcPct val="80000"/>
              </a:lnSpc>
              <a:spcBef>
                <a:spcPts val="5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000" b="1">
              <a:latin typeface="Calibri"/>
              <a:ea typeface="Calibri"/>
              <a:cs typeface="Calibri"/>
              <a:sym typeface="Calibri"/>
            </a:endParaRPr>
          </a:p>
          <a:p>
            <a:pPr marL="328613" lvl="0" indent="-327026">
              <a:lnSpc>
                <a:spcPct val="80000"/>
              </a:lnSpc>
              <a:spcBef>
                <a:spcPts val="5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000" b="1">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More innovative, patient-centered, proactive medicine that will be predictive, preventive, personalized and participatory rather than reactive</a:t>
            </a:r>
            <a:endParaRPr sz="3200">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400" b="1">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The role of physician is changing</a:t>
            </a:r>
            <a:endParaRPr sz="3200">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400" b="1">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Patients increasingly need „coaches” to help them dealing with complexity of „data clouds”, monitor their health and wellness</a:t>
            </a:r>
            <a:endParaRPr sz="3200">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400" b="1">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Broadening the definition of patient (not only limited to thick persons)</a:t>
            </a:r>
            <a:endParaRPr sz="3200">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400" b="1">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Social media and e-health will influence the healthcare</a:t>
            </a:r>
            <a:endParaRPr sz="3200">
              <a:latin typeface="Calibri"/>
              <a:ea typeface="Calibri"/>
              <a:cs typeface="Calibri"/>
              <a:sym typeface="Calibri"/>
            </a:endParaRPr>
          </a:p>
          <a:p>
            <a:pPr marL="328613" lvl="0" indent="-327026">
              <a:lnSpc>
                <a:spcPct val="80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 </a:t>
            </a:r>
          </a:p>
        </p:txBody>
      </p:sp>
      <p:pic>
        <p:nvPicPr>
          <p:cNvPr id="1714" name="image72.png"/>
          <p:cNvPicPr/>
          <p:nvPr/>
        </p:nvPicPr>
        <p:blipFill>
          <a:blip r:embed="rId2">
            <a:extLst/>
          </a:blip>
          <a:stretch>
            <a:fillRect/>
          </a:stretch>
        </p:blipFill>
        <p:spPr>
          <a:xfrm>
            <a:off x="7112000" y="2349500"/>
            <a:ext cx="1782766" cy="1058863"/>
          </a:xfrm>
          <a:prstGeom prst="rect">
            <a:avLst/>
          </a:prstGeom>
          <a:ln w="12700">
            <a:miter lim="400000"/>
          </a:ln>
        </p:spPr>
      </p:pic>
      <p:sp>
        <p:nvSpPr>
          <p:cNvPr id="1715" name="Shape 1715"/>
          <p:cNvSpPr/>
          <p:nvPr/>
        </p:nvSpPr>
        <p:spPr>
          <a:xfrm>
            <a:off x="179384" y="1268409"/>
            <a:ext cx="8856669" cy="1595"/>
          </a:xfrm>
          <a:prstGeom prst="line">
            <a:avLst/>
          </a:prstGeom>
          <a:ln w="63360" cap="sq">
            <a:solidFill>
              <a:srgbClr val="000066"/>
            </a:solidFill>
            <a:miter/>
          </a:ln>
        </p:spPr>
        <p:txBody>
          <a:bodyPr lIns="0" tIns="0" rIns="0" bIns="0"/>
          <a:lstStyle/>
          <a:p>
            <a:pPr lvl="0" defTabSz="457200">
              <a:defRPr sz="1200"/>
            </a:pPr>
            <a:endParaRPr/>
          </a:p>
        </p:txBody>
      </p:sp>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7" name="image73.png"/>
          <p:cNvPicPr/>
          <p:nvPr/>
        </p:nvPicPr>
        <p:blipFill>
          <a:blip r:embed="rId2">
            <a:extLst/>
          </a:blip>
          <a:stretch>
            <a:fillRect/>
          </a:stretch>
        </p:blipFill>
        <p:spPr>
          <a:xfrm>
            <a:off x="2411413" y="1616075"/>
            <a:ext cx="6115054" cy="4476750"/>
          </a:xfrm>
          <a:prstGeom prst="rect">
            <a:avLst/>
          </a:prstGeom>
          <a:ln w="12700">
            <a:miter lim="400000"/>
          </a:ln>
        </p:spPr>
      </p:pic>
      <p:sp>
        <p:nvSpPr>
          <p:cNvPr id="1718" name="Shape 1718"/>
          <p:cNvSpPr/>
          <p:nvPr/>
        </p:nvSpPr>
        <p:spPr>
          <a:xfrm>
            <a:off x="684206" y="1125534"/>
            <a:ext cx="3167073" cy="2697097"/>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p>
            <a:pPr lvl="0">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3200" b="1">
              <a:latin typeface="Calibri"/>
              <a:ea typeface="Calibri"/>
              <a:cs typeface="Calibri"/>
              <a:sym typeface="Calibri"/>
            </a:endParaRPr>
          </a:p>
          <a:p>
            <a:pPr lvl="0">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Too soon for conclusions </a:t>
            </a:r>
            <a:endParaRPr sz="3200">
              <a:latin typeface="Calibri"/>
              <a:ea typeface="Calibri"/>
              <a:cs typeface="Calibri"/>
              <a:sym typeface="Calibri"/>
            </a:endParaRPr>
          </a:p>
          <a:p>
            <a:pPr lvl="0">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400" b="1">
              <a:latin typeface="Calibri"/>
              <a:ea typeface="Calibri"/>
              <a:cs typeface="Calibri"/>
              <a:sym typeface="Calibri"/>
            </a:endParaRPr>
          </a:p>
          <a:p>
            <a:pPr lvl="0">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a:latin typeface="Calibri"/>
                <a:ea typeface="Calibri"/>
                <a:cs typeface="Calibri"/>
                <a:sym typeface="Calibri"/>
              </a:rPr>
              <a:t>New ideas about self, privacy, medicine, and freedom</a:t>
            </a:r>
          </a:p>
        </p:txBody>
      </p:sp>
      <p:sp>
        <p:nvSpPr>
          <p:cNvPr id="1719" name="Shape 1719"/>
          <p:cNvSpPr/>
          <p:nvPr/>
        </p:nvSpPr>
        <p:spPr>
          <a:xfrm>
            <a:off x="3708398" y="333371"/>
            <a:ext cx="1385921" cy="626997"/>
          </a:xfrm>
          <a:prstGeom prst="rect">
            <a:avLst/>
          </a:prstGeom>
          <a:ln w="12700">
            <a:miter lim="400000"/>
          </a:ln>
          <a:extLst>
            <a:ext uri="{C572A759-6A51-4108-AA02-DFA0A04FC94B}">
              <ma14:wrappingTextBoxFlag xmlns:ma14="http://schemas.microsoft.com/office/mac/drawingml/2011/main" xmlns="" val="1"/>
            </a:ext>
          </a:extLst>
        </p:spPr>
        <p:txBody>
          <a:bodyPr wrap="none"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b="1">
                <a:solidFill>
                  <a:srgbClr val="800000"/>
                </a:solidFill>
                <a:latin typeface="Calibri"/>
                <a:ea typeface="Calibri"/>
                <a:cs typeface="Calibri"/>
                <a:sym typeface="Calibri"/>
              </a:defRPr>
            </a:lvl1pPr>
          </a:lstStyle>
          <a:p>
            <a:pPr lvl="0">
              <a:defRPr sz="1800" b="0">
                <a:solidFill>
                  <a:srgbClr val="000000"/>
                </a:solidFill>
              </a:defRPr>
            </a:pPr>
            <a:r>
              <a:rPr sz="3600" b="1">
                <a:solidFill>
                  <a:srgbClr val="800000"/>
                </a:solidFill>
              </a:rPr>
              <a:t>Ethics</a:t>
            </a:r>
          </a:p>
        </p:txBody>
      </p:sp>
      <p:sp>
        <p:nvSpPr>
          <p:cNvPr id="1720" name="Shape 1720"/>
          <p:cNvSpPr/>
          <p:nvPr/>
        </p:nvSpPr>
        <p:spPr>
          <a:xfrm>
            <a:off x="179384" y="1196971"/>
            <a:ext cx="8856669" cy="1595"/>
          </a:xfrm>
          <a:prstGeom prst="line">
            <a:avLst/>
          </a:prstGeom>
          <a:ln w="63360" cap="sq">
            <a:solidFill>
              <a:srgbClr val="000066"/>
            </a:solidFill>
            <a:miter/>
          </a:ln>
        </p:spPr>
        <p:txBody>
          <a:bodyPr lIns="0" tIns="0" rIns="0" bIns="0"/>
          <a:lstStyle/>
          <a:p>
            <a:pPr lvl="0" defTabSz="457200">
              <a:defRPr sz="1200"/>
            </a:pPr>
            <a:endParaRPr/>
          </a:p>
        </p:txBody>
      </p:sp>
    </p:spTree>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Shape 1722"/>
          <p:cNvSpPr/>
          <p:nvPr/>
        </p:nvSpPr>
        <p:spPr>
          <a:xfrm>
            <a:off x="469900" y="312275"/>
            <a:ext cx="8229600" cy="518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600">
                <a:solidFill>
                  <a:srgbClr val="800000"/>
                </a:solidFill>
                <a:latin typeface="Arial Bold"/>
                <a:ea typeface="Arial Bold"/>
                <a:cs typeface="Arial Bold"/>
                <a:sym typeface="Arial Bold"/>
              </a:rPr>
              <a:t>Conclusion</a:t>
            </a:r>
            <a:r>
              <a:rPr sz="3600">
                <a:solidFill>
                  <a:srgbClr val="99CCFF"/>
                </a:solidFill>
                <a:latin typeface="Arial Bold"/>
                <a:ea typeface="Arial Bold"/>
                <a:cs typeface="Arial Bold"/>
                <a:sym typeface="Arial Bold"/>
              </a:rPr>
              <a:t> </a:t>
            </a:r>
          </a:p>
        </p:txBody>
      </p:sp>
      <p:sp>
        <p:nvSpPr>
          <p:cNvPr id="1723" name="Shape 1723"/>
          <p:cNvSpPr/>
          <p:nvPr/>
        </p:nvSpPr>
        <p:spPr>
          <a:xfrm>
            <a:off x="469900" y="1166809"/>
            <a:ext cx="8229600" cy="32292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28613" lvl="0" indent="-327026">
              <a:lnSpc>
                <a:spcPct val="93000"/>
              </a:lnSpc>
              <a:spcBef>
                <a:spcPts val="8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a:latin typeface="Calibri"/>
                <a:ea typeface="Calibri"/>
                <a:cs typeface="Calibri"/>
                <a:sym typeface="Calibri"/>
              </a:rPr>
              <a:t>    </a:t>
            </a:r>
            <a:r>
              <a:rPr sz="3200" b="1">
                <a:solidFill>
                  <a:srgbClr val="0070C0"/>
                </a:solidFill>
                <a:latin typeface="Calibri"/>
                <a:ea typeface="Calibri"/>
                <a:cs typeface="Calibri"/>
                <a:sym typeface="Calibri"/>
              </a:rPr>
              <a:t>We tend to overestimate the effect of technology in the short run and underestimate the effect in the long run</a:t>
            </a:r>
            <a:endParaRPr sz="3200">
              <a:latin typeface="Calibri"/>
              <a:ea typeface="Calibri"/>
              <a:cs typeface="Calibri"/>
              <a:sym typeface="Calibri"/>
            </a:endParaRPr>
          </a:p>
          <a:p>
            <a:pPr marL="328613" lvl="0" indent="-327026">
              <a:lnSpc>
                <a:spcPct val="93000"/>
              </a:lnSpc>
              <a:spcBef>
                <a:spcPts val="6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a:solidFill>
                  <a:srgbClr val="0070C0"/>
                </a:solidFill>
                <a:latin typeface="Calibri"/>
                <a:ea typeface="Calibri"/>
                <a:cs typeface="Calibri"/>
                <a:sym typeface="Calibri"/>
              </a:rPr>
              <a:t>						       </a:t>
            </a:r>
            <a:r>
              <a:rPr sz="2400" b="1">
                <a:solidFill>
                  <a:srgbClr val="0070C0"/>
                </a:solidFill>
                <a:latin typeface="Calibri"/>
                <a:ea typeface="Calibri"/>
                <a:cs typeface="Calibri"/>
                <a:sym typeface="Calibri"/>
              </a:rPr>
              <a:t>Amara’s Law</a:t>
            </a:r>
          </a:p>
          <a:p>
            <a:pPr marL="328613" lvl="0" indent="-327026">
              <a:lnSpc>
                <a:spcPct val="93000"/>
              </a:lnSpc>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i="1">
                <a:latin typeface="Arial"/>
                <a:ea typeface="Arial"/>
                <a:cs typeface="Arial"/>
                <a:sym typeface="Arial"/>
              </a:rPr>
              <a:t>“</a:t>
            </a:r>
            <a:endParaRPr sz="3200" b="1">
              <a:latin typeface="Calibri"/>
              <a:ea typeface="Calibri"/>
              <a:cs typeface="Calibri"/>
              <a:sym typeface="Calibri"/>
            </a:endParaRPr>
          </a:p>
          <a:p>
            <a:pPr marL="328613" lvl="0" indent="-327026">
              <a:lnSpc>
                <a:spcPct val="93000"/>
              </a:lnSpc>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a:solidFill>
                  <a:srgbClr val="FFFFFF"/>
                </a:solidFill>
                <a:latin typeface="Arial"/>
                <a:ea typeface="Arial"/>
                <a:cs typeface="Arial"/>
                <a:sym typeface="Arial"/>
              </a:rPr>
              <a:t>0 </a:t>
            </a:r>
            <a:r>
              <a:rPr sz="2400" b="1">
                <a:latin typeface="Calibri"/>
                <a:ea typeface="Calibri"/>
                <a:cs typeface="Calibri"/>
                <a:sym typeface="Calibri"/>
              </a:rPr>
              <a:t>Figuring out how to use that information to improve your medical care is personalized medicine's next great challenge</a:t>
            </a:r>
          </a:p>
        </p:txBody>
      </p:sp>
      <p:sp>
        <p:nvSpPr>
          <p:cNvPr id="1724" name="Shape 1724"/>
          <p:cNvSpPr/>
          <p:nvPr/>
        </p:nvSpPr>
        <p:spPr>
          <a:xfrm>
            <a:off x="287334" y="836609"/>
            <a:ext cx="8856669" cy="1595"/>
          </a:xfrm>
          <a:prstGeom prst="line">
            <a:avLst/>
          </a:prstGeom>
          <a:ln w="63360" cap="sq">
            <a:solidFill>
              <a:srgbClr val="000066"/>
            </a:solidFill>
            <a:miter/>
          </a:ln>
        </p:spPr>
        <p:txBody>
          <a:bodyPr lIns="0" tIns="0" rIns="0" bIns="0"/>
          <a:lstStyle/>
          <a:p>
            <a:pPr lvl="0" defTabSz="457200">
              <a:defRPr sz="1200"/>
            </a:pPr>
            <a:endParaRPr/>
          </a:p>
        </p:txBody>
      </p:sp>
      <p:sp>
        <p:nvSpPr>
          <p:cNvPr id="1725" name="Shape 1725"/>
          <p:cNvSpPr/>
          <p:nvPr/>
        </p:nvSpPr>
        <p:spPr>
          <a:xfrm>
            <a:off x="971550" y="5229225"/>
            <a:ext cx="8172450" cy="9296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solidFill>
                  <a:srgbClr val="222222"/>
                </a:solidFill>
                <a:latin typeface="-apple-system"/>
                <a:ea typeface="-apple-system"/>
                <a:cs typeface="-apple-system"/>
                <a:sym typeface="-apple-system"/>
              </a:defRPr>
            </a:lvl1pPr>
          </a:lstStyle>
          <a:p>
            <a:pPr lvl="0">
              <a:defRPr>
                <a:solidFill>
                  <a:srgbClr val="000000"/>
                </a:solidFill>
              </a:defRPr>
            </a:pPr>
            <a:r>
              <a:rPr>
                <a:solidFill>
                  <a:srgbClr val="222222"/>
                </a:solidFill>
              </a:rPr>
              <a:t>Amara’s Law is a quotation from Roy Amara (1925 – 2007), a researcher, scientist, and past president of the ‘Institute for the Future’ regarding how we perceive the effects of technology. </a:t>
            </a:r>
          </a:p>
        </p:txBody>
      </p: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 name="Shape 1727"/>
          <p:cNvSpPr/>
          <p:nvPr/>
        </p:nvSpPr>
        <p:spPr>
          <a:xfrm>
            <a:off x="457200" y="356725"/>
            <a:ext cx="8229600" cy="518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a:solidFill>
                  <a:srgbClr val="800000"/>
                </a:solidFill>
                <a:latin typeface="Arial Bold"/>
                <a:ea typeface="Arial Bold"/>
                <a:cs typeface="Arial Bold"/>
                <a:sym typeface="Arial Bold"/>
              </a:defRPr>
            </a:lvl1pPr>
          </a:lstStyle>
          <a:p>
            <a:pPr lvl="0">
              <a:defRPr sz="1800">
                <a:solidFill>
                  <a:srgbClr val="000000"/>
                </a:solidFill>
              </a:defRPr>
            </a:pPr>
            <a:r>
              <a:rPr sz="3600">
                <a:solidFill>
                  <a:srgbClr val="800000"/>
                </a:solidFill>
              </a:rPr>
              <a:t>The roots</a:t>
            </a:r>
          </a:p>
        </p:txBody>
      </p:sp>
      <p:sp>
        <p:nvSpPr>
          <p:cNvPr id="1728" name="Shape 1728"/>
          <p:cNvSpPr/>
          <p:nvPr/>
        </p:nvSpPr>
        <p:spPr>
          <a:xfrm>
            <a:off x="449263" y="1943100"/>
            <a:ext cx="8154986" cy="438238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28613" lvl="0" indent="-327026">
              <a:lnSpc>
                <a:spcPct val="93000"/>
              </a:lnSpc>
              <a:spcBef>
                <a:spcPts val="8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a:latin typeface="Calibri"/>
                <a:ea typeface="Calibri"/>
                <a:cs typeface="Calibri"/>
                <a:sym typeface="Calibri"/>
              </a:rPr>
              <a:t> „ </a:t>
            </a:r>
            <a:r>
              <a:rPr sz="3200" b="1" i="1">
                <a:latin typeface="Calibri"/>
                <a:ea typeface="Calibri"/>
                <a:cs typeface="Calibri"/>
                <a:sym typeface="Calibri"/>
              </a:rPr>
              <a:t>It’s far more important to know what person the disease has than what disease the person has.”</a:t>
            </a:r>
            <a:endParaRPr sz="3200">
              <a:latin typeface="Calibri"/>
              <a:ea typeface="Calibri"/>
              <a:cs typeface="Calibri"/>
              <a:sym typeface="Calibri"/>
            </a:endParaRPr>
          </a:p>
          <a:p>
            <a:pPr marL="328613" lvl="0" indent="-327026">
              <a:lnSpc>
                <a:spcPct val="93000"/>
              </a:lnSpc>
              <a:spcBef>
                <a:spcPts val="18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a:latin typeface="Calibri"/>
                <a:ea typeface="Calibri"/>
                <a:cs typeface="Calibri"/>
                <a:sym typeface="Calibri"/>
              </a:rPr>
              <a:t> 					</a:t>
            </a:r>
            <a:r>
              <a:rPr sz="2800" b="1">
                <a:latin typeface="Calibri"/>
                <a:ea typeface="Calibri"/>
                <a:cs typeface="Calibri"/>
                <a:sym typeface="Calibri"/>
              </a:rPr>
              <a:t>Hippocrates (BC. 400)</a:t>
            </a:r>
            <a:r>
              <a:rPr sz="2800">
                <a:latin typeface="Calibri"/>
                <a:ea typeface="Calibri"/>
                <a:cs typeface="Calibri"/>
                <a:sym typeface="Calibri"/>
              </a:rPr>
              <a:t> </a:t>
            </a:r>
            <a:endParaRPr sz="3200">
              <a:latin typeface="Calibri"/>
              <a:ea typeface="Calibri"/>
              <a:cs typeface="Calibri"/>
              <a:sym typeface="Calibri"/>
            </a:endParaRPr>
          </a:p>
          <a:p>
            <a:pPr marL="328613" lvl="0" indent="-327026">
              <a:lnSpc>
                <a:spcPct val="93000"/>
              </a:lnSpc>
              <a:spcBef>
                <a:spcPts val="18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800" i="1">
                <a:latin typeface="Calibri"/>
                <a:ea typeface="Calibri"/>
                <a:cs typeface="Calibri"/>
                <a:sym typeface="Calibri"/>
              </a:rPr>
              <a:t>	</a:t>
            </a:r>
            <a:endParaRPr sz="3200">
              <a:latin typeface="Calibri"/>
              <a:ea typeface="Calibri"/>
              <a:cs typeface="Calibri"/>
              <a:sym typeface="Calibri"/>
            </a:endParaRPr>
          </a:p>
          <a:p>
            <a:pPr marL="328613" lvl="0" indent="-327026">
              <a:lnSpc>
                <a:spcPct val="93000"/>
              </a:lnSpc>
              <a:spcBef>
                <a:spcPts val="8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600" b="1" i="1">
                <a:latin typeface="Calibri"/>
                <a:ea typeface="Calibri"/>
                <a:cs typeface="Calibri"/>
                <a:sym typeface="Calibri"/>
              </a:rPr>
              <a:t> </a:t>
            </a:r>
            <a:r>
              <a:rPr sz="3200" b="1" i="1">
                <a:latin typeface="Calibri"/>
                <a:ea typeface="Calibri"/>
                <a:cs typeface="Calibri"/>
                <a:sym typeface="Calibri"/>
              </a:rPr>
              <a:t>  </a:t>
            </a:r>
            <a:endParaRPr sz="3200">
              <a:latin typeface="Calibri"/>
              <a:ea typeface="Calibri"/>
              <a:cs typeface="Calibri"/>
              <a:sym typeface="Calibri"/>
            </a:endParaRPr>
          </a:p>
          <a:p>
            <a:pPr marL="328613" lvl="0" indent="-327026">
              <a:lnSpc>
                <a:spcPct val="93000"/>
              </a:lnSpc>
              <a:spcBef>
                <a:spcPts val="8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3200" b="1">
              <a:latin typeface="Calibri"/>
              <a:ea typeface="Calibri"/>
              <a:cs typeface="Calibri"/>
              <a:sym typeface="Calibri"/>
            </a:endParaRPr>
          </a:p>
          <a:p>
            <a:pPr marL="328613" lvl="0" indent="-327026">
              <a:lnSpc>
                <a:spcPct val="93000"/>
              </a:lnSpc>
              <a:spcBef>
                <a:spcPts val="800"/>
              </a:spcBef>
              <a:tabLst>
                <a:tab pos="3429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a:latin typeface="Calibri"/>
                <a:ea typeface="Calibri"/>
                <a:cs typeface="Calibri"/>
                <a:sym typeface="Calibri"/>
              </a:rPr>
              <a:t>  </a:t>
            </a:r>
          </a:p>
        </p:txBody>
      </p:sp>
      <p:sp>
        <p:nvSpPr>
          <p:cNvPr id="1729" name="Shape 1729"/>
          <p:cNvSpPr/>
          <p:nvPr/>
        </p:nvSpPr>
        <p:spPr>
          <a:xfrm>
            <a:off x="179384" y="1196971"/>
            <a:ext cx="8856669" cy="1595"/>
          </a:xfrm>
          <a:prstGeom prst="line">
            <a:avLst/>
          </a:prstGeom>
          <a:ln w="63360" cap="sq">
            <a:solidFill>
              <a:srgbClr val="000066"/>
            </a:solidFill>
            <a:miter/>
          </a:ln>
        </p:spPr>
        <p:txBody>
          <a:bodyPr lIns="0" tIns="0" rIns="0" bIns="0"/>
          <a:lstStyle/>
          <a:p>
            <a:pPr lvl="0" defTabSz="457200">
              <a:defRPr sz="1200"/>
            </a:pPr>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DCD1DD7A-FF79-4515-91D9-9C6352C3E694}"/>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E9FF090-4553-43A6-8688-00195738A435}"/>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931566FE-86FF-4151-800F-72CA8FA90EB0}"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AC52199E-1103-47ED-89E9-E0C18EC03151}"/>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6390" name="Titolo 3">
            <a:extLst>
              <a:ext uri="{FF2B5EF4-FFF2-40B4-BE49-F238E27FC236}">
                <a16:creationId xmlns:a16="http://schemas.microsoft.com/office/drawing/2014/main" id="{152731A7-BC6E-4C42-891E-E3841AB8DF8A}"/>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b="1">
                <a:solidFill>
                  <a:srgbClr val="FF4E0D"/>
                </a:solidFill>
                <a:latin typeface="Arial" panose="020B0604020202020204" pitchFamily="34" charset="0"/>
                <a:ea typeface="MS PGothic" panose="020B0600070205080204" pitchFamily="34" charset="-128"/>
              </a:rPr>
              <a:t>Biomarkers of Cardiovascular Disease: Molecular Basis and Practical Considerations</a:t>
            </a:r>
          </a:p>
        </p:txBody>
      </p:sp>
      <p:cxnSp>
        <p:nvCxnSpPr>
          <p:cNvPr id="13" name="Connettore 1 12">
            <a:extLst>
              <a:ext uri="{FF2B5EF4-FFF2-40B4-BE49-F238E27FC236}">
                <a16:creationId xmlns:a16="http://schemas.microsoft.com/office/drawing/2014/main" id="{F5A55809-45C1-4921-87AA-575A045DCD87}"/>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9A8969C-421E-46EF-BC9E-F83F0DB448A9}"/>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24C734D0-4591-4C2B-990B-C689662A9BF0}"/>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4F81BD">
                    <a:lumMod val="50000"/>
                  </a:srgbClr>
                </a:solidFill>
                <a:effectLst/>
                <a:uLnTx/>
                <a:uFillTx/>
                <a:latin typeface="Arial"/>
                <a:ea typeface="ＭＳ Ｐゴシック" charset="-128"/>
                <a:cs typeface="+mn-cs"/>
              </a:rPr>
              <a:t>Vasan R.S., Circulation 2006; 113: 2335-2362</a:t>
            </a:r>
            <a:endParaRPr kumimoji="0" lang="it-IT" sz="900" b="0" i="0" u="none" strike="noStrike" kern="1200" cap="none" spc="0" normalizeH="0" baseline="0" noProof="0">
              <a:ln>
                <a:noFill/>
              </a:ln>
              <a:solidFill>
                <a:srgbClr val="4F81BD">
                  <a:lumMod val="50000"/>
                </a:srgbClr>
              </a:solidFill>
              <a:effectLst/>
              <a:uLnTx/>
              <a:uFillTx/>
              <a:latin typeface="Arial" charset="0"/>
              <a:ea typeface="ＭＳ Ｐゴシック" charset="-128"/>
              <a:cs typeface="+mn-cs"/>
            </a:endParaRPr>
          </a:p>
        </p:txBody>
      </p:sp>
      <p:sp>
        <p:nvSpPr>
          <p:cNvPr id="12" name="Rettangolo 11">
            <a:extLst>
              <a:ext uri="{FF2B5EF4-FFF2-40B4-BE49-F238E27FC236}">
                <a16:creationId xmlns:a16="http://schemas.microsoft.com/office/drawing/2014/main" id="{91A6B9B2-DE2A-402F-807C-3C496D8B7E17}"/>
              </a:ext>
            </a:extLst>
          </p:cNvPr>
          <p:cNvSpPr>
            <a:spLocks noChangeArrowheads="1"/>
          </p:cNvSpPr>
          <p:nvPr/>
        </p:nvSpPr>
        <p:spPr bwMode="auto">
          <a:xfrm>
            <a:off x="1668463" y="1450975"/>
            <a:ext cx="6896100" cy="373063"/>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lumMod val="60000"/>
                  <a:lumOff val="40000"/>
                </a:srgbClr>
              </a:solidFill>
              <a:effectLst/>
              <a:uLnTx/>
              <a:uFillTx/>
              <a:latin typeface="Calibri"/>
              <a:ea typeface="Geneva" pitchFamily="124" charset="-128"/>
              <a:cs typeface="+mn-cs"/>
            </a:endParaRPr>
          </a:p>
        </p:txBody>
      </p:sp>
      <p:sp>
        <p:nvSpPr>
          <p:cNvPr id="14" name="Text Box 14">
            <a:extLst>
              <a:ext uri="{FF2B5EF4-FFF2-40B4-BE49-F238E27FC236}">
                <a16:creationId xmlns:a16="http://schemas.microsoft.com/office/drawing/2014/main" id="{133EB78E-873E-401C-8593-AFD1124CEC50}"/>
              </a:ext>
            </a:extLst>
          </p:cNvPr>
          <p:cNvSpPr txBox="1">
            <a:spLocks noChangeArrowheads="1"/>
          </p:cNvSpPr>
          <p:nvPr/>
        </p:nvSpPr>
        <p:spPr bwMode="auto">
          <a:xfrm>
            <a:off x="1668463" y="1468438"/>
            <a:ext cx="68961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bIns="0">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457200" rtl="0" eaLnBrk="0" fontAlgn="auto" latinLnBrk="0" hangingPunct="0">
              <a:lnSpc>
                <a:spcPct val="100000"/>
              </a:lnSpc>
              <a:spcBef>
                <a:spcPct val="20000"/>
              </a:spcBef>
              <a:spcAft>
                <a:spcPts val="0"/>
              </a:spcAft>
              <a:buClrTx/>
              <a:buSzTx/>
              <a:buFont typeface="Arial" pitchFamily="34" charset="0"/>
              <a:buNone/>
              <a:tabLst/>
              <a:defRPr/>
            </a:pPr>
            <a:r>
              <a:rPr kumimoji="0" lang="it-IT" sz="1600" b="1" i="0" u="none" strike="noStrike" kern="1200" cap="none" spc="-20" normalizeH="0" baseline="0" noProof="0">
                <a:ln>
                  <a:noFill/>
                </a:ln>
                <a:solidFill>
                  <a:prstClr val="white"/>
                </a:solidFill>
                <a:effectLst/>
                <a:uLnTx/>
                <a:uFillTx/>
                <a:latin typeface="Arial" charset="0"/>
                <a:ea typeface="ＭＳ Ｐゴシック" charset="-128"/>
                <a:cs typeface="Times New Roman" pitchFamily="18" charset="0"/>
              </a:rPr>
              <a:t>Some Key Questions to Ask Before Using a New Biomarker in Practice</a:t>
            </a:r>
          </a:p>
        </p:txBody>
      </p:sp>
      <p:grpSp>
        <p:nvGrpSpPr>
          <p:cNvPr id="16398" name="Gruppo 14">
            <a:extLst>
              <a:ext uri="{FF2B5EF4-FFF2-40B4-BE49-F238E27FC236}">
                <a16:creationId xmlns:a16="http://schemas.microsoft.com/office/drawing/2014/main" id="{3A4D4E84-E183-4B53-9ECE-6D0648E0969F}"/>
              </a:ext>
            </a:extLst>
          </p:cNvPr>
          <p:cNvGrpSpPr>
            <a:grpSpLocks noChangeAspect="1"/>
          </p:cNvGrpSpPr>
          <p:nvPr/>
        </p:nvGrpSpPr>
        <p:grpSpPr bwMode="auto">
          <a:xfrm>
            <a:off x="1825625" y="2132013"/>
            <a:ext cx="6619875" cy="3578225"/>
            <a:chOff x="1043608" y="1484784"/>
            <a:chExt cx="7072312" cy="4770437"/>
          </a:xfrm>
        </p:grpSpPr>
        <p:pic>
          <p:nvPicPr>
            <p:cNvPr id="16399" name="Picture 11">
              <a:extLst>
                <a:ext uri="{FF2B5EF4-FFF2-40B4-BE49-F238E27FC236}">
                  <a16:creationId xmlns:a16="http://schemas.microsoft.com/office/drawing/2014/main" id="{0AB123D8-FBBE-4585-9FBC-81D468C9E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84784"/>
              <a:ext cx="7072312"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Rectangle 7">
              <a:extLst>
                <a:ext uri="{FF2B5EF4-FFF2-40B4-BE49-F238E27FC236}">
                  <a16:creationId xmlns:a16="http://schemas.microsoft.com/office/drawing/2014/main" id="{89F089E8-09B5-43F1-B882-06A19D3B8DD7}"/>
                </a:ext>
              </a:extLst>
            </p:cNvPr>
            <p:cNvSpPr>
              <a:spLocks noChangeArrowheads="1"/>
            </p:cNvSpPr>
            <p:nvPr/>
          </p:nvSpPr>
          <p:spPr bwMode="auto">
            <a:xfrm>
              <a:off x="1043608" y="5445224"/>
              <a:ext cx="6769100" cy="50405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 name="Rettangolo 18">
              <a:extLst>
                <a:ext uri="{FF2B5EF4-FFF2-40B4-BE49-F238E27FC236}">
                  <a16:creationId xmlns:a16="http://schemas.microsoft.com/office/drawing/2014/main" id="{845AF33D-40F1-48B3-BE3F-838ABD69B277}"/>
                </a:ext>
              </a:extLst>
            </p:cNvPr>
            <p:cNvSpPr>
              <a:spLocks noChangeArrowheads="1"/>
            </p:cNvSpPr>
            <p:nvPr/>
          </p:nvSpPr>
          <p:spPr bwMode="auto">
            <a:xfrm>
              <a:off x="1043608" y="2564164"/>
              <a:ext cx="5255899" cy="793661"/>
            </a:xfrm>
            <a:prstGeom prst="rect">
              <a:avLst/>
            </a:prstGeom>
            <a:noFill/>
            <a:ln w="2857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grpSp>
    </p:spTree>
    <p:extLst>
      <p:ext uri="{BB962C8B-B14F-4D97-AF65-F5344CB8AC3E}">
        <p14:creationId xmlns:p14="http://schemas.microsoft.com/office/powerpoint/2010/main" val="3682033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61F9D8FC-1C17-485B-AC65-4CC48AFFA906}"/>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BE051EEC-C77C-4C2A-A6A9-138302C1E1CC}"/>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322AF4A-A3DF-4924-9326-1F50AD55761E}"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E454A8EF-4A9A-40D8-A00C-0E06E718C56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6566" name="Titolo 3">
            <a:extLst>
              <a:ext uri="{FF2B5EF4-FFF2-40B4-BE49-F238E27FC236}">
                <a16:creationId xmlns:a16="http://schemas.microsoft.com/office/drawing/2014/main" id="{E21081CA-FFE3-4061-8506-C2BAFD878724}"/>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Iperuricemia cronica e rischio cardiovascolare</a:t>
            </a:r>
          </a:p>
        </p:txBody>
      </p:sp>
      <p:cxnSp>
        <p:nvCxnSpPr>
          <p:cNvPr id="13" name="Connettore 1 12">
            <a:extLst>
              <a:ext uri="{FF2B5EF4-FFF2-40B4-BE49-F238E27FC236}">
                <a16:creationId xmlns:a16="http://schemas.microsoft.com/office/drawing/2014/main" id="{512EB652-9A12-4B0D-AF83-0EBE084E7B3E}"/>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482327BD-47F5-4B5E-9F89-3DD37DE349CB}"/>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844D762A-F3CE-483A-BC22-6CF536FD12A5}"/>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Rif</a:t>
            </a:r>
          </a:p>
        </p:txBody>
      </p:sp>
      <p:sp>
        <p:nvSpPr>
          <p:cNvPr id="17" name="Rettangolo 16">
            <a:extLst>
              <a:ext uri="{FF2B5EF4-FFF2-40B4-BE49-F238E27FC236}">
                <a16:creationId xmlns:a16="http://schemas.microsoft.com/office/drawing/2014/main" id="{F689CBC3-C024-4AB6-A996-FBB8DBCEE393}"/>
              </a:ext>
            </a:extLst>
          </p:cNvPr>
          <p:cNvSpPr/>
          <p:nvPr/>
        </p:nvSpPr>
        <p:spPr>
          <a:xfrm>
            <a:off x="2043113" y="4562475"/>
            <a:ext cx="6254750" cy="1200150"/>
          </a:xfrm>
          <a:prstGeom prst="rect">
            <a:avLst/>
          </a:prstGeom>
        </p:spPr>
        <p:txBody>
          <a:bodyPr anchor="b">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L’</a:t>
            </a: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iperuricemia cronica, infatti, si comporta in modo non dissimile da fattori di rischio cardiovascolari tradizionali con i quali spesso si associa in una relazione talmente stretta da lasciare supporre l’esistenza di un nesso patogenetico</a:t>
            </a:r>
            <a:endPar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p:txBody>
      </p:sp>
      <p:pic>
        <p:nvPicPr>
          <p:cNvPr id="66573" name="Immagine 11">
            <a:extLst>
              <a:ext uri="{FF2B5EF4-FFF2-40B4-BE49-F238E27FC236}">
                <a16:creationId xmlns:a16="http://schemas.microsoft.com/office/drawing/2014/main" id="{82499B13-A998-44A7-A40B-535F4DFC9C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75" y="1493838"/>
            <a:ext cx="46609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250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asellaDiTesto 4">
            <a:extLst>
              <a:ext uri="{FF2B5EF4-FFF2-40B4-BE49-F238E27FC236}">
                <a16:creationId xmlns:a16="http://schemas.microsoft.com/office/drawing/2014/main" id="{3D3EC971-41BD-4BD8-96BC-B9DFDF79A6BF}"/>
              </a:ext>
            </a:extLst>
          </p:cNvPr>
          <p:cNvSpPr txBox="1">
            <a:spLocks noChangeArrowheads="1"/>
          </p:cNvSpPr>
          <p:nvPr/>
        </p:nvSpPr>
        <p:spPr bwMode="auto">
          <a:xfrm>
            <a:off x="3109913" y="3001963"/>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prstClr val="white"/>
                </a:solidFill>
                <a:effectLst/>
                <a:uLnTx/>
                <a:uFillTx/>
                <a:latin typeface="Calibri" panose="020F0502020204030204" pitchFamily="34" charset="0"/>
                <a:ea typeface="Geneva" pitchFamily="124" charset="-128"/>
                <a:cs typeface="+mn-cs"/>
              </a:rPr>
              <a:t>epidemiology</a:t>
            </a:r>
          </a:p>
        </p:txBody>
      </p:sp>
      <p:sp>
        <p:nvSpPr>
          <p:cNvPr id="16386" name="Titolo 3">
            <a:extLst>
              <a:ext uri="{FF2B5EF4-FFF2-40B4-BE49-F238E27FC236}">
                <a16:creationId xmlns:a16="http://schemas.microsoft.com/office/drawing/2014/main" id="{21F6A892-911A-47B5-9ADF-F8E1F333A48F}"/>
              </a:ext>
            </a:extLst>
          </p:cNvPr>
          <p:cNvSpPr txBox="1">
            <a:spLocks/>
          </p:cNvSpPr>
          <p:nvPr/>
        </p:nvSpPr>
        <p:spPr bwMode="auto">
          <a:xfrm>
            <a:off x="1524000" y="2840038"/>
            <a:ext cx="7162800" cy="1431925"/>
          </a:xfrm>
          <a:prstGeom prst="rect">
            <a:avLst/>
          </a:prstGeom>
          <a:solidFill>
            <a:srgbClr val="FF4E0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it-IT" altLang="it-IT" sz="3600" b="0" i="1" u="none" strike="noStrike" kern="1200" cap="none" spc="0" normalizeH="0" baseline="0" noProof="0">
                <a:ln>
                  <a:noFill/>
                </a:ln>
                <a:solidFill>
                  <a:prstClr val="white"/>
                </a:solidFill>
                <a:effectLst/>
                <a:uLnTx/>
                <a:uFillTx/>
                <a:latin typeface="Gill Sans SemiBold" pitchFamily="124" charset="0"/>
                <a:ea typeface="Geneva" pitchFamily="124" charset="-128"/>
                <a:cs typeface="+mn-cs"/>
              </a:rPr>
              <a:t>CHE COSA C’È DI VERO?</a:t>
            </a:r>
            <a:endParaRPr kumimoji="0" lang="en-US" altLang="it-IT" sz="3500" b="0" i="1"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endParaRPr>
          </a:p>
        </p:txBody>
      </p:sp>
    </p:spTree>
    <p:extLst>
      <p:ext uri="{BB962C8B-B14F-4D97-AF65-F5344CB8AC3E}">
        <p14:creationId xmlns:p14="http://schemas.microsoft.com/office/powerpoint/2010/main" val="1589117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EFA2BA37-A348-4CD9-99A4-9808AE410E74}"/>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2467966-45F8-4B69-810D-0C2608962082}"/>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8C78316E-90B9-4046-965C-2B87EFE86DFC}"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56A2364C-434D-4388-8489-375556230379}"/>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4" name="Titolo 3">
            <a:extLst>
              <a:ext uri="{FF2B5EF4-FFF2-40B4-BE49-F238E27FC236}">
                <a16:creationId xmlns:a16="http://schemas.microsoft.com/office/drawing/2014/main" id="{CC73F444-BB70-4833-9417-62043C7FC64B}"/>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b="1">
                <a:solidFill>
                  <a:srgbClr val="FF4E0D"/>
                </a:solidFill>
                <a:latin typeface="Arial" panose="020B0604020202020204" pitchFamily="34" charset="0"/>
                <a:ea typeface="Geneva" pitchFamily="124" charset="-128"/>
                <a:cs typeface="Arial" panose="020B0604020202020204" pitchFamily="34" charset="0"/>
              </a:rPr>
              <a:t>Acido Urico e rischio cardiovascolare: </a:t>
            </a:r>
            <a:br>
              <a:rPr lang="it-IT" altLang="it-IT" sz="2000" b="1">
                <a:solidFill>
                  <a:srgbClr val="FF4E0D"/>
                </a:solidFill>
                <a:latin typeface="Arial" panose="020B0604020202020204" pitchFamily="34" charset="0"/>
                <a:ea typeface="Geneva" pitchFamily="124" charset="-128"/>
                <a:cs typeface="Arial" panose="020B0604020202020204" pitchFamily="34" charset="0"/>
              </a:rPr>
            </a:br>
            <a:r>
              <a:rPr lang="it-IT" altLang="it-IT" sz="2000" b="1">
                <a:solidFill>
                  <a:srgbClr val="FF4E0D"/>
                </a:solidFill>
                <a:latin typeface="Arial" panose="020B0604020202020204" pitchFamily="34" charset="0"/>
                <a:ea typeface="Geneva" pitchFamily="124" charset="-128"/>
                <a:cs typeface="Arial" panose="020B0604020202020204" pitchFamily="34" charset="0"/>
              </a:rPr>
              <a:t>marker o concausa?</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EE49B44D-E989-43F9-80C2-7F0362D7FB76}"/>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C7CCF738-43FF-4C9C-935B-5F4AD58207C3}"/>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F3ED1BD9-A05A-4FAC-9E91-9D1851C2CC9C}"/>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Trifirò G, Morabito P, Cavagna L,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et al</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Ann Rheum Dis </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(2011)</a:t>
            </a:r>
          </a:p>
        </p:txBody>
      </p:sp>
      <p:sp>
        <p:nvSpPr>
          <p:cNvPr id="17420" name="Rettangolo 16">
            <a:extLst>
              <a:ext uri="{FF2B5EF4-FFF2-40B4-BE49-F238E27FC236}">
                <a16:creationId xmlns:a16="http://schemas.microsoft.com/office/drawing/2014/main" id="{51405789-2962-4101-A358-AB15C475BA20}"/>
              </a:ext>
            </a:extLst>
          </p:cNvPr>
          <p:cNvSpPr>
            <a:spLocks noChangeArrowheads="1"/>
          </p:cNvSpPr>
          <p:nvPr/>
        </p:nvSpPr>
        <p:spPr bwMode="auto">
          <a:xfrm>
            <a:off x="2043113" y="1668463"/>
            <a:ext cx="625475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L’acido urico (AU) rappresenta il prodotto finale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del metabolismo purinico e dell’attività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della xantino-ossidasi; questo enzima tende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ad aumentare lo stress ossidativo e la produzione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di radicali liberi dell’ossigeno che sono direttamente responsabili della produzione di citochine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e dell’apoptosi e disfunzione endoteliale.</a:t>
            </a:r>
          </a:p>
        </p:txBody>
      </p:sp>
    </p:spTree>
    <p:extLst>
      <p:ext uri="{BB962C8B-B14F-4D97-AF65-F5344CB8AC3E}">
        <p14:creationId xmlns:p14="http://schemas.microsoft.com/office/powerpoint/2010/main" val="1631728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D7F7BFB6-CE6C-47D8-8434-01AFF5AB8548}"/>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7C1FBA7E-9E5A-415D-8413-E3DD50F522F3}"/>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82F1A903-5F94-4BA9-8A25-06760E9E9AA9}"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15</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EE5B10DB-341A-4217-A3E1-BCDDC77C9A26}"/>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9462" name="Titolo 3">
            <a:extLst>
              <a:ext uri="{FF2B5EF4-FFF2-40B4-BE49-F238E27FC236}">
                <a16:creationId xmlns:a16="http://schemas.microsoft.com/office/drawing/2014/main" id="{D32302F9-3251-486F-9C3F-B8F4B2140B22}"/>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b="1">
                <a:solidFill>
                  <a:srgbClr val="FF4E0D"/>
                </a:solidFill>
                <a:latin typeface="Arial" panose="020B0604020202020204" pitchFamily="34" charset="0"/>
                <a:ea typeface="Geneva" pitchFamily="124" charset="-128"/>
                <a:cs typeface="Arial" panose="020B0604020202020204" pitchFamily="34" charset="0"/>
              </a:rPr>
              <a:t>Acido Urico e rischio cardiovascolare: </a:t>
            </a:r>
            <a:br>
              <a:rPr lang="it-IT" altLang="it-IT" sz="2000" b="1">
                <a:solidFill>
                  <a:srgbClr val="FF4E0D"/>
                </a:solidFill>
                <a:latin typeface="Arial" panose="020B0604020202020204" pitchFamily="34" charset="0"/>
                <a:ea typeface="Geneva" pitchFamily="124" charset="-128"/>
                <a:cs typeface="Arial" panose="020B0604020202020204" pitchFamily="34" charset="0"/>
              </a:rPr>
            </a:br>
            <a:r>
              <a:rPr lang="it-IT" altLang="it-IT" sz="2000" b="1">
                <a:solidFill>
                  <a:srgbClr val="FF4E0D"/>
                </a:solidFill>
                <a:latin typeface="Arial" panose="020B0604020202020204" pitchFamily="34" charset="0"/>
                <a:ea typeface="Geneva" pitchFamily="124" charset="-128"/>
                <a:cs typeface="Arial" panose="020B0604020202020204" pitchFamily="34" charset="0"/>
              </a:rPr>
              <a:t>marker o concausa?</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3EB964E6-C76D-42FA-87C0-9172655E8181}"/>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63D1CFBF-AAD3-4E75-A467-9EE9083E3311}"/>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59C67C0D-E05D-4998-91F7-1F4E288357A8}"/>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Trifirò G, Morabito P, Cavagna L,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et al</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Ann Rheum Dis </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(2011)</a:t>
            </a:r>
          </a:p>
        </p:txBody>
      </p:sp>
      <p:sp>
        <p:nvSpPr>
          <p:cNvPr id="19468" name="Rettangolo 16">
            <a:extLst>
              <a:ext uri="{FF2B5EF4-FFF2-40B4-BE49-F238E27FC236}">
                <a16:creationId xmlns:a16="http://schemas.microsoft.com/office/drawing/2014/main" id="{C9BE2985-4722-4987-AFB7-0F178D5AEEB3}"/>
              </a:ext>
            </a:extLst>
          </p:cNvPr>
          <p:cNvSpPr>
            <a:spLocks noChangeArrowheads="1"/>
          </p:cNvSpPr>
          <p:nvPr/>
        </p:nvSpPr>
        <p:spPr bwMode="auto">
          <a:xfrm>
            <a:off x="2043113" y="1646238"/>
            <a:ext cx="6254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Il percorso di produzione dell’AU inoltre può favorire l’ossidazione delle lipoproteine e l’aggregazione piastrinica, con ovvio potenziamento dell’attività aterotrombotica e facilitazione nell’insorgenza e nella progressione della malattia coronarica e dello stato ipertensivo.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p:txBody>
      </p:sp>
    </p:spTree>
    <p:extLst>
      <p:ext uri="{BB962C8B-B14F-4D97-AF65-F5344CB8AC3E}">
        <p14:creationId xmlns:p14="http://schemas.microsoft.com/office/powerpoint/2010/main" val="842218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588E788E-956D-4F4E-9D19-AE9E75295608}"/>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7253DD98-4641-47C8-A529-7836B94DCAA4}"/>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7B30103D-85E9-4160-AB20-49ED86D284E3}"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16</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78A4AA94-D0FA-47D1-B17A-2D4895A9320E}"/>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1510" name="Titolo 3">
            <a:extLst>
              <a:ext uri="{FF2B5EF4-FFF2-40B4-BE49-F238E27FC236}">
                <a16:creationId xmlns:a16="http://schemas.microsoft.com/office/drawing/2014/main" id="{8A84157F-16EA-41B5-A5F9-CDB4C5152202}"/>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Published Articles Linking Uric Acid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to Cardiovascular Disease</a:t>
            </a:r>
          </a:p>
        </p:txBody>
      </p:sp>
      <p:cxnSp>
        <p:nvCxnSpPr>
          <p:cNvPr id="13" name="Connettore 1 12">
            <a:extLst>
              <a:ext uri="{FF2B5EF4-FFF2-40B4-BE49-F238E27FC236}">
                <a16:creationId xmlns:a16="http://schemas.microsoft.com/office/drawing/2014/main" id="{B823B10B-B458-476E-9750-692ABBD7D1B1}"/>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887BE45F-1507-422F-8D6C-9CD87D0E3D9F}"/>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A6CD458B-891E-4DCF-A95D-AF9BDCDAB40D}"/>
              </a:ext>
            </a:extLst>
          </p:cNvPr>
          <p:cNvSpPr txBox="1"/>
          <p:nvPr/>
        </p:nvSpPr>
        <p:spPr>
          <a:xfrm>
            <a:off x="1524001" y="6172086"/>
            <a:ext cx="202758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rPr>
              <a:t>http://www.ncbi.nlm.nih.gov/pubmed</a:t>
            </a:r>
          </a:p>
        </p:txBody>
      </p:sp>
      <p:grpSp>
        <p:nvGrpSpPr>
          <p:cNvPr id="21516" name="Gruppo 4">
            <a:extLst>
              <a:ext uri="{FF2B5EF4-FFF2-40B4-BE49-F238E27FC236}">
                <a16:creationId xmlns:a16="http://schemas.microsoft.com/office/drawing/2014/main" id="{23FB1078-671E-4179-8898-F28E86DF49A4}"/>
              </a:ext>
            </a:extLst>
          </p:cNvPr>
          <p:cNvGrpSpPr>
            <a:grpSpLocks/>
          </p:cNvGrpSpPr>
          <p:nvPr/>
        </p:nvGrpSpPr>
        <p:grpSpPr bwMode="auto">
          <a:xfrm>
            <a:off x="1833563" y="1495425"/>
            <a:ext cx="6565900" cy="4229100"/>
            <a:chOff x="1833576" y="1495546"/>
            <a:chExt cx="6565610" cy="4229768"/>
          </a:xfrm>
        </p:grpSpPr>
        <p:graphicFrame>
          <p:nvGraphicFramePr>
            <p:cNvPr id="21517" name="Grafico 1">
              <a:extLst>
                <a:ext uri="{FF2B5EF4-FFF2-40B4-BE49-F238E27FC236}">
                  <a16:creationId xmlns:a16="http://schemas.microsoft.com/office/drawing/2014/main" id="{AE9FC47B-80E8-45CD-881B-569C6AFF1F5A}"/>
                </a:ext>
              </a:extLst>
            </p:cNvPr>
            <p:cNvGraphicFramePr>
              <a:graphicFrameLocks/>
            </p:cNvGraphicFramePr>
            <p:nvPr/>
          </p:nvGraphicFramePr>
          <p:xfrm>
            <a:off x="1833576" y="1495546"/>
            <a:ext cx="6565610" cy="4229768"/>
          </p:xfrm>
          <a:graphic>
            <a:graphicData uri="http://schemas.openxmlformats.org/presentationml/2006/ole">
              <mc:AlternateContent xmlns:mc="http://schemas.openxmlformats.org/markup-compatibility/2006">
                <mc:Choice xmlns:v="urn:schemas-microsoft-com:vml" Requires="v">
                  <p:oleObj spid="_x0000_s1028" name="Grafico" r:id="rId4" imgW="8064500" imgH="4597400" progId="Excel.Chart.8">
                    <p:embed/>
                  </p:oleObj>
                </mc:Choice>
                <mc:Fallback>
                  <p:oleObj name="Grafico" r:id="rId4" imgW="8064500" imgH="4597400" progId="Excel.Chart.8">
                    <p:embed/>
                    <p:pic>
                      <p:nvPicPr>
                        <p:cNvPr id="21517" name="Grafico 1">
                          <a:extLst>
                            <a:ext uri="{FF2B5EF4-FFF2-40B4-BE49-F238E27FC236}">
                              <a16:creationId xmlns:a16="http://schemas.microsoft.com/office/drawing/2014/main" id="{AE9FC47B-80E8-45CD-881B-569C6AFF1F5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3576" y="1495546"/>
                          <a:ext cx="6565610" cy="422976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ttangolo 2">
              <a:extLst>
                <a:ext uri="{FF2B5EF4-FFF2-40B4-BE49-F238E27FC236}">
                  <a16:creationId xmlns:a16="http://schemas.microsoft.com/office/drawing/2014/main" id="{88F69508-DB9D-4AAF-8866-4DEA35E9CBE4}"/>
                </a:ext>
              </a:extLst>
            </p:cNvPr>
            <p:cNvSpPr/>
            <p:nvPr/>
          </p:nvSpPr>
          <p:spPr>
            <a:xfrm>
              <a:off x="1898660" y="1517775"/>
              <a:ext cx="6500526" cy="4175784"/>
            </a:xfrm>
            <a:prstGeom prst="rect">
              <a:avLst/>
            </a:prstGeom>
            <a:noFill/>
            <a:ln w="1079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27690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8C21A40D-19EB-4FAD-9EA4-8467544E2D84}"/>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54D78D5D-D060-4076-88DA-3639F8601191}"/>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51F89C2-1E0F-4236-87EE-3724826CB262}"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17</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FEF6B5DE-D0BA-408C-95AC-E9C211F0788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3558" name="Titolo 3">
            <a:extLst>
              <a:ext uri="{FF2B5EF4-FFF2-40B4-BE49-F238E27FC236}">
                <a16:creationId xmlns:a16="http://schemas.microsoft.com/office/drawing/2014/main" id="{0D21BDDB-F1E4-4397-9391-B3B520CD7192}"/>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Epidemiology of gout and hyperuricaemia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(SUA &gt;6 mg/dL) in Italy during the years 2005–2009</a:t>
            </a:r>
          </a:p>
        </p:txBody>
      </p:sp>
      <p:cxnSp>
        <p:nvCxnSpPr>
          <p:cNvPr id="13" name="Connettore 1 12">
            <a:extLst>
              <a:ext uri="{FF2B5EF4-FFF2-40B4-BE49-F238E27FC236}">
                <a16:creationId xmlns:a16="http://schemas.microsoft.com/office/drawing/2014/main" id="{F2EB5564-979E-4236-8576-10824504C845}"/>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2EE18495-59A2-458A-B945-9CEA9BD82D0E}"/>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23D49418-8318-4626-A150-839E01CA2A0C}"/>
              </a:ext>
            </a:extLst>
          </p:cNvPr>
          <p:cNvSpPr txBox="1"/>
          <p:nvPr/>
        </p:nvSpPr>
        <p:spPr>
          <a:xfrm>
            <a:off x="1524001" y="6172086"/>
            <a:ext cx="2210550"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dirty="0" err="1">
                <a:ln>
                  <a:noFill/>
                </a:ln>
                <a:solidFill>
                  <a:srgbClr val="254061"/>
                </a:solidFill>
                <a:effectLst/>
                <a:uLnTx/>
                <a:uFillTx/>
                <a:latin typeface="Arial" pitchFamily="34" charset="0"/>
                <a:ea typeface="Geneva" pitchFamily="124" charset="-128"/>
                <a:cs typeface="Arial" pitchFamily="34" charset="0"/>
              </a:rPr>
              <a:t>Trifirò</a:t>
            </a:r>
            <a:r>
              <a:rPr kumimoji="0" lang="it-IT" altLang="it-IT" sz="900" b="0" i="0" u="none" strike="noStrike" kern="1200" cap="none" spc="0" normalizeH="0" baseline="0" noProof="0" dirty="0">
                <a:ln>
                  <a:noFill/>
                </a:ln>
                <a:solidFill>
                  <a:srgbClr val="254061"/>
                </a:solidFill>
                <a:effectLst/>
                <a:uLnTx/>
                <a:uFillTx/>
                <a:latin typeface="Arial" pitchFamily="34" charset="0"/>
                <a:ea typeface="Geneva" pitchFamily="124" charset="-128"/>
                <a:cs typeface="Arial" pitchFamily="34" charset="0"/>
              </a:rPr>
              <a:t> G, et al. </a:t>
            </a:r>
            <a:r>
              <a:rPr kumimoji="0" lang="it-IT" altLang="it-IT" sz="900" b="0" i="0" u="none" strike="noStrike" kern="1200" cap="none" spc="0" normalizeH="0" baseline="0" noProof="0" dirty="0" err="1">
                <a:ln>
                  <a:noFill/>
                </a:ln>
                <a:solidFill>
                  <a:srgbClr val="254061"/>
                </a:solidFill>
                <a:effectLst/>
                <a:uLnTx/>
                <a:uFillTx/>
                <a:latin typeface="Arial" pitchFamily="34" charset="0"/>
                <a:ea typeface="Geneva" pitchFamily="124" charset="-128"/>
                <a:cs typeface="Arial" pitchFamily="34" charset="0"/>
              </a:rPr>
              <a:t>Ann</a:t>
            </a:r>
            <a:r>
              <a:rPr kumimoji="0" lang="it-IT" altLang="it-IT" sz="900" b="0" i="0" u="none" strike="noStrike" kern="1200" cap="none" spc="0" normalizeH="0" baseline="0" noProof="0" dirty="0">
                <a:ln>
                  <a:noFill/>
                </a:ln>
                <a:solidFill>
                  <a:srgbClr val="254061"/>
                </a:solidFill>
                <a:effectLst/>
                <a:uLnTx/>
                <a:uFillTx/>
                <a:latin typeface="Arial" pitchFamily="34" charset="0"/>
                <a:ea typeface="Geneva" pitchFamily="124" charset="-128"/>
                <a:cs typeface="Arial" pitchFamily="34" charset="0"/>
              </a:rPr>
              <a:t> </a:t>
            </a:r>
            <a:r>
              <a:rPr kumimoji="0" lang="it-IT" altLang="it-IT" sz="900" b="0" i="0" u="none" strike="noStrike" kern="1200" cap="none" spc="0" normalizeH="0" baseline="0" noProof="0" dirty="0" err="1">
                <a:ln>
                  <a:noFill/>
                </a:ln>
                <a:solidFill>
                  <a:srgbClr val="254061"/>
                </a:solidFill>
                <a:effectLst/>
                <a:uLnTx/>
                <a:uFillTx/>
                <a:latin typeface="Arial" pitchFamily="34" charset="0"/>
                <a:ea typeface="Geneva" pitchFamily="124" charset="-128"/>
                <a:cs typeface="Arial" pitchFamily="34" charset="0"/>
              </a:rPr>
              <a:t>Rheum</a:t>
            </a:r>
            <a:r>
              <a:rPr kumimoji="0" lang="it-IT" altLang="it-IT" sz="900" b="0" i="0" u="none" strike="noStrike" kern="1200" cap="none" spc="0" normalizeH="0" baseline="0" noProof="0" dirty="0">
                <a:ln>
                  <a:noFill/>
                </a:ln>
                <a:solidFill>
                  <a:srgbClr val="254061"/>
                </a:solidFill>
                <a:effectLst/>
                <a:uLnTx/>
                <a:uFillTx/>
                <a:latin typeface="Arial" pitchFamily="34" charset="0"/>
                <a:ea typeface="Geneva" pitchFamily="124" charset="-128"/>
                <a:cs typeface="Arial" pitchFamily="34" charset="0"/>
              </a:rPr>
              <a:t> </a:t>
            </a:r>
            <a:r>
              <a:rPr kumimoji="0" lang="it-IT" altLang="it-IT" sz="900" b="0" i="0" u="none" strike="noStrike" kern="1200" cap="none" spc="0" normalizeH="0" baseline="0" noProof="0" dirty="0" err="1">
                <a:ln>
                  <a:noFill/>
                </a:ln>
                <a:solidFill>
                  <a:srgbClr val="254061"/>
                </a:solidFill>
                <a:effectLst/>
                <a:uLnTx/>
                <a:uFillTx/>
                <a:latin typeface="Arial" pitchFamily="34" charset="0"/>
                <a:ea typeface="Geneva" pitchFamily="124" charset="-128"/>
                <a:cs typeface="Arial" pitchFamily="34" charset="0"/>
              </a:rPr>
              <a:t>Dis</a:t>
            </a:r>
            <a:r>
              <a:rPr kumimoji="0" lang="it-IT" altLang="it-IT" sz="900" b="0" i="0" u="none" strike="noStrike" kern="1200" cap="none" spc="0" normalizeH="0" baseline="0" noProof="0" dirty="0">
                <a:ln>
                  <a:noFill/>
                </a:ln>
                <a:solidFill>
                  <a:srgbClr val="254061"/>
                </a:solidFill>
                <a:effectLst/>
                <a:uLnTx/>
                <a:uFillTx/>
                <a:latin typeface="Arial" pitchFamily="34" charset="0"/>
                <a:ea typeface="Geneva" pitchFamily="124" charset="-128"/>
                <a:cs typeface="Arial" pitchFamily="34" charset="0"/>
              </a:rPr>
              <a:t> (2011).</a:t>
            </a:r>
          </a:p>
        </p:txBody>
      </p:sp>
      <p:graphicFrame>
        <p:nvGraphicFramePr>
          <p:cNvPr id="23564" name="Grafico 5">
            <a:extLst>
              <a:ext uri="{FF2B5EF4-FFF2-40B4-BE49-F238E27FC236}">
                <a16:creationId xmlns:a16="http://schemas.microsoft.com/office/drawing/2014/main" id="{A5FE32BC-2A6D-4763-BAA6-7B3ABBAC23FD}"/>
              </a:ext>
            </a:extLst>
          </p:cNvPr>
          <p:cNvGraphicFramePr>
            <a:graphicFrameLocks/>
          </p:cNvGraphicFramePr>
          <p:nvPr/>
        </p:nvGraphicFramePr>
        <p:xfrm>
          <a:off x="2032000" y="2176463"/>
          <a:ext cx="2903538" cy="3363912"/>
        </p:xfrm>
        <a:graphic>
          <a:graphicData uri="http://schemas.openxmlformats.org/presentationml/2006/ole">
            <mc:AlternateContent xmlns:mc="http://schemas.openxmlformats.org/markup-compatibility/2006">
              <mc:Choice xmlns:v="urn:schemas-microsoft-com:vml" Requires="v">
                <p:oleObj spid="_x0000_s2054" name="Foglio di lavoro" r:id="rId4" imgW="4572000" imgH="4864100" progId="Excel.Sheet.8">
                  <p:embed/>
                </p:oleObj>
              </mc:Choice>
              <mc:Fallback>
                <p:oleObj name="Foglio di lavoro" r:id="rId4" imgW="4572000" imgH="4864100" progId="Excel.Sheet.8">
                  <p:embed/>
                  <p:pic>
                    <p:nvPicPr>
                      <p:cNvPr id="23564" name="Grafico 5">
                        <a:extLst>
                          <a:ext uri="{FF2B5EF4-FFF2-40B4-BE49-F238E27FC236}">
                            <a16:creationId xmlns:a16="http://schemas.microsoft.com/office/drawing/2014/main" id="{A5FE32BC-2A6D-4763-BAA6-7B3ABBAC23F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2176463"/>
                        <a:ext cx="2903538"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CasellaDiTesto 30">
            <a:extLst>
              <a:ext uri="{FF2B5EF4-FFF2-40B4-BE49-F238E27FC236}">
                <a16:creationId xmlns:a16="http://schemas.microsoft.com/office/drawing/2014/main" id="{891A4976-1AE3-4515-86DF-B94B1DB4A365}"/>
              </a:ext>
            </a:extLst>
          </p:cNvPr>
          <p:cNvSpPr txBox="1">
            <a:spLocks noChangeArrowheads="1"/>
          </p:cNvSpPr>
          <p:nvPr/>
        </p:nvSpPr>
        <p:spPr bwMode="auto">
          <a:xfrm rot="16200000">
            <a:off x="370681" y="3225007"/>
            <a:ext cx="2822575"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74" tIns="45633" rIns="91274" bIns="45633">
            <a:normAutofit fontScale="92500" lnSpcReduction="20000"/>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1700" b="0" i="0" u="none" strike="noStrike" kern="1200" cap="none" spc="0" normalizeH="0" baseline="0" noProof="0">
                <a:ln>
                  <a:noFill/>
                </a:ln>
                <a:solidFill>
                  <a:srgbClr val="254061"/>
                </a:solidFill>
                <a:effectLst/>
                <a:uLnTx/>
                <a:uFillTx/>
                <a:latin typeface="Arial" pitchFamily="34" charset="0"/>
                <a:ea typeface="MS PGothic" pitchFamily="34" charset="-128"/>
                <a:cs typeface="Arial" pitchFamily="34" charset="0"/>
              </a:rPr>
              <a:t>Prevalence per 1000 inhabitants</a:t>
            </a:r>
          </a:p>
        </p:txBody>
      </p:sp>
      <p:graphicFrame>
        <p:nvGraphicFramePr>
          <p:cNvPr id="23566" name="Grafico 8">
            <a:extLst>
              <a:ext uri="{FF2B5EF4-FFF2-40B4-BE49-F238E27FC236}">
                <a16:creationId xmlns:a16="http://schemas.microsoft.com/office/drawing/2014/main" id="{2F190646-A601-4128-AF8B-4DAB979DEFCE}"/>
              </a:ext>
            </a:extLst>
          </p:cNvPr>
          <p:cNvGraphicFramePr>
            <a:graphicFrameLocks/>
          </p:cNvGraphicFramePr>
          <p:nvPr/>
        </p:nvGraphicFramePr>
        <p:xfrm>
          <a:off x="5524500" y="2105025"/>
          <a:ext cx="3000375" cy="3395663"/>
        </p:xfrm>
        <a:graphic>
          <a:graphicData uri="http://schemas.openxmlformats.org/presentationml/2006/ole">
            <mc:AlternateContent xmlns:mc="http://schemas.openxmlformats.org/markup-compatibility/2006">
              <mc:Choice xmlns:v="urn:schemas-microsoft-com:vml" Requires="v">
                <p:oleObj spid="_x0000_s2055" r:id="rId6" imgW="2998984" imgH="3395191" progId="Excel.Chart.8">
                  <p:embed/>
                </p:oleObj>
              </mc:Choice>
              <mc:Fallback>
                <p:oleObj r:id="rId6" imgW="2998984" imgH="3395191" progId="Excel.Chart.8">
                  <p:embed/>
                  <p:pic>
                    <p:nvPicPr>
                      <p:cNvPr id="23566" name="Grafico 8">
                        <a:extLst>
                          <a:ext uri="{FF2B5EF4-FFF2-40B4-BE49-F238E27FC236}">
                            <a16:creationId xmlns:a16="http://schemas.microsoft.com/office/drawing/2014/main" id="{2F190646-A601-4128-AF8B-4DAB979DEFC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0" y="2105025"/>
                        <a:ext cx="3000375"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CasellaDiTesto 6">
            <a:extLst>
              <a:ext uri="{FF2B5EF4-FFF2-40B4-BE49-F238E27FC236}">
                <a16:creationId xmlns:a16="http://schemas.microsoft.com/office/drawing/2014/main" id="{C54846C0-CB3F-42B4-BAA3-67603CD2223D}"/>
              </a:ext>
            </a:extLst>
          </p:cNvPr>
          <p:cNvSpPr txBox="1">
            <a:spLocks noChangeArrowheads="1"/>
          </p:cNvSpPr>
          <p:nvPr/>
        </p:nvSpPr>
        <p:spPr bwMode="auto">
          <a:xfrm>
            <a:off x="2867025" y="1676400"/>
            <a:ext cx="4589463"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74" tIns="45633" rIns="91274" bIns="45633">
            <a:normAutofit fontScale="85000" lnSpcReduction="10000"/>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1600" b="1" i="0" u="none" strike="noStrike" kern="1200" cap="none" spc="0" normalizeH="0" baseline="0" noProof="0" dirty="0" err="1">
                <a:ln>
                  <a:noFill/>
                </a:ln>
                <a:solidFill>
                  <a:srgbClr val="254061"/>
                </a:solidFill>
                <a:effectLst/>
                <a:uLnTx/>
                <a:uFillTx/>
                <a:latin typeface="Arial" pitchFamily="34" charset="0"/>
                <a:ea typeface="MS PGothic" pitchFamily="34" charset="-128"/>
                <a:cs typeface="Arial" pitchFamily="34" charset="0"/>
              </a:rPr>
              <a:t>Hyperuricemia</a:t>
            </a:r>
            <a:r>
              <a:rPr kumimoji="0" lang="it-IT" altLang="it-IT" sz="1600" b="1" i="0" u="none" strike="noStrike" kern="1200" cap="none" spc="0" normalizeH="0" baseline="0" noProof="0" dirty="0">
                <a:ln>
                  <a:noFill/>
                </a:ln>
                <a:solidFill>
                  <a:srgbClr val="254061"/>
                </a:solidFill>
                <a:effectLst/>
                <a:uLnTx/>
                <a:uFillTx/>
                <a:latin typeface="Arial" pitchFamily="34" charset="0"/>
                <a:ea typeface="MS PGothic" pitchFamily="34" charset="-128"/>
                <a:cs typeface="Arial" pitchFamily="34" charset="0"/>
              </a:rPr>
              <a:t>                                                      </a:t>
            </a:r>
            <a:r>
              <a:rPr kumimoji="0" lang="it-IT" altLang="it-IT" sz="1600" b="1" i="0" u="none" strike="noStrike" kern="1200" cap="none" spc="0" normalizeH="0" baseline="0" noProof="0" dirty="0" err="1">
                <a:ln>
                  <a:noFill/>
                </a:ln>
                <a:solidFill>
                  <a:srgbClr val="254061"/>
                </a:solidFill>
                <a:effectLst/>
                <a:uLnTx/>
                <a:uFillTx/>
                <a:latin typeface="Arial" pitchFamily="34" charset="0"/>
                <a:ea typeface="MS PGothic" pitchFamily="34" charset="-128"/>
                <a:cs typeface="Arial" pitchFamily="34" charset="0"/>
              </a:rPr>
              <a:t>Gout</a:t>
            </a:r>
            <a:endParaRPr kumimoji="0" lang="it-IT" altLang="it-IT" sz="1600" b="1" i="0" u="none" strike="noStrike" kern="1200" cap="none" spc="0" normalizeH="0" baseline="0" noProof="0" dirty="0">
              <a:ln>
                <a:noFill/>
              </a:ln>
              <a:solidFill>
                <a:srgbClr val="254061"/>
              </a:solidFill>
              <a:effectLst/>
              <a:uLnTx/>
              <a:uFillTx/>
              <a:latin typeface="Arial" pitchFamily="34" charset="0"/>
              <a:ea typeface="MS PGothic" pitchFamily="34" charset="-128"/>
              <a:cs typeface="Arial" pitchFamily="34" charset="0"/>
            </a:endParaRPr>
          </a:p>
        </p:txBody>
      </p:sp>
      <p:sp>
        <p:nvSpPr>
          <p:cNvPr id="19" name="CasellaDiTesto 18">
            <a:extLst>
              <a:ext uri="{FF2B5EF4-FFF2-40B4-BE49-F238E27FC236}">
                <a16:creationId xmlns:a16="http://schemas.microsoft.com/office/drawing/2014/main" id="{3E3F56B4-00A4-471C-8DF8-8AEE44799A8D}"/>
              </a:ext>
            </a:extLst>
          </p:cNvPr>
          <p:cNvSpPr txBox="1"/>
          <p:nvPr/>
        </p:nvSpPr>
        <p:spPr>
          <a:xfrm>
            <a:off x="7727950" y="2765425"/>
            <a:ext cx="612775" cy="392113"/>
          </a:xfrm>
          <a:prstGeom prst="rect">
            <a:avLst/>
          </a:prstGeom>
          <a:noFill/>
        </p:spPr>
        <p:txBody>
          <a:bodyPr wrap="none">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srgbClr val="254061"/>
                </a:solidFill>
                <a:effectLst/>
                <a:uLnTx/>
                <a:uFillTx/>
                <a:latin typeface="Calibri"/>
                <a:ea typeface="Geneva" pitchFamily="124" charset="-128"/>
                <a:cs typeface="+mn-cs"/>
              </a:rPr>
              <a:t>35%</a:t>
            </a:r>
          </a:p>
        </p:txBody>
      </p:sp>
      <p:sp>
        <p:nvSpPr>
          <p:cNvPr id="20" name="CasellaDiTesto 19">
            <a:extLst>
              <a:ext uri="{FF2B5EF4-FFF2-40B4-BE49-F238E27FC236}">
                <a16:creationId xmlns:a16="http://schemas.microsoft.com/office/drawing/2014/main" id="{6E402A64-719A-4A21-B1C2-85E3CEDB1069}"/>
              </a:ext>
            </a:extLst>
          </p:cNvPr>
          <p:cNvSpPr txBox="1"/>
          <p:nvPr/>
        </p:nvSpPr>
        <p:spPr>
          <a:xfrm>
            <a:off x="4668838" y="2551113"/>
            <a:ext cx="611187" cy="393700"/>
          </a:xfrm>
          <a:prstGeom prst="rect">
            <a:avLst/>
          </a:prstGeom>
          <a:noFill/>
        </p:spPr>
        <p:txBody>
          <a:bodyPr wrap="none">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srgbClr val="254061"/>
                </a:solidFill>
                <a:effectLst/>
                <a:uLnTx/>
                <a:uFillTx/>
                <a:latin typeface="Calibri"/>
                <a:ea typeface="Geneva" pitchFamily="124" charset="-128"/>
                <a:cs typeface="+mn-cs"/>
              </a:rPr>
              <a:t>40%</a:t>
            </a:r>
          </a:p>
        </p:txBody>
      </p:sp>
    </p:spTree>
    <p:extLst>
      <p:ext uri="{BB962C8B-B14F-4D97-AF65-F5344CB8AC3E}">
        <p14:creationId xmlns:p14="http://schemas.microsoft.com/office/powerpoint/2010/main" val="3615861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F57CF781-BC72-4C9E-A371-5B68CDDEB9B1}"/>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B405E865-3450-49F0-A4E3-C226F94572C4}"/>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A2DDA477-EC23-4BCF-A2E6-B246E4808FD5}"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F1D49CCB-ACCE-42F6-868A-8AEC90B97F93}"/>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9574" name="Titolo 3">
            <a:extLst>
              <a:ext uri="{FF2B5EF4-FFF2-40B4-BE49-F238E27FC236}">
                <a16:creationId xmlns:a16="http://schemas.microsoft.com/office/drawing/2014/main" id="{487D7ADC-30DF-490E-8DFA-D09EF0B1BDE2}"/>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Sopravvivenza globale in funzione</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del livello di uricemia</a:t>
            </a:r>
          </a:p>
        </p:txBody>
      </p:sp>
      <p:cxnSp>
        <p:nvCxnSpPr>
          <p:cNvPr id="13" name="Connettore 1 12">
            <a:extLst>
              <a:ext uri="{FF2B5EF4-FFF2-40B4-BE49-F238E27FC236}">
                <a16:creationId xmlns:a16="http://schemas.microsoft.com/office/drawing/2014/main" id="{B161223E-9D08-4881-A22C-5D7BA4AD4FAE}"/>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A5D63C90-DBD5-402C-9EE3-E946C6502D03}"/>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3F57C901-2479-4CCD-B6FE-3EFE9CCA671D}"/>
              </a:ext>
            </a:extLst>
          </p:cNvPr>
          <p:cNvSpPr txBox="1"/>
          <p:nvPr/>
        </p:nvSpPr>
        <p:spPr>
          <a:xfrm>
            <a:off x="1524001" y="6172086"/>
            <a:ext cx="282712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endParaRPr>
          </a:p>
        </p:txBody>
      </p:sp>
      <p:pic>
        <p:nvPicPr>
          <p:cNvPr id="109580" name="Immagine 1">
            <a:extLst>
              <a:ext uri="{FF2B5EF4-FFF2-40B4-BE49-F238E27FC236}">
                <a16:creationId xmlns:a16="http://schemas.microsoft.com/office/drawing/2014/main" id="{669EF355-7381-425C-B621-85BC8B2EA6EE}"/>
              </a:ext>
            </a:extLst>
          </p:cNvPr>
          <p:cNvPicPr>
            <a:picLocks noChangeAspect="1"/>
          </p:cNvPicPr>
          <p:nvPr/>
        </p:nvPicPr>
        <p:blipFill>
          <a:blip r:embed="rId3" cstate="print">
            <a:extLst>
              <a:ext uri="{28A0092B-C50C-407E-A947-70E740481C1C}">
                <a14:useLocalDpi xmlns:a14="http://schemas.microsoft.com/office/drawing/2010/main" val="0"/>
              </a:ext>
            </a:extLst>
          </a:blip>
          <a:srcRect t="3627" b="16727"/>
          <a:stretch>
            <a:fillRect/>
          </a:stretch>
        </p:blipFill>
        <p:spPr bwMode="auto">
          <a:xfrm>
            <a:off x="1655763" y="1468438"/>
            <a:ext cx="690245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9581" name="CasellaDiTesto 2">
            <a:extLst>
              <a:ext uri="{FF2B5EF4-FFF2-40B4-BE49-F238E27FC236}">
                <a16:creationId xmlns:a16="http://schemas.microsoft.com/office/drawing/2014/main" id="{1F00DD60-977A-48EB-9A47-8E8DA8B0F485}"/>
              </a:ext>
            </a:extLst>
          </p:cNvPr>
          <p:cNvSpPr txBox="1">
            <a:spLocks noChangeArrowheads="1"/>
          </p:cNvSpPr>
          <p:nvPr/>
        </p:nvSpPr>
        <p:spPr bwMode="auto">
          <a:xfrm>
            <a:off x="7235825" y="3484563"/>
            <a:ext cx="947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Trebuchet MS" panose="020B0603020202020204" pitchFamily="34" charset="0"/>
                <a:ea typeface="Geneva" pitchFamily="124" charset="-128"/>
                <a:cs typeface="+mn-cs"/>
              </a:rPr>
              <a:t>P&lt;0.001</a:t>
            </a:r>
          </a:p>
        </p:txBody>
      </p:sp>
      <p:sp>
        <p:nvSpPr>
          <p:cNvPr id="109582" name="Text Box 85">
            <a:extLst>
              <a:ext uri="{FF2B5EF4-FFF2-40B4-BE49-F238E27FC236}">
                <a16:creationId xmlns:a16="http://schemas.microsoft.com/office/drawing/2014/main" id="{F7AB1368-C931-4A53-9289-0CC371287923}"/>
              </a:ext>
            </a:extLst>
          </p:cNvPr>
          <p:cNvSpPr txBox="1">
            <a:spLocks noChangeArrowheads="1"/>
          </p:cNvSpPr>
          <p:nvPr/>
        </p:nvSpPr>
        <p:spPr bwMode="auto">
          <a:xfrm>
            <a:off x="1622425" y="5532438"/>
            <a:ext cx="6626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b">
            <a:spAutoFit/>
          </a:bodyPr>
          <a:lstStyle>
            <a:lvl1pPr defTabSz="901700" eaLnBrk="0" hangingPunct="0">
              <a:tabLst>
                <a:tab pos="355600" algn="l"/>
              </a:tabLst>
              <a:defRPr sz="2400">
                <a:solidFill>
                  <a:schemeClr val="tx1"/>
                </a:solidFill>
                <a:latin typeface="Calibri" panose="020F0502020204030204" pitchFamily="34" charset="0"/>
                <a:ea typeface="Geneva" pitchFamily="124" charset="-128"/>
              </a:defRPr>
            </a:lvl1pPr>
            <a:lvl2pPr marL="742950" indent="-285750" defTabSz="901700" eaLnBrk="0" hangingPunct="0">
              <a:tabLst>
                <a:tab pos="355600" algn="l"/>
              </a:tabLst>
              <a:defRPr sz="2400">
                <a:solidFill>
                  <a:schemeClr val="tx1"/>
                </a:solidFill>
                <a:latin typeface="Calibri" panose="020F0502020204030204" pitchFamily="34" charset="0"/>
                <a:ea typeface="Geneva" pitchFamily="124" charset="-128"/>
              </a:defRPr>
            </a:lvl2pPr>
            <a:lvl3pPr marL="1143000" indent="-228600" defTabSz="901700" eaLnBrk="0" hangingPunct="0">
              <a:tabLst>
                <a:tab pos="355600" algn="l"/>
              </a:tabLst>
              <a:defRPr sz="2400">
                <a:solidFill>
                  <a:schemeClr val="tx1"/>
                </a:solidFill>
                <a:latin typeface="Calibri" panose="020F0502020204030204" pitchFamily="34" charset="0"/>
                <a:ea typeface="Geneva" pitchFamily="124" charset="-128"/>
              </a:defRPr>
            </a:lvl3pPr>
            <a:lvl4pPr marL="1600200" indent="-228600" defTabSz="901700" eaLnBrk="0" hangingPunct="0">
              <a:tabLst>
                <a:tab pos="355600" algn="l"/>
              </a:tabLst>
              <a:defRPr sz="2400">
                <a:solidFill>
                  <a:schemeClr val="tx1"/>
                </a:solidFill>
                <a:latin typeface="Calibri" panose="020F0502020204030204" pitchFamily="34" charset="0"/>
                <a:ea typeface="Geneva" pitchFamily="124" charset="-128"/>
              </a:defRPr>
            </a:lvl4pPr>
            <a:lvl5pPr marL="2057400" indent="-228600" defTabSz="901700" eaLnBrk="0" hangingPunct="0">
              <a:tabLst>
                <a:tab pos="355600" algn="l"/>
              </a:tabLst>
              <a:defRPr sz="2400">
                <a:solidFill>
                  <a:schemeClr val="tx1"/>
                </a:solidFill>
                <a:latin typeface="Calibri" panose="020F0502020204030204" pitchFamily="34" charset="0"/>
                <a:ea typeface="Geneva" pitchFamily="124" charset="-128"/>
              </a:defRPr>
            </a:lvl5pPr>
            <a:lvl6pPr marL="25146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6pPr>
            <a:lvl7pPr marL="29718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7pPr>
            <a:lvl8pPr marL="34290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8pPr>
            <a:lvl9pPr marL="38862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9pPr>
          </a:lstStyle>
          <a:p>
            <a:pPr marL="0" marR="0" lvl="0" indent="0" algn="just" defTabSz="901700" rtl="0" eaLnBrk="1" fontAlgn="base" latinLnBrk="0" hangingPunct="1">
              <a:lnSpc>
                <a:spcPct val="100000"/>
              </a:lnSpc>
              <a:spcBef>
                <a:spcPct val="0"/>
              </a:spcBef>
              <a:spcAft>
                <a:spcPct val="20000"/>
              </a:spcAft>
              <a:buClr>
                <a:srgbClr val="1F497D"/>
              </a:buClr>
              <a:buSzPct val="90000"/>
              <a:buFontTx/>
              <a:buNone/>
              <a:tabLst>
                <a:tab pos="355600" algn="l"/>
              </a:tabLst>
              <a:defRPr/>
            </a:pPr>
            <a:r>
              <a:rPr kumimoji="0" lang="it-IT" altLang="it-IT" sz="1200" b="0" i="1"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 Analisi sul collettivo di 112.170 pazienti. Mortalità aspecifica.</a:t>
            </a:r>
          </a:p>
        </p:txBody>
      </p:sp>
    </p:spTree>
    <p:extLst>
      <p:ext uri="{BB962C8B-B14F-4D97-AF65-F5344CB8AC3E}">
        <p14:creationId xmlns:p14="http://schemas.microsoft.com/office/powerpoint/2010/main" val="3868068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03309816-463A-4E84-9A23-53FDA3DD764A}"/>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31CD37BB-76AC-41EE-9254-9491900A7C02}"/>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A5945C2-45A1-4C66-B3CD-FD9D816468D0}"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13325944-241C-4AD1-AC27-65122AAA1973}"/>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11622" name="Titolo 3">
            <a:extLst>
              <a:ext uri="{FF2B5EF4-FFF2-40B4-BE49-F238E27FC236}">
                <a16:creationId xmlns:a16="http://schemas.microsoft.com/office/drawing/2014/main" id="{9CAEBFD9-CF5A-414B-BE2D-2EFF80B87400}"/>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Sopravvivenza priva di ospedalizzazioni per patologia CV in funzione del livello di uricemia</a:t>
            </a:r>
          </a:p>
        </p:txBody>
      </p:sp>
      <p:cxnSp>
        <p:nvCxnSpPr>
          <p:cNvPr id="13" name="Connettore 1 12">
            <a:extLst>
              <a:ext uri="{FF2B5EF4-FFF2-40B4-BE49-F238E27FC236}">
                <a16:creationId xmlns:a16="http://schemas.microsoft.com/office/drawing/2014/main" id="{33144BE7-85ED-4AA4-86D1-25AD6FC16736}"/>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1D6EBE9-F600-438B-A8AF-47FE85BA8FD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245A3797-643D-4A63-9CA3-A0792EB4CC14}"/>
              </a:ext>
            </a:extLst>
          </p:cNvPr>
          <p:cNvSpPr txBox="1"/>
          <p:nvPr/>
        </p:nvSpPr>
        <p:spPr>
          <a:xfrm>
            <a:off x="1524001" y="6172086"/>
            <a:ext cx="282712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endParaRPr>
          </a:p>
        </p:txBody>
      </p:sp>
      <p:sp>
        <p:nvSpPr>
          <p:cNvPr id="111628" name="Text Box 85">
            <a:extLst>
              <a:ext uri="{FF2B5EF4-FFF2-40B4-BE49-F238E27FC236}">
                <a16:creationId xmlns:a16="http://schemas.microsoft.com/office/drawing/2014/main" id="{6DF4DDD2-3DD6-48D2-A03C-FF7EA0F2DB6F}"/>
              </a:ext>
            </a:extLst>
          </p:cNvPr>
          <p:cNvSpPr txBox="1">
            <a:spLocks noChangeArrowheads="1"/>
          </p:cNvSpPr>
          <p:nvPr/>
        </p:nvSpPr>
        <p:spPr bwMode="auto">
          <a:xfrm>
            <a:off x="1622425" y="4978400"/>
            <a:ext cx="6935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b">
            <a:spAutoFit/>
          </a:bodyPr>
          <a:lstStyle>
            <a:lvl1pPr defTabSz="901700" eaLnBrk="0" hangingPunct="0">
              <a:tabLst>
                <a:tab pos="355600" algn="l"/>
              </a:tabLst>
              <a:defRPr sz="2400">
                <a:solidFill>
                  <a:schemeClr val="tx1"/>
                </a:solidFill>
                <a:latin typeface="Calibri" panose="020F0502020204030204" pitchFamily="34" charset="0"/>
                <a:ea typeface="Geneva" pitchFamily="124" charset="-128"/>
              </a:defRPr>
            </a:lvl1pPr>
            <a:lvl2pPr marL="742950" indent="-285750" defTabSz="901700" eaLnBrk="0" hangingPunct="0">
              <a:tabLst>
                <a:tab pos="355600" algn="l"/>
              </a:tabLst>
              <a:defRPr sz="2400">
                <a:solidFill>
                  <a:schemeClr val="tx1"/>
                </a:solidFill>
                <a:latin typeface="Calibri" panose="020F0502020204030204" pitchFamily="34" charset="0"/>
                <a:ea typeface="Geneva" pitchFamily="124" charset="-128"/>
              </a:defRPr>
            </a:lvl2pPr>
            <a:lvl3pPr marL="1143000" indent="-228600" defTabSz="901700" eaLnBrk="0" hangingPunct="0">
              <a:tabLst>
                <a:tab pos="355600" algn="l"/>
              </a:tabLst>
              <a:defRPr sz="2400">
                <a:solidFill>
                  <a:schemeClr val="tx1"/>
                </a:solidFill>
                <a:latin typeface="Calibri" panose="020F0502020204030204" pitchFamily="34" charset="0"/>
                <a:ea typeface="Geneva" pitchFamily="124" charset="-128"/>
              </a:defRPr>
            </a:lvl3pPr>
            <a:lvl4pPr marL="1600200" indent="-228600" defTabSz="901700" eaLnBrk="0" hangingPunct="0">
              <a:tabLst>
                <a:tab pos="355600" algn="l"/>
              </a:tabLst>
              <a:defRPr sz="2400">
                <a:solidFill>
                  <a:schemeClr val="tx1"/>
                </a:solidFill>
                <a:latin typeface="Calibri" panose="020F0502020204030204" pitchFamily="34" charset="0"/>
                <a:ea typeface="Geneva" pitchFamily="124" charset="-128"/>
              </a:defRPr>
            </a:lvl4pPr>
            <a:lvl5pPr marL="2057400" indent="-228600" defTabSz="901700" eaLnBrk="0" hangingPunct="0">
              <a:tabLst>
                <a:tab pos="355600" algn="l"/>
              </a:tabLst>
              <a:defRPr sz="2400">
                <a:solidFill>
                  <a:schemeClr val="tx1"/>
                </a:solidFill>
                <a:latin typeface="Calibri" panose="020F0502020204030204" pitchFamily="34" charset="0"/>
                <a:ea typeface="Geneva" pitchFamily="124" charset="-128"/>
              </a:defRPr>
            </a:lvl5pPr>
            <a:lvl6pPr marL="25146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6pPr>
            <a:lvl7pPr marL="29718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7pPr>
            <a:lvl8pPr marL="34290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8pPr>
            <a:lvl9pPr marL="38862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9pPr>
          </a:lstStyle>
          <a:p>
            <a:pPr marL="0" marR="0" lvl="0" indent="0" algn="just" defTabSz="901700" rtl="0" eaLnBrk="1" fontAlgn="base" latinLnBrk="0" hangingPunct="1">
              <a:lnSpc>
                <a:spcPct val="100000"/>
              </a:lnSpc>
              <a:spcBef>
                <a:spcPct val="0"/>
              </a:spcBef>
              <a:spcAft>
                <a:spcPct val="20000"/>
              </a:spcAft>
              <a:buClr>
                <a:srgbClr val="1F497D"/>
              </a:buClr>
              <a:buSzPct val="90000"/>
              <a:buFontTx/>
              <a:buNone/>
              <a:tabLst>
                <a:tab pos="355600" algn="l"/>
              </a:tabLst>
              <a:defRPr/>
            </a:pPr>
            <a:r>
              <a:rPr kumimoji="0" lang="it-IT" altLang="it-IT" sz="1200" b="0" i="1"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 Analisi sul collettivo di 112.170 pazienti. Sono state ricercate le ospedalizzazioni per: </a:t>
            </a:r>
            <a:r>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Infarto Miocardico e altre malattie ischemiche del cuore (ICD9 410-414)</a:t>
            </a:r>
            <a:r>
              <a:rPr kumimoji="0" lang="it-IT" altLang="it-IT" sz="1200" b="0" i="1"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 </a:t>
            </a:r>
            <a:r>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Ictus e altre lesioni cerebrali (ICD9 430-438)</a:t>
            </a:r>
            <a:r>
              <a:rPr kumimoji="0" lang="it-IT" altLang="it-IT" sz="1200" b="0" i="1"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 </a:t>
            </a:r>
            <a:r>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Aritmie cardiache (427)</a:t>
            </a:r>
            <a:r>
              <a:rPr kumimoji="0" lang="it-IT" altLang="it-IT" sz="1200" b="0" i="1"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 </a:t>
            </a:r>
            <a:r>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Scompenso cardiaco (ICD9 428); Lesioni aterosclerotiche dei grossi vasi e lesioni aneurismatiche (ICD9 440-443</a:t>
            </a:r>
            <a:r>
              <a:rPr kumimoji="0" lang="it-IT" altLang="it-IT" sz="1200" b="0" i="1"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 </a:t>
            </a:r>
            <a:r>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Altre cause cardiovascolari (ICD9 401-405</a:t>
            </a:r>
            <a:r>
              <a:rPr kumimoji="0" lang="it-IT" altLang="it-IT" sz="1200" b="0" i="1" u="none" strike="noStrike" kern="1200" cap="none" spc="0" normalizeH="0" baseline="0" noProof="0">
                <a:ln>
                  <a:noFill/>
                </a:ln>
                <a:solidFill>
                  <a:prstClr val="black"/>
                </a:solidFill>
                <a:effectLst/>
                <a:uLnTx/>
                <a:uFillTx/>
                <a:latin typeface="Arial" panose="020B0604020202020204" pitchFamily="34" charset="0"/>
                <a:ea typeface="Geneva" pitchFamily="124" charset="-128"/>
                <a:cs typeface="+mn-cs"/>
              </a:rPr>
              <a:t>).</a:t>
            </a:r>
          </a:p>
        </p:txBody>
      </p:sp>
      <p:pic>
        <p:nvPicPr>
          <p:cNvPr id="111629" name="Immagine 3">
            <a:extLst>
              <a:ext uri="{FF2B5EF4-FFF2-40B4-BE49-F238E27FC236}">
                <a16:creationId xmlns:a16="http://schemas.microsoft.com/office/drawing/2014/main" id="{ACEF82EE-A528-4747-8FD6-9CF39F04D654}"/>
              </a:ext>
            </a:extLst>
          </p:cNvPr>
          <p:cNvPicPr>
            <a:picLocks noChangeAspect="1"/>
          </p:cNvPicPr>
          <p:nvPr/>
        </p:nvPicPr>
        <p:blipFill>
          <a:blip r:embed="rId3" cstate="print">
            <a:extLst>
              <a:ext uri="{28A0092B-C50C-407E-A947-70E740481C1C}">
                <a14:useLocalDpi xmlns:a14="http://schemas.microsoft.com/office/drawing/2010/main" val="0"/>
              </a:ext>
            </a:extLst>
          </a:blip>
          <a:srcRect l="-1163" t="-2029" r="1163" b="19086"/>
          <a:stretch>
            <a:fillRect/>
          </a:stretch>
        </p:blipFill>
        <p:spPr bwMode="auto">
          <a:xfrm>
            <a:off x="1587500" y="1325563"/>
            <a:ext cx="6970713"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1630" name="CasellaDiTesto 2">
            <a:extLst>
              <a:ext uri="{FF2B5EF4-FFF2-40B4-BE49-F238E27FC236}">
                <a16:creationId xmlns:a16="http://schemas.microsoft.com/office/drawing/2014/main" id="{1A0799A8-3111-43F2-9553-195DF73E039A}"/>
              </a:ext>
            </a:extLst>
          </p:cNvPr>
          <p:cNvSpPr txBox="1">
            <a:spLocks noChangeArrowheads="1"/>
          </p:cNvSpPr>
          <p:nvPr/>
        </p:nvSpPr>
        <p:spPr bwMode="auto">
          <a:xfrm>
            <a:off x="7346950" y="3230563"/>
            <a:ext cx="946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Trebuchet MS" panose="020B0603020202020204" pitchFamily="34" charset="0"/>
                <a:ea typeface="Geneva" pitchFamily="124" charset="-128"/>
                <a:cs typeface="+mn-cs"/>
              </a:rPr>
              <a:t>P&lt;0.001</a:t>
            </a:r>
          </a:p>
        </p:txBody>
      </p:sp>
    </p:spTree>
    <p:extLst>
      <p:ext uri="{BB962C8B-B14F-4D97-AF65-F5344CB8AC3E}">
        <p14:creationId xmlns:p14="http://schemas.microsoft.com/office/powerpoint/2010/main" val="1129762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F932804D-1B2E-4BCB-97CC-11382694CC01}"/>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078D05F1-9202-4172-B011-25B324734D03}"/>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D05943C-9D8D-414F-A9C8-9EE4365473A2}"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AEB7094E-959D-4BC8-83CE-EEF8BBEEC090}"/>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Connettore 1 12">
            <a:extLst>
              <a:ext uri="{FF2B5EF4-FFF2-40B4-BE49-F238E27FC236}">
                <a16:creationId xmlns:a16="http://schemas.microsoft.com/office/drawing/2014/main" id="{FC421ED6-2CC0-417C-9DC1-B236F5F592A0}"/>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6871" name="Titolo 3">
            <a:extLst>
              <a:ext uri="{FF2B5EF4-FFF2-40B4-BE49-F238E27FC236}">
                <a16:creationId xmlns:a16="http://schemas.microsoft.com/office/drawing/2014/main" id="{2ECC8832-7A45-4EF2-8E4C-56A2B40EE083}"/>
              </a:ext>
            </a:extLst>
          </p:cNvPr>
          <p:cNvSpPr txBox="1">
            <a:spLocks/>
          </p:cNvSpPr>
          <p:nvPr/>
        </p:nvSpPr>
        <p:spPr bwMode="auto">
          <a:xfrm>
            <a:off x="1524000" y="2884488"/>
            <a:ext cx="7162800" cy="1430337"/>
          </a:xfrm>
          <a:prstGeom prst="rect">
            <a:avLst/>
          </a:prstGeom>
          <a:solidFill>
            <a:srgbClr val="FF4E0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it-IT" altLang="it-IT" sz="3500" b="0" i="1"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Uric acid in the evolution</a:t>
            </a:r>
            <a:endParaRPr kumimoji="0" lang="en-US" altLang="it-IT" sz="3500" b="0" i="1"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endParaRPr>
          </a:p>
        </p:txBody>
      </p:sp>
      <p:pic>
        <p:nvPicPr>
          <p:cNvPr id="36872" name="Picture 3">
            <a:extLst>
              <a:ext uri="{FF2B5EF4-FFF2-40B4-BE49-F238E27FC236}">
                <a16:creationId xmlns:a16="http://schemas.microsoft.com/office/drawing/2014/main" id="{718F9B09-8A6B-4831-9356-F815BEA61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3971925"/>
            <a:ext cx="6553200" cy="218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3" name="Picture 2">
            <a:extLst>
              <a:ext uri="{FF2B5EF4-FFF2-40B4-BE49-F238E27FC236}">
                <a16:creationId xmlns:a16="http://schemas.microsoft.com/office/drawing/2014/main" id="{09DCBBD9-838A-4046-B7AC-C6B00BA23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6466"/>
          <a:stretch>
            <a:fillRect/>
          </a:stretch>
        </p:blipFill>
        <p:spPr bwMode="auto">
          <a:xfrm>
            <a:off x="1839913" y="1270000"/>
            <a:ext cx="6554787" cy="2005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82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0BBFD5E2-B729-4D9B-BACF-982428CA132B}"/>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F9F2AC8-AB52-4D1A-862E-C43BBDFDB379}"/>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4964899C-9BE6-4A38-ADB9-823409D1E7A1}"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20</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07B0EAF5-528A-4166-B99B-7E0947F29EF4}"/>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13670" name="Titolo 3">
            <a:extLst>
              <a:ext uri="{FF2B5EF4-FFF2-40B4-BE49-F238E27FC236}">
                <a16:creationId xmlns:a16="http://schemas.microsoft.com/office/drawing/2014/main" id="{E0BF3ECD-4C30-42BB-A440-0ACFF0B504BB}"/>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Mortalità per tutte le cause in funzione</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del livello di uricemia</a:t>
            </a:r>
          </a:p>
        </p:txBody>
      </p:sp>
      <p:cxnSp>
        <p:nvCxnSpPr>
          <p:cNvPr id="13" name="Connettore 1 12">
            <a:extLst>
              <a:ext uri="{FF2B5EF4-FFF2-40B4-BE49-F238E27FC236}">
                <a16:creationId xmlns:a16="http://schemas.microsoft.com/office/drawing/2014/main" id="{F68B1BC3-DDF9-44DD-8160-81F5E8C70F62}"/>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D4132BD4-5BD9-4F37-8D90-F04E36458D07}"/>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3CCE14C4-9AC6-463F-BD63-2DC8ACFD0FFC}"/>
              </a:ext>
            </a:extLst>
          </p:cNvPr>
          <p:cNvSpPr txBox="1"/>
          <p:nvPr/>
        </p:nvSpPr>
        <p:spPr>
          <a:xfrm>
            <a:off x="1524001" y="6172086"/>
            <a:ext cx="282712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endParaRPr>
          </a:p>
        </p:txBody>
      </p:sp>
      <p:sp>
        <p:nvSpPr>
          <p:cNvPr id="113676" name="Rettangolo 1">
            <a:extLst>
              <a:ext uri="{FF2B5EF4-FFF2-40B4-BE49-F238E27FC236}">
                <a16:creationId xmlns:a16="http://schemas.microsoft.com/office/drawing/2014/main" id="{D0237C5B-8453-419D-A3CC-32CC645DEE5E}"/>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16" name="Text Box 85">
            <a:extLst>
              <a:ext uri="{FF2B5EF4-FFF2-40B4-BE49-F238E27FC236}">
                <a16:creationId xmlns:a16="http://schemas.microsoft.com/office/drawing/2014/main" id="{A3AB045F-168E-45CE-848B-56622A9C6056}"/>
              </a:ext>
            </a:extLst>
          </p:cNvPr>
          <p:cNvSpPr txBox="1">
            <a:spLocks noChangeArrowheads="1"/>
          </p:cNvSpPr>
          <p:nvPr/>
        </p:nvSpPr>
        <p:spPr bwMode="auto">
          <a:xfrm>
            <a:off x="1670050" y="5484813"/>
            <a:ext cx="662781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defTabSz="901700" eaLnBrk="0" hangingPunct="0">
              <a:tabLst>
                <a:tab pos="355600" algn="l"/>
              </a:tabLst>
              <a:defRPr sz="2400">
                <a:solidFill>
                  <a:schemeClr val="tx1"/>
                </a:solidFill>
                <a:latin typeface="Calibri" panose="020F0502020204030204" pitchFamily="34" charset="0"/>
                <a:ea typeface="Geneva" pitchFamily="124" charset="-128"/>
              </a:defRPr>
            </a:lvl1pPr>
            <a:lvl2pPr marL="742950" indent="-285750" defTabSz="901700" eaLnBrk="0" hangingPunct="0">
              <a:tabLst>
                <a:tab pos="355600" algn="l"/>
              </a:tabLst>
              <a:defRPr sz="2400">
                <a:solidFill>
                  <a:schemeClr val="tx1"/>
                </a:solidFill>
                <a:latin typeface="Calibri" panose="020F0502020204030204" pitchFamily="34" charset="0"/>
                <a:ea typeface="Geneva" pitchFamily="124" charset="-128"/>
              </a:defRPr>
            </a:lvl2pPr>
            <a:lvl3pPr marL="1143000" indent="-228600" defTabSz="901700" eaLnBrk="0" hangingPunct="0">
              <a:tabLst>
                <a:tab pos="355600" algn="l"/>
              </a:tabLst>
              <a:defRPr sz="2400">
                <a:solidFill>
                  <a:schemeClr val="tx1"/>
                </a:solidFill>
                <a:latin typeface="Calibri" panose="020F0502020204030204" pitchFamily="34" charset="0"/>
                <a:ea typeface="Geneva" pitchFamily="124" charset="-128"/>
              </a:defRPr>
            </a:lvl3pPr>
            <a:lvl4pPr marL="1600200" indent="-228600" defTabSz="901700" eaLnBrk="0" hangingPunct="0">
              <a:tabLst>
                <a:tab pos="355600" algn="l"/>
              </a:tabLst>
              <a:defRPr sz="2400">
                <a:solidFill>
                  <a:schemeClr val="tx1"/>
                </a:solidFill>
                <a:latin typeface="Calibri" panose="020F0502020204030204" pitchFamily="34" charset="0"/>
                <a:ea typeface="Geneva" pitchFamily="124" charset="-128"/>
              </a:defRPr>
            </a:lvl4pPr>
            <a:lvl5pPr marL="2057400" indent="-228600" defTabSz="901700" eaLnBrk="0" hangingPunct="0">
              <a:tabLst>
                <a:tab pos="355600" algn="l"/>
              </a:tabLst>
              <a:defRPr sz="2400">
                <a:solidFill>
                  <a:schemeClr val="tx1"/>
                </a:solidFill>
                <a:latin typeface="Calibri" panose="020F0502020204030204" pitchFamily="34" charset="0"/>
                <a:ea typeface="Geneva" pitchFamily="124" charset="-128"/>
              </a:defRPr>
            </a:lvl5pPr>
            <a:lvl6pPr marL="25146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6pPr>
            <a:lvl7pPr marL="29718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7pPr>
            <a:lvl8pPr marL="34290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8pPr>
            <a:lvl9pPr marL="3886200" indent="-228600" defTabSz="901700" eaLnBrk="0" fontAlgn="base" hangingPunct="0">
              <a:spcBef>
                <a:spcPct val="0"/>
              </a:spcBef>
              <a:spcAft>
                <a:spcPct val="0"/>
              </a:spcAft>
              <a:tabLst>
                <a:tab pos="355600" algn="l"/>
              </a:tabLst>
              <a:defRPr sz="2400">
                <a:solidFill>
                  <a:schemeClr val="tx1"/>
                </a:solidFill>
                <a:latin typeface="Calibri" panose="020F0502020204030204" pitchFamily="34" charset="0"/>
                <a:ea typeface="Geneva" pitchFamily="124" charset="-128"/>
              </a:defRPr>
            </a:lvl9pPr>
          </a:lstStyle>
          <a:p>
            <a:pPr marL="0" marR="0" lvl="0" indent="0" algn="just" defTabSz="901700" rtl="0" eaLnBrk="1" fontAlgn="base" latinLnBrk="0" hangingPunct="1">
              <a:lnSpc>
                <a:spcPct val="100000"/>
              </a:lnSpc>
              <a:spcBef>
                <a:spcPct val="0"/>
              </a:spcBef>
              <a:spcAft>
                <a:spcPct val="20000"/>
              </a:spcAft>
              <a:buClr>
                <a:srgbClr val="1F497D"/>
              </a:buClr>
              <a:buSzPct val="90000"/>
              <a:buFontTx/>
              <a:buNone/>
              <a:tabLst>
                <a:tab pos="355600" algn="l"/>
              </a:tabLst>
              <a:defRPr/>
            </a:pPr>
            <a:r>
              <a:rPr kumimoji="0" lang="it-IT" altLang="it-IT" sz="1200" b="0" i="1" u="none" strike="noStrike" kern="1200" cap="none" spc="0" normalizeH="0" baseline="0" noProof="0">
                <a:ln>
                  <a:noFill/>
                </a:ln>
                <a:solidFill>
                  <a:srgbClr val="254061"/>
                </a:solidFill>
                <a:effectLst/>
                <a:uLnTx/>
                <a:uFillTx/>
                <a:latin typeface="Arial" panose="020B0604020202020204" pitchFamily="34" charset="0"/>
                <a:ea typeface="ヒラギノ角ゴ Pro W3" charset="0"/>
                <a:cs typeface="+mn-cs"/>
              </a:rPr>
              <a:t>* Analisi sul collettivo di 112.170 pazienti. Mortalità aspecifica.</a:t>
            </a:r>
          </a:p>
        </p:txBody>
      </p:sp>
      <p:graphicFrame>
        <p:nvGraphicFramePr>
          <p:cNvPr id="20" name="Group 43">
            <a:extLst>
              <a:ext uri="{FF2B5EF4-FFF2-40B4-BE49-F238E27FC236}">
                <a16:creationId xmlns:a16="http://schemas.microsoft.com/office/drawing/2014/main" id="{4345902E-A1A7-4A5D-A27F-AF93E01263EC}"/>
              </a:ext>
            </a:extLst>
          </p:cNvPr>
          <p:cNvGraphicFramePr>
            <a:graphicFrameLocks noGrp="1"/>
          </p:cNvGraphicFramePr>
          <p:nvPr/>
        </p:nvGraphicFramePr>
        <p:xfrm>
          <a:off x="1733550" y="1638300"/>
          <a:ext cx="6684963" cy="2612057"/>
        </p:xfrm>
        <a:graphic>
          <a:graphicData uri="http://schemas.openxmlformats.org/drawingml/2006/table">
            <a:tbl>
              <a:tblPr/>
              <a:tblGrid>
                <a:gridCol w="1844675">
                  <a:extLst>
                    <a:ext uri="{9D8B030D-6E8A-4147-A177-3AD203B41FA5}">
                      <a16:colId xmlns:a16="http://schemas.microsoft.com/office/drawing/2014/main" val="1616966973"/>
                    </a:ext>
                  </a:extLst>
                </a:gridCol>
                <a:gridCol w="857250">
                  <a:extLst>
                    <a:ext uri="{9D8B030D-6E8A-4147-A177-3AD203B41FA5}">
                      <a16:colId xmlns:a16="http://schemas.microsoft.com/office/drawing/2014/main" val="1056086244"/>
                    </a:ext>
                  </a:extLst>
                </a:gridCol>
                <a:gridCol w="1327150">
                  <a:extLst>
                    <a:ext uri="{9D8B030D-6E8A-4147-A177-3AD203B41FA5}">
                      <a16:colId xmlns:a16="http://schemas.microsoft.com/office/drawing/2014/main" val="2741213401"/>
                    </a:ext>
                  </a:extLst>
                </a:gridCol>
                <a:gridCol w="1328738">
                  <a:extLst>
                    <a:ext uri="{9D8B030D-6E8A-4147-A177-3AD203B41FA5}">
                      <a16:colId xmlns:a16="http://schemas.microsoft.com/office/drawing/2014/main" val="2160783034"/>
                    </a:ext>
                  </a:extLst>
                </a:gridCol>
                <a:gridCol w="1327150">
                  <a:extLst>
                    <a:ext uri="{9D8B030D-6E8A-4147-A177-3AD203B41FA5}">
                      <a16:colId xmlns:a16="http://schemas.microsoft.com/office/drawing/2014/main" val="59817418"/>
                    </a:ext>
                  </a:extLst>
                </a:gridCol>
              </a:tblGrid>
              <a:tr h="5270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0" fontAlgn="base" latinLnBrk="0" hangingPunct="0">
                        <a:lnSpc>
                          <a:spcPct val="80000"/>
                        </a:lnSpc>
                        <a:spcBef>
                          <a:spcPct val="0"/>
                        </a:spcBef>
                        <a:spcAft>
                          <a:spcPct val="0"/>
                        </a:spcAft>
                        <a:buClrTx/>
                        <a:buSzTx/>
                        <a:buFontTx/>
                        <a:buNone/>
                        <a:tabLst/>
                      </a:pPr>
                      <a:r>
                        <a:rPr kumimoji="0" lang="it-IT" altLang="it-IT" sz="1400" b="0" i="1" u="none" strike="noStrike" cap="none" normalizeH="0" baseline="0">
                          <a:ln>
                            <a:noFill/>
                          </a:ln>
                          <a:solidFill>
                            <a:srgbClr val="254061"/>
                          </a:solidFill>
                          <a:effectLst/>
                          <a:latin typeface="Arial" panose="020B0604020202020204" pitchFamily="34" charset="0"/>
                          <a:ea typeface="ヒラギノ角ゴ Pro W3" charset="0"/>
                        </a:rPr>
                        <a:t>Livello di uricemia al baseline</a:t>
                      </a:r>
                    </a:p>
                  </a:txBody>
                  <a:tcPr marL="91433" marR="91433"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 6 mg/dl</a:t>
                      </a:r>
                    </a:p>
                  </a:txBody>
                  <a:tcPr marL="91433" marR="91433"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&gt; 6 mg/dl e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 ≤ 7 mg/dl</a:t>
                      </a:r>
                    </a:p>
                  </a:txBody>
                  <a:tcPr marL="91433" marR="91433"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&gt; 7 mg/dl e  ≤ 8 mg/dl</a:t>
                      </a:r>
                    </a:p>
                  </a:txBody>
                  <a:tcPr marL="91433" marR="91433"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&gt; 8 mg/dl</a:t>
                      </a:r>
                    </a:p>
                  </a:txBody>
                  <a:tcPr marL="91433" marR="91433"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6163983"/>
                  </a:ext>
                </a:extLst>
              </a:tr>
              <a:tr h="3794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Pazienti (N.)</a:t>
                      </a:r>
                      <a:endParaRPr kumimoji="0" lang="it-IT" altLang="it-IT" sz="1400" b="0" i="1" u="none" strike="noStrike" cap="none" normalizeH="0" baseline="0">
                        <a:ln>
                          <a:noFill/>
                        </a:ln>
                        <a:solidFill>
                          <a:srgbClr val="254061"/>
                        </a:solidFill>
                        <a:effectLst/>
                        <a:latin typeface="Arial" panose="020B0604020202020204" pitchFamily="34" charset="0"/>
                        <a:ea typeface="ヒラギノ角ゴ Pro W3" charset="0"/>
                      </a:endParaRPr>
                    </a:p>
                  </a:txBody>
                  <a:tcPr marL="91433" marR="91433" marT="45712" marB="45712"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74588</a:t>
                      </a:r>
                    </a:p>
                  </a:txBody>
                  <a:tcPr marL="9524" marR="9524"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21679</a:t>
                      </a:r>
                    </a:p>
                  </a:txBody>
                  <a:tcPr marL="9524" marR="9524"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9712</a:t>
                      </a:r>
                    </a:p>
                  </a:txBody>
                  <a:tcPr marL="9524" marR="9524"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6191</a:t>
                      </a:r>
                    </a:p>
                  </a:txBody>
                  <a:tcPr marL="9524" marR="9524"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3520300567"/>
                  </a:ext>
                </a:extLst>
              </a:tr>
              <a:tr h="5175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Pazienti con evento (N.)</a:t>
                      </a:r>
                    </a:p>
                  </a:txBody>
                  <a:tcPr marL="91433" marR="91433"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4102</a:t>
                      </a:r>
                    </a:p>
                  </a:txBody>
                  <a:tcPr marL="9524" marR="9524"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1456</a:t>
                      </a:r>
                    </a:p>
                  </a:txBody>
                  <a:tcPr marL="9524" marR="9524"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906</a:t>
                      </a:r>
                    </a:p>
                  </a:txBody>
                  <a:tcPr marL="9524" marR="9524"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1340</a:t>
                      </a:r>
                    </a:p>
                  </a:txBody>
                  <a:tcPr marL="9524" marR="9524" marT="9524"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528413221"/>
                  </a:ext>
                </a:extLst>
              </a:tr>
              <a:tr h="412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Eventi (N.)</a:t>
                      </a:r>
                    </a:p>
                  </a:txBody>
                  <a:tcPr marL="91433" marR="91433"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4102</a:t>
                      </a:r>
                    </a:p>
                  </a:txBody>
                  <a:tcPr marL="9524" marR="9524"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1456</a:t>
                      </a:r>
                    </a:p>
                  </a:txBody>
                  <a:tcPr marL="9524" marR="9524"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906</a:t>
                      </a:r>
                    </a:p>
                  </a:txBody>
                  <a:tcPr marL="9524" marR="9524"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1340</a:t>
                      </a:r>
                    </a:p>
                  </a:txBody>
                  <a:tcPr marL="9524" marR="9524" marT="9524"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603758266"/>
                  </a:ext>
                </a:extLst>
              </a:tr>
              <a:tr h="7747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Incidenza di evento</a:t>
                      </a:r>
                    </a:p>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(per 100 anni-persona)</a:t>
                      </a:r>
                    </a:p>
                  </a:txBody>
                  <a:tcPr marL="91433" marR="91433" marT="45712" marB="45712"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3.15</a:t>
                      </a:r>
                    </a:p>
                  </a:txBody>
                  <a:tcPr marL="9524" marR="9524"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3.91</a:t>
                      </a:r>
                    </a:p>
                  </a:txBody>
                  <a:tcPr marL="9524" marR="9524"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5.61</a:t>
                      </a:r>
                    </a:p>
                  </a:txBody>
                  <a:tcPr marL="9524" marR="9524"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14.79</a:t>
                      </a:r>
                    </a:p>
                  </a:txBody>
                  <a:tcPr marL="9524" marR="9524"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5708978"/>
                  </a:ext>
                </a:extLst>
              </a:tr>
            </a:tbl>
          </a:graphicData>
        </a:graphic>
      </p:graphicFrame>
      <p:grpSp>
        <p:nvGrpSpPr>
          <p:cNvPr id="113707" name="Gruppo 34">
            <a:extLst>
              <a:ext uri="{FF2B5EF4-FFF2-40B4-BE49-F238E27FC236}">
                <a16:creationId xmlns:a16="http://schemas.microsoft.com/office/drawing/2014/main" id="{9E069B09-A825-4B38-9708-899F952EE9FB}"/>
              </a:ext>
            </a:extLst>
          </p:cNvPr>
          <p:cNvGrpSpPr>
            <a:grpSpLocks/>
          </p:cNvGrpSpPr>
          <p:nvPr/>
        </p:nvGrpSpPr>
        <p:grpSpPr bwMode="auto">
          <a:xfrm>
            <a:off x="1635125" y="1638300"/>
            <a:ext cx="6892925" cy="2608263"/>
            <a:chOff x="1766451" y="1638709"/>
            <a:chExt cx="6650614" cy="2608624"/>
          </a:xfrm>
        </p:grpSpPr>
        <p:cxnSp>
          <p:nvCxnSpPr>
            <p:cNvPr id="21" name="Connettore 1 20">
              <a:extLst>
                <a:ext uri="{FF2B5EF4-FFF2-40B4-BE49-F238E27FC236}">
                  <a16:creationId xmlns:a16="http://schemas.microsoft.com/office/drawing/2014/main" id="{583AA982-7F9E-4E57-BF57-85AE7224783A}"/>
                </a:ext>
              </a:extLst>
            </p:cNvPr>
            <p:cNvCxnSpPr/>
            <p:nvPr/>
          </p:nvCxnSpPr>
          <p:spPr>
            <a:xfrm>
              <a:off x="1766451" y="1638709"/>
              <a:ext cx="665061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22214AFC-2018-4B0A-8A00-38E1649FA32C}"/>
                </a:ext>
              </a:extLst>
            </p:cNvPr>
            <p:cNvCxnSpPr/>
            <p:nvPr/>
          </p:nvCxnSpPr>
          <p:spPr>
            <a:xfrm>
              <a:off x="1766451" y="2175358"/>
              <a:ext cx="665061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17714A81-4365-426F-80FF-0AC4ADE3832A}"/>
                </a:ext>
              </a:extLst>
            </p:cNvPr>
            <p:cNvCxnSpPr/>
            <p:nvPr/>
          </p:nvCxnSpPr>
          <p:spPr>
            <a:xfrm>
              <a:off x="1766451" y="4247333"/>
              <a:ext cx="665061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411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0EF7CEEC-60F2-45FB-B05D-F60471A76EC6}"/>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A68B5231-C515-4899-9EE9-09AA2902F1F1}"/>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2DE0F084-42F9-40AD-A431-BFB799AC0E36}"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01E1C41F-EF38-49FC-84D1-C6E2BB6507EF}"/>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7654" name="Titolo 3">
            <a:extLst>
              <a:ext uri="{FF2B5EF4-FFF2-40B4-BE49-F238E27FC236}">
                <a16:creationId xmlns:a16="http://schemas.microsoft.com/office/drawing/2014/main" id="{6B86A689-0341-4C40-A106-21FD86337A35}"/>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Iperuricemia e Gotta:</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una relazione “complessa”</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7A82639C-6489-4F62-9D02-4B27D1E32A7A}"/>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5719FFB6-9360-41DC-B13D-79F579882717}"/>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8760F2D8-2D8C-4AD6-AFEC-EA659969B989}"/>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Trifirò G, Morabito P, Cavagna L,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et al</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Ann Rheum Dis </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(2011)</a:t>
            </a:r>
          </a:p>
        </p:txBody>
      </p:sp>
      <p:sp>
        <p:nvSpPr>
          <p:cNvPr id="27660" name="Rettangolo 16">
            <a:extLst>
              <a:ext uri="{FF2B5EF4-FFF2-40B4-BE49-F238E27FC236}">
                <a16:creationId xmlns:a16="http://schemas.microsoft.com/office/drawing/2014/main" id="{4A775540-6459-401E-9DB4-B311B6CD8933}"/>
              </a:ext>
            </a:extLst>
          </p:cNvPr>
          <p:cNvSpPr>
            <a:spLocks noChangeArrowheads="1"/>
          </p:cNvSpPr>
          <p:nvPr/>
        </p:nvSpPr>
        <p:spPr bwMode="auto">
          <a:xfrm>
            <a:off x="2043113" y="1646238"/>
            <a:ext cx="62547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La dieta ha un ruolo non trascurabile, nel favorire l’iperuricemia. Il consumo di carne, pesce, frutti di mare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e di cibi ad alto contenuto di fruttosio e l’assunzione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di birra e, più in generale, di alcolici aumentano i livelli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di acido urico sia pur in modo non clamoroso.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p:txBody>
      </p:sp>
    </p:spTree>
    <p:extLst>
      <p:ext uri="{BB962C8B-B14F-4D97-AF65-F5344CB8AC3E}">
        <p14:creationId xmlns:p14="http://schemas.microsoft.com/office/powerpoint/2010/main" val="1604035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589D8DC8-6801-4F31-A0DE-753EB1B97B7E}"/>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157B3A35-3654-4ADE-9832-D99CBF3E1358}"/>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AB0BBE0-F7DA-42DA-BD5E-AFFB92DE6DF5}"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7B8FFEED-B49A-44C4-8456-338643FCF137}"/>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9702" name="Titolo 3">
            <a:extLst>
              <a:ext uri="{FF2B5EF4-FFF2-40B4-BE49-F238E27FC236}">
                <a16:creationId xmlns:a16="http://schemas.microsoft.com/office/drawing/2014/main" id="{CBB1244B-9FA7-4715-BE74-D8784B80E779}"/>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Iperuricemia e Gotta:</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una relazione “complessa”</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471E9E82-118C-4F45-A852-4068764984F2}"/>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7EF01B78-C01E-47FC-B172-3A74F2C0C165}"/>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F073B822-FEF6-4C3E-AC19-C1869FA2ABA5}"/>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Trifirò G, Morabito P, Cavagna L,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et al</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Ann Rheum Dis </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(2011)</a:t>
            </a:r>
          </a:p>
        </p:txBody>
      </p:sp>
      <p:sp>
        <p:nvSpPr>
          <p:cNvPr id="29708" name="Rettangolo 16">
            <a:extLst>
              <a:ext uri="{FF2B5EF4-FFF2-40B4-BE49-F238E27FC236}">
                <a16:creationId xmlns:a16="http://schemas.microsoft.com/office/drawing/2014/main" id="{04D77DDE-BB1C-4B06-A61E-593FAFBAB6E1}"/>
              </a:ext>
            </a:extLst>
          </p:cNvPr>
          <p:cNvSpPr>
            <a:spLocks noChangeArrowheads="1"/>
          </p:cNvSpPr>
          <p:nvPr/>
        </p:nvSpPr>
        <p:spPr bwMode="auto">
          <a:xfrm>
            <a:off x="2043113" y="1646238"/>
            <a:ext cx="62547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Ciò rende ragione di come nei paesi occidentali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l’uricemia media sia sostanzialmente raddoppiata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dagli inizi del Novecento ai giorni nostri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con un trend in ulteriore aumento.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p:txBody>
      </p:sp>
    </p:spTree>
    <p:extLst>
      <p:ext uri="{BB962C8B-B14F-4D97-AF65-F5344CB8AC3E}">
        <p14:creationId xmlns:p14="http://schemas.microsoft.com/office/powerpoint/2010/main" val="224029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0934F7EA-0CF4-4FAE-AD77-309752948262}"/>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1D733995-FF4D-40D6-8E23-A42FE6FE5AA2}"/>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DC8BCB74-3E80-48C4-9108-12D952C5A477}"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23</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A147A8B8-D498-41F7-A632-213B80006964}"/>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0486" name="Titolo 3">
            <a:extLst>
              <a:ext uri="{FF2B5EF4-FFF2-40B4-BE49-F238E27FC236}">
                <a16:creationId xmlns:a16="http://schemas.microsoft.com/office/drawing/2014/main" id="{F81FC1D2-9A2E-4E88-ACD6-92C958EBC60D}"/>
              </a:ext>
            </a:extLst>
          </p:cNvPr>
          <p:cNvSpPr>
            <a:spLocks noGrp="1"/>
          </p:cNvSpPr>
          <p:nvPr>
            <p:ph type="title"/>
          </p:nvPr>
        </p:nvSpPr>
        <p:spPr>
          <a:xfrm>
            <a:off x="2557463" y="93663"/>
            <a:ext cx="6129337" cy="879475"/>
          </a:xfrm>
        </p:spPr>
        <p:txBody>
          <a:bodyPr/>
          <a:lstStyle/>
          <a:p>
            <a:pPr algn="l" eaLnBrk="1" hangingPunct="1"/>
            <a:r>
              <a:rPr lang="it-IT" altLang="it-IT" sz="2000">
                <a:solidFill>
                  <a:srgbClr val="FF4E0D"/>
                </a:solidFill>
                <a:latin typeface="Gill Sans SemiBold" pitchFamily="124" charset="0"/>
                <a:ea typeface="Geneva" pitchFamily="124" charset="-128"/>
              </a:rPr>
              <a:t>Hyperuricemia is associated with increased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CV mortality</a:t>
            </a:r>
          </a:p>
        </p:txBody>
      </p:sp>
      <p:cxnSp>
        <p:nvCxnSpPr>
          <p:cNvPr id="13" name="Connettore 1 12">
            <a:extLst>
              <a:ext uri="{FF2B5EF4-FFF2-40B4-BE49-F238E27FC236}">
                <a16:creationId xmlns:a16="http://schemas.microsoft.com/office/drawing/2014/main" id="{1F56F694-EFFD-471F-A144-D1674CC908A7}"/>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253DB495-611F-459A-B302-C4A0F3B116F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90167E4E-7825-4291-8FF8-FC02D12CB31B}"/>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Zhao et al,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Atherosclerosis</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2013</a:t>
            </a:r>
          </a:p>
        </p:txBody>
      </p:sp>
      <p:sp>
        <p:nvSpPr>
          <p:cNvPr id="19" name="Rettangolo 18">
            <a:extLst>
              <a:ext uri="{FF2B5EF4-FFF2-40B4-BE49-F238E27FC236}">
                <a16:creationId xmlns:a16="http://schemas.microsoft.com/office/drawing/2014/main" id="{3982C451-1556-4067-8E53-1388CC30A9FF}"/>
              </a:ext>
            </a:extLst>
          </p:cNvPr>
          <p:cNvSpPr>
            <a:spLocks noChangeArrowheads="1"/>
          </p:cNvSpPr>
          <p:nvPr/>
        </p:nvSpPr>
        <p:spPr bwMode="auto">
          <a:xfrm>
            <a:off x="1668463" y="1450975"/>
            <a:ext cx="6896100" cy="373063"/>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lumMod val="60000"/>
                  <a:lumOff val="40000"/>
                </a:srgbClr>
              </a:solidFill>
              <a:effectLst/>
              <a:uLnTx/>
              <a:uFillTx/>
              <a:latin typeface="Calibri"/>
              <a:ea typeface="Geneva" pitchFamily="124" charset="-128"/>
              <a:cs typeface="+mn-cs"/>
            </a:endParaRPr>
          </a:p>
        </p:txBody>
      </p:sp>
      <p:sp>
        <p:nvSpPr>
          <p:cNvPr id="20493" name="Text Box 14">
            <a:extLst>
              <a:ext uri="{FF2B5EF4-FFF2-40B4-BE49-F238E27FC236}">
                <a16:creationId xmlns:a16="http://schemas.microsoft.com/office/drawing/2014/main" id="{4A9120DD-CE96-43CA-871D-B3D9A44789A0}"/>
              </a:ext>
            </a:extLst>
          </p:cNvPr>
          <p:cNvSpPr txBox="1">
            <a:spLocks noChangeArrowheads="1"/>
          </p:cNvSpPr>
          <p:nvPr/>
        </p:nvSpPr>
        <p:spPr bwMode="auto">
          <a:xfrm>
            <a:off x="1668463" y="1468438"/>
            <a:ext cx="689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9 prospective studies in 165.922 patients with 6.048 deaths for CV causes</a:t>
            </a:r>
          </a:p>
        </p:txBody>
      </p:sp>
      <p:pic>
        <p:nvPicPr>
          <p:cNvPr id="20494" name="Picture 3">
            <a:extLst>
              <a:ext uri="{FF2B5EF4-FFF2-40B4-BE49-F238E27FC236}">
                <a16:creationId xmlns:a16="http://schemas.microsoft.com/office/drawing/2014/main" id="{6A5AF948-EF24-4AE5-80F6-1947D1215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325" y="1957388"/>
            <a:ext cx="6251575" cy="388302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56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C636E239-C25A-4785-951F-9ABEB25AD7D0}"/>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50505547-CFBE-46AB-B842-97B97BD3FE37}"/>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D4029B7-C829-4A8D-A6A2-AE0C864048ED}"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24</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124F6F58-A550-47F6-AB38-4E419D5A1F35}"/>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4" name="Titolo 3">
            <a:extLst>
              <a:ext uri="{FF2B5EF4-FFF2-40B4-BE49-F238E27FC236}">
                <a16:creationId xmlns:a16="http://schemas.microsoft.com/office/drawing/2014/main" id="{F16A94BB-B126-43E7-8D24-9ACC8BC9E3B5}"/>
              </a:ext>
            </a:extLst>
          </p:cNvPr>
          <p:cNvSpPr>
            <a:spLocks noGrp="1"/>
          </p:cNvSpPr>
          <p:nvPr>
            <p:ph type="title"/>
          </p:nvPr>
        </p:nvSpPr>
        <p:spPr>
          <a:xfrm>
            <a:off x="2557463" y="93663"/>
            <a:ext cx="6129337" cy="879475"/>
          </a:xfrm>
        </p:spPr>
        <p:txBody>
          <a:bodyPr/>
          <a:lstStyle/>
          <a:p>
            <a:pPr algn="l" eaLnBrk="1" hangingPunct="1">
              <a:lnSpc>
                <a:spcPct val="90000"/>
              </a:lnSpc>
            </a:pPr>
            <a:r>
              <a:rPr lang="en-GB" altLang="it-IT" sz="2000">
                <a:solidFill>
                  <a:srgbClr val="FF4E0D"/>
                </a:solidFill>
                <a:latin typeface="Gill Sans SemiBold" pitchFamily="124" charset="0"/>
                <a:ea typeface="Geneva" pitchFamily="124" charset="-128"/>
              </a:rPr>
              <a:t>Age and BP-adjusted HR for the associations between serum uric acid and cardiovascular disease:</a:t>
            </a:r>
            <a:br>
              <a:rPr lang="en-GB" altLang="it-IT" sz="2000">
                <a:solidFill>
                  <a:srgbClr val="FF4E0D"/>
                </a:solidFill>
                <a:latin typeface="Gill Sans SemiBold" pitchFamily="124" charset="0"/>
                <a:ea typeface="Geneva" pitchFamily="124" charset="-128"/>
              </a:rPr>
            </a:br>
            <a:r>
              <a:rPr lang="en-GB" altLang="it-IT" sz="2000">
                <a:solidFill>
                  <a:srgbClr val="FF4E0D"/>
                </a:solidFill>
                <a:latin typeface="Gill Sans SemiBold" pitchFamily="124" charset="0"/>
                <a:ea typeface="Geneva" pitchFamily="124" charset="-128"/>
              </a:rPr>
              <a:t> The Rotterdam Study </a:t>
            </a:r>
          </a:p>
        </p:txBody>
      </p:sp>
      <p:cxnSp>
        <p:nvCxnSpPr>
          <p:cNvPr id="13" name="Connettore 1 12">
            <a:extLst>
              <a:ext uri="{FF2B5EF4-FFF2-40B4-BE49-F238E27FC236}">
                <a16:creationId xmlns:a16="http://schemas.microsoft.com/office/drawing/2014/main" id="{D5B6DBC3-18E1-45CF-B3BE-3A3DDD9FA063}"/>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156EF2FE-7BBC-4398-9BE6-526387D82E73}"/>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82D038F7-2438-466C-8795-A1F9B4986D83}"/>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err="1">
                <a:ln>
                  <a:noFill/>
                </a:ln>
                <a:solidFill>
                  <a:srgbClr val="4F81BD">
                    <a:lumMod val="50000"/>
                  </a:srgbClr>
                </a:solidFill>
                <a:effectLst/>
                <a:uLnTx/>
                <a:uFillTx/>
                <a:latin typeface="Arial" charset="0"/>
                <a:ea typeface="Geneva" pitchFamily="124" charset="-128"/>
                <a:cs typeface="Arial" charset="0"/>
              </a:rPr>
              <a:t>Bos</a:t>
            </a:r>
            <a:r>
              <a:rPr kumimoji="0" lang="en-GB" sz="900" b="0" i="0" u="none" strike="noStrike" kern="1200" cap="none" spc="0" normalizeH="0" baseline="0" noProof="0" dirty="0">
                <a:ln>
                  <a:noFill/>
                </a:ln>
                <a:solidFill>
                  <a:srgbClr val="4F81BD">
                    <a:lumMod val="50000"/>
                  </a:srgbClr>
                </a:solidFill>
                <a:effectLst/>
                <a:uLnTx/>
                <a:uFillTx/>
                <a:latin typeface="Arial" charset="0"/>
                <a:ea typeface="Geneva" pitchFamily="124" charset="-128"/>
                <a:cs typeface="Arial" charset="0"/>
              </a:rPr>
              <a:t> M J et al. Stroke. 2006;37:1503-1507</a:t>
            </a:r>
          </a:p>
        </p:txBody>
      </p:sp>
      <p:pic>
        <p:nvPicPr>
          <p:cNvPr id="22540" name="Picture 2">
            <a:extLst>
              <a:ext uri="{FF2B5EF4-FFF2-40B4-BE49-F238E27FC236}">
                <a16:creationId xmlns:a16="http://schemas.microsoft.com/office/drawing/2014/main" id="{9BFCD089-68AD-44B8-BEBC-9460E39CE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5426075"/>
            <a:ext cx="849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3">
            <a:extLst>
              <a:ext uri="{FF2B5EF4-FFF2-40B4-BE49-F238E27FC236}">
                <a16:creationId xmlns:a16="http://schemas.microsoft.com/office/drawing/2014/main" id="{F19287A2-23AA-401E-9D99-64DCFB6CB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463" y="1495425"/>
            <a:ext cx="68961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07451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6377B2B1-7901-4036-8189-D1819253E362}"/>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2D68BE7F-E8A6-4D59-92F5-19BB9163E557}"/>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8856B27-8D67-47D3-AC87-F4B74A986D4D}"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25</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02C52F92-05FC-43B6-B997-D4F997AE355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4582" name="Titolo 3">
            <a:extLst>
              <a:ext uri="{FF2B5EF4-FFF2-40B4-BE49-F238E27FC236}">
                <a16:creationId xmlns:a16="http://schemas.microsoft.com/office/drawing/2014/main" id="{5C5604C0-7B7E-47EB-9D2D-DD92F2166943}"/>
              </a:ext>
            </a:extLst>
          </p:cNvPr>
          <p:cNvSpPr>
            <a:spLocks noGrp="1"/>
          </p:cNvSpPr>
          <p:nvPr>
            <p:ph type="title"/>
          </p:nvPr>
        </p:nvSpPr>
        <p:spPr>
          <a:xfrm>
            <a:off x="2557463" y="93663"/>
            <a:ext cx="6129337" cy="879475"/>
          </a:xfrm>
        </p:spPr>
        <p:txBody>
          <a:bodyPr/>
          <a:lstStyle/>
          <a:p>
            <a:pPr algn="l" eaLnBrk="1" hangingPunct="1">
              <a:lnSpc>
                <a:spcPct val="90000"/>
              </a:lnSpc>
              <a:spcBef>
                <a:spcPct val="50000"/>
              </a:spcBef>
            </a:pPr>
            <a:r>
              <a:rPr lang="it-IT" altLang="it-IT" sz="2000">
                <a:solidFill>
                  <a:srgbClr val="FF4E0D"/>
                </a:solidFill>
                <a:latin typeface="Gill Sans SemiBold" pitchFamily="124" charset="0"/>
                <a:ea typeface="Geneva" pitchFamily="124" charset="-128"/>
              </a:rPr>
              <a:t>Hyperuricaemia and metabolic syndrome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in the NHANES survey (1988-1994)</a:t>
            </a:r>
          </a:p>
        </p:txBody>
      </p:sp>
      <p:cxnSp>
        <p:nvCxnSpPr>
          <p:cNvPr id="13" name="Connettore 1 12">
            <a:extLst>
              <a:ext uri="{FF2B5EF4-FFF2-40B4-BE49-F238E27FC236}">
                <a16:creationId xmlns:a16="http://schemas.microsoft.com/office/drawing/2014/main" id="{6F71C563-C4DA-423D-B88F-8B22DB4E28EE}"/>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3D32009D-941F-4DC5-9A6F-3C5911B06790}"/>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36C6CAAD-50E1-4077-8338-CCB9805EC737}"/>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4F81BD">
                    <a:lumMod val="50000"/>
                  </a:srgbClr>
                </a:solidFill>
                <a:effectLst/>
                <a:uLnTx/>
                <a:uFillTx/>
                <a:latin typeface="Arial"/>
                <a:ea typeface="Geneva" pitchFamily="124" charset="-128"/>
                <a:cs typeface="Arial"/>
              </a:rPr>
              <a:t>Choi HK, Ford ES. Am J Med 2007;120:442-447.</a:t>
            </a:r>
          </a:p>
        </p:txBody>
      </p:sp>
      <p:sp>
        <p:nvSpPr>
          <p:cNvPr id="19" name="Rettangolo 18">
            <a:extLst>
              <a:ext uri="{FF2B5EF4-FFF2-40B4-BE49-F238E27FC236}">
                <a16:creationId xmlns:a16="http://schemas.microsoft.com/office/drawing/2014/main" id="{68B94DB2-C0BC-4749-9BDE-E5ACB1B033A4}"/>
              </a:ext>
            </a:extLst>
          </p:cNvPr>
          <p:cNvSpPr>
            <a:spLocks noChangeArrowheads="1"/>
          </p:cNvSpPr>
          <p:nvPr/>
        </p:nvSpPr>
        <p:spPr bwMode="auto">
          <a:xfrm>
            <a:off x="1668463" y="1450975"/>
            <a:ext cx="6896100" cy="373063"/>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lumMod val="60000"/>
                  <a:lumOff val="40000"/>
                </a:srgbClr>
              </a:solidFill>
              <a:effectLst/>
              <a:uLnTx/>
              <a:uFillTx/>
              <a:latin typeface="Calibri"/>
              <a:ea typeface="Geneva" pitchFamily="124" charset="-128"/>
              <a:cs typeface="+mn-cs"/>
            </a:endParaRPr>
          </a:p>
        </p:txBody>
      </p:sp>
      <p:sp>
        <p:nvSpPr>
          <p:cNvPr id="24589" name="Text Box 14">
            <a:extLst>
              <a:ext uri="{FF2B5EF4-FFF2-40B4-BE49-F238E27FC236}">
                <a16:creationId xmlns:a16="http://schemas.microsoft.com/office/drawing/2014/main" id="{8DE8E476-92F6-4B8F-81E5-D1E30A3BE0E6}"/>
              </a:ext>
            </a:extLst>
          </p:cNvPr>
          <p:cNvSpPr txBox="1">
            <a:spLocks noChangeArrowheads="1"/>
          </p:cNvSpPr>
          <p:nvPr/>
        </p:nvSpPr>
        <p:spPr bwMode="auto">
          <a:xfrm>
            <a:off x="1668463" y="1468438"/>
            <a:ext cx="689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Prevalence of metabolic syndrome </a:t>
            </a:r>
          </a:p>
        </p:txBody>
      </p:sp>
      <p:sp>
        <p:nvSpPr>
          <p:cNvPr id="2" name="Rettangolo 1">
            <a:extLst>
              <a:ext uri="{FF2B5EF4-FFF2-40B4-BE49-F238E27FC236}">
                <a16:creationId xmlns:a16="http://schemas.microsoft.com/office/drawing/2014/main" id="{03F027EE-862E-4F71-BE70-88B6B0C9C0F4}"/>
              </a:ext>
            </a:extLst>
          </p:cNvPr>
          <p:cNvSpPr/>
          <p:nvPr/>
        </p:nvSpPr>
        <p:spPr>
          <a:xfrm>
            <a:off x="1668463" y="5300663"/>
            <a:ext cx="6896100" cy="523875"/>
          </a:xfrm>
          <a:prstGeom prst="rect">
            <a:avLst/>
          </a:prstGeom>
          <a:solidFill>
            <a:srgbClr val="FF4E0D"/>
          </a:solidFill>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pitchFamily="124" charset="0"/>
                <a:ea typeface="Geneva" pitchFamily="124" charset="-128"/>
                <a:cs typeface="+mn-cs"/>
              </a:rPr>
              <a:t>The prevalence of the metabolic syndrome increases substantially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pitchFamily="124" charset="0"/>
                <a:ea typeface="Geneva" pitchFamily="124" charset="-128"/>
                <a:cs typeface="+mn-cs"/>
              </a:rPr>
              <a:t>with increasing levels of serum uric acid</a:t>
            </a:r>
          </a:p>
        </p:txBody>
      </p:sp>
      <p:grpSp>
        <p:nvGrpSpPr>
          <p:cNvPr id="24591" name="Gruppo 19">
            <a:extLst>
              <a:ext uri="{FF2B5EF4-FFF2-40B4-BE49-F238E27FC236}">
                <a16:creationId xmlns:a16="http://schemas.microsoft.com/office/drawing/2014/main" id="{D5907641-8A49-4986-9B45-1EB010F12A52}"/>
              </a:ext>
            </a:extLst>
          </p:cNvPr>
          <p:cNvGrpSpPr>
            <a:grpSpLocks noChangeAspect="1"/>
          </p:cNvGrpSpPr>
          <p:nvPr/>
        </p:nvGrpSpPr>
        <p:grpSpPr bwMode="auto">
          <a:xfrm>
            <a:off x="2060575" y="1976438"/>
            <a:ext cx="5986463" cy="3170237"/>
            <a:chOff x="1043608" y="1509713"/>
            <a:chExt cx="6652593" cy="3522662"/>
          </a:xfrm>
        </p:grpSpPr>
        <p:graphicFrame>
          <p:nvGraphicFramePr>
            <p:cNvPr id="24592" name="Grafico 6">
              <a:extLst>
                <a:ext uri="{FF2B5EF4-FFF2-40B4-BE49-F238E27FC236}">
                  <a16:creationId xmlns:a16="http://schemas.microsoft.com/office/drawing/2014/main" id="{11200358-D44A-4E0A-ACCB-CB3C1B4E68FE}"/>
                </a:ext>
              </a:extLst>
            </p:cNvPr>
            <p:cNvGraphicFramePr>
              <a:graphicFrameLocks/>
            </p:cNvGraphicFramePr>
            <p:nvPr/>
          </p:nvGraphicFramePr>
          <p:xfrm>
            <a:off x="1495425" y="1509713"/>
            <a:ext cx="6200776" cy="3349625"/>
          </p:xfrm>
          <a:graphic>
            <a:graphicData uri="http://schemas.openxmlformats.org/presentationml/2006/ole">
              <mc:AlternateContent xmlns:mc="http://schemas.openxmlformats.org/markup-compatibility/2006">
                <mc:Choice xmlns:v="urn:schemas-microsoft-com:vml" Requires="v">
                  <p:oleObj spid="_x0000_s3076" name="Foglio di lavoro" r:id="rId4" imgW="6197600" imgH="3352800" progId="Excel.Sheet.8">
                    <p:embed/>
                  </p:oleObj>
                </mc:Choice>
                <mc:Fallback>
                  <p:oleObj name="Foglio di lavoro" r:id="rId4" imgW="6197600" imgH="3352800" progId="Excel.Sheet.8">
                    <p:embed/>
                    <p:pic>
                      <p:nvPicPr>
                        <p:cNvPr id="24592" name="Grafico 6">
                          <a:extLst>
                            <a:ext uri="{FF2B5EF4-FFF2-40B4-BE49-F238E27FC236}">
                              <a16:creationId xmlns:a16="http://schemas.microsoft.com/office/drawing/2014/main" id="{11200358-D44A-4E0A-ACCB-CB3C1B4E68F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425" y="1509713"/>
                          <a:ext cx="6200776"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ttangolo 7">
              <a:extLst>
                <a:ext uri="{FF2B5EF4-FFF2-40B4-BE49-F238E27FC236}">
                  <a16:creationId xmlns:a16="http://schemas.microsoft.com/office/drawing/2014/main" id="{A0BC8938-C952-4D95-A692-4572D5C8289D}"/>
                </a:ext>
              </a:extLst>
            </p:cNvPr>
            <p:cNvSpPr>
              <a:spLocks noChangeArrowheads="1"/>
            </p:cNvSpPr>
            <p:nvPr/>
          </p:nvSpPr>
          <p:spPr bwMode="auto">
            <a:xfrm>
              <a:off x="3277016" y="4723680"/>
              <a:ext cx="1915862" cy="308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ormAutofit fontScale="92500" lnSpcReduction="10000"/>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90"/>
                  </a:solidFill>
                  <a:effectLst/>
                  <a:uLnTx/>
                  <a:uFillTx/>
                  <a:latin typeface="Arial Unicode MS" charset="0"/>
                  <a:ea typeface="ＭＳ Ｐゴシック" charset="0"/>
                  <a:cs typeface="Arial Unicode MS" charset="0"/>
                </a:rPr>
                <a:t>Uric acid level (mg/dl)</a:t>
              </a:r>
              <a:endParaRPr kumimoji="0" lang="it-IT" sz="1400" b="1" i="0" u="none" strike="noStrike" kern="1200" cap="none" spc="0" normalizeH="0" baseline="0" noProof="0">
                <a:ln>
                  <a:noFill/>
                </a:ln>
                <a:solidFill>
                  <a:srgbClr val="000090"/>
                </a:solidFill>
                <a:effectLst/>
                <a:uLnTx/>
                <a:uFillTx/>
                <a:latin typeface="Arial Unicode MS" charset="0"/>
                <a:ea typeface="ＭＳ Ｐゴシック" charset="0"/>
                <a:cs typeface="Arial Unicode MS" charset="0"/>
              </a:endParaRPr>
            </a:p>
          </p:txBody>
        </p:sp>
        <p:sp>
          <p:nvSpPr>
            <p:cNvPr id="23" name="Rettangolo 22">
              <a:extLst>
                <a:ext uri="{FF2B5EF4-FFF2-40B4-BE49-F238E27FC236}">
                  <a16:creationId xmlns:a16="http://schemas.microsoft.com/office/drawing/2014/main" id="{ACC0417B-9ACF-450D-AAFD-805A5159D572}"/>
                </a:ext>
              </a:extLst>
            </p:cNvPr>
            <p:cNvSpPr/>
            <p:nvPr/>
          </p:nvSpPr>
          <p:spPr>
            <a:xfrm>
              <a:off x="1043608" y="2176140"/>
              <a:ext cx="400110" cy="1323439"/>
            </a:xfrm>
            <a:prstGeom prst="rect">
              <a:avLst/>
            </a:prstGeom>
          </p:spPr>
          <p:txBody>
            <a:bodyPr vert="vert270" wrap="none">
              <a:normAutofit fontScale="92500" lnSpcReduction="20000"/>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Unicode MS"/>
                  <a:ea typeface="ＭＳ Ｐゴシック" charset="-128"/>
                  <a:cs typeface="Arial Unicode MS"/>
                </a:rPr>
                <a:t>Prevalence (%)</a:t>
              </a:r>
              <a:endParaRPr kumimoji="0" lang="it-IT" sz="1400" b="1" i="0" u="none" strike="noStrike" kern="1200" cap="none" spc="0" normalizeH="0" baseline="0" noProof="0" dirty="0">
                <a:ln>
                  <a:noFill/>
                </a:ln>
                <a:solidFill>
                  <a:srgbClr val="000090"/>
                </a:solidFill>
                <a:effectLst/>
                <a:uLnTx/>
                <a:uFillTx/>
                <a:latin typeface="Arial Unicode MS"/>
                <a:ea typeface="ＭＳ Ｐゴシック" charset="-128"/>
                <a:cs typeface="Arial Unicode MS"/>
              </a:endParaRPr>
            </a:p>
          </p:txBody>
        </p:sp>
      </p:grpSp>
    </p:spTree>
    <p:extLst>
      <p:ext uri="{BB962C8B-B14F-4D97-AF65-F5344CB8AC3E}">
        <p14:creationId xmlns:p14="http://schemas.microsoft.com/office/powerpoint/2010/main" val="2472888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B86D748A-AFFB-452F-A77B-F6A60307D7A7}"/>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C303EC3F-B8E8-4EBB-BA3F-43F3D710195F}"/>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955ECD96-15D1-4116-90A1-8156AA223E59}"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82012EEF-CAD4-4711-A641-246D3022F06C}"/>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8678" name="Titolo 3">
            <a:extLst>
              <a:ext uri="{FF2B5EF4-FFF2-40B4-BE49-F238E27FC236}">
                <a16:creationId xmlns:a16="http://schemas.microsoft.com/office/drawing/2014/main" id="{9B5AE165-0572-47E2-BFD4-D27869765EE0}"/>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MS PGothic" panose="020B0600070205080204" pitchFamily="34" charset="-128"/>
              </a:rPr>
              <a:t>Determinants of S.Uric Acid levels</a:t>
            </a:r>
            <a:endParaRPr lang="it-IT" altLang="it-IT" sz="2000">
              <a:solidFill>
                <a:srgbClr val="FF4E0D"/>
              </a:solidFill>
              <a:latin typeface="Gill Sans SemiBold" pitchFamily="124" charset="0"/>
              <a:ea typeface="Geneva" pitchFamily="124" charset="-128"/>
            </a:endParaRPr>
          </a:p>
        </p:txBody>
      </p:sp>
      <p:cxnSp>
        <p:nvCxnSpPr>
          <p:cNvPr id="13" name="Connettore 1 12">
            <a:extLst>
              <a:ext uri="{FF2B5EF4-FFF2-40B4-BE49-F238E27FC236}">
                <a16:creationId xmlns:a16="http://schemas.microsoft.com/office/drawing/2014/main" id="{348ACA9C-4EE3-4EF2-889D-B1552F56532E}"/>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395E1E07-8B2A-4685-A1A3-5232D89BF5B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C95BCFE5-49A4-4B85-9E31-E44B7BCFDD22}"/>
              </a:ext>
            </a:extLst>
          </p:cNvPr>
          <p:cNvSpPr txBox="1"/>
          <p:nvPr/>
        </p:nvSpPr>
        <p:spPr>
          <a:xfrm>
            <a:off x="1524001" y="6172086"/>
            <a:ext cx="4218306"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a:ln>
                  <a:noFill/>
                </a:ln>
                <a:solidFill>
                  <a:srgbClr val="4F81BD">
                    <a:lumMod val="50000"/>
                  </a:srgbClr>
                </a:solidFill>
                <a:effectLst/>
                <a:uLnTx/>
                <a:uFillTx/>
                <a:latin typeface="Arial"/>
                <a:ea typeface="ＭＳ Ｐゴシック" charset="0"/>
                <a:cs typeface="Arial"/>
              </a:rPr>
              <a:t>Modified from Rees F et al. </a:t>
            </a:r>
            <a:r>
              <a:rPr kumimoji="0" lang="en-US" sz="900" b="0" i="0" u="none" strike="noStrike" kern="1200" cap="none" spc="0" normalizeH="0" baseline="0" noProof="0">
                <a:ln>
                  <a:noFill/>
                </a:ln>
                <a:solidFill>
                  <a:srgbClr val="4F81BD">
                    <a:lumMod val="50000"/>
                  </a:srgbClr>
                </a:solidFill>
                <a:effectLst/>
                <a:uLnTx/>
                <a:uFillTx/>
                <a:latin typeface="Arial"/>
                <a:ea typeface="ＭＳ Ｐゴシック" charset="0"/>
                <a:cs typeface="Arial"/>
              </a:rPr>
              <a:t>Nat. Rev. Rheumatol. doi:10.1038/nrrheum.2014.32</a:t>
            </a:r>
          </a:p>
        </p:txBody>
      </p:sp>
      <p:pic>
        <p:nvPicPr>
          <p:cNvPr id="28684" name="Picture 8" descr="nrrheum.2014.32-pf1.jpg">
            <a:extLst>
              <a:ext uri="{FF2B5EF4-FFF2-40B4-BE49-F238E27FC236}">
                <a16:creationId xmlns:a16="http://schemas.microsoft.com/office/drawing/2014/main" id="{7E27915C-92C8-4FBB-BDA3-4736A7DA3EA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58565" r="-12119"/>
          <a:stretch>
            <a:fillRect/>
          </a:stretch>
        </p:blipFill>
        <p:spPr>
          <a:xfrm>
            <a:off x="1619250" y="1757363"/>
            <a:ext cx="7067550" cy="3319462"/>
          </a:xfrm>
        </p:spPr>
      </p:pic>
      <p:sp>
        <p:nvSpPr>
          <p:cNvPr id="14" name="Rettangolo arrotondato 13">
            <a:extLst>
              <a:ext uri="{FF2B5EF4-FFF2-40B4-BE49-F238E27FC236}">
                <a16:creationId xmlns:a16="http://schemas.microsoft.com/office/drawing/2014/main" id="{E67545DE-C7EB-4F3F-B38B-BDF743226C10}"/>
              </a:ext>
            </a:extLst>
          </p:cNvPr>
          <p:cNvSpPr>
            <a:spLocks noChangeAspect="1"/>
          </p:cNvSpPr>
          <p:nvPr/>
        </p:nvSpPr>
        <p:spPr>
          <a:xfrm>
            <a:off x="4427061" y="2957707"/>
            <a:ext cx="891937" cy="400764"/>
          </a:xfrm>
          <a:prstGeom prst="roundRect">
            <a:avLst>
              <a:gd name="adj" fmla="val 30182"/>
            </a:avLst>
          </a:prstGeom>
          <a:ln/>
          <a:effectLst/>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Unicode MS"/>
              <a:ea typeface="+mn-ea"/>
              <a:cs typeface="Arial Unicode MS"/>
            </a:endParaRPr>
          </a:p>
        </p:txBody>
      </p:sp>
      <p:sp>
        <p:nvSpPr>
          <p:cNvPr id="15" name="CasellaDiTesto 8">
            <a:extLst>
              <a:ext uri="{FF2B5EF4-FFF2-40B4-BE49-F238E27FC236}">
                <a16:creationId xmlns:a16="http://schemas.microsoft.com/office/drawing/2014/main" id="{1070DCC8-DB8E-4238-847F-B0326FA58DFD}"/>
              </a:ext>
            </a:extLst>
          </p:cNvPr>
          <p:cNvSpPr txBox="1">
            <a:spLocks noChangeAspect="1" noChangeArrowheads="1"/>
          </p:cNvSpPr>
          <p:nvPr/>
        </p:nvSpPr>
        <p:spPr bwMode="auto">
          <a:xfrm>
            <a:off x="4473575" y="2970213"/>
            <a:ext cx="798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000000"/>
                </a:solidFill>
                <a:effectLst/>
                <a:uLnTx/>
                <a:uFillTx/>
                <a:latin typeface="Arial Unicode MS" pitchFamily="124" charset="0"/>
                <a:ea typeface="MS PGothic" panose="020B0600070205080204" pitchFamily="34" charset="-128"/>
                <a:cs typeface="+mn-cs"/>
              </a:rPr>
              <a:t>Xanthine oxydase</a:t>
            </a:r>
          </a:p>
        </p:txBody>
      </p:sp>
      <p:cxnSp>
        <p:nvCxnSpPr>
          <p:cNvPr id="16" name="Connettore 2 15">
            <a:extLst>
              <a:ext uri="{FF2B5EF4-FFF2-40B4-BE49-F238E27FC236}">
                <a16:creationId xmlns:a16="http://schemas.microsoft.com/office/drawing/2014/main" id="{7A36D952-ADB2-47C0-A115-9ECC741F6F49}"/>
              </a:ext>
            </a:extLst>
          </p:cNvPr>
          <p:cNvCxnSpPr>
            <a:cxnSpLocks noChangeAspect="1" noChangeShapeType="1"/>
          </p:cNvCxnSpPr>
          <p:nvPr/>
        </p:nvCxnSpPr>
        <p:spPr bwMode="auto">
          <a:xfrm flipV="1">
            <a:off x="5476875" y="2768600"/>
            <a:ext cx="985838" cy="360363"/>
          </a:xfrm>
          <a:prstGeom prst="straightConnector1">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cxnSp>
      <p:pic>
        <p:nvPicPr>
          <p:cNvPr id="28690" name="Immagine 5">
            <a:extLst>
              <a:ext uri="{FF2B5EF4-FFF2-40B4-BE49-F238E27FC236}">
                <a16:creationId xmlns:a16="http://schemas.microsoft.com/office/drawing/2014/main" id="{6913ECC8-5D06-4D27-8605-5EC7CB4DB0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1313" y="1857375"/>
            <a:ext cx="22098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Connettore 2 19">
            <a:extLst>
              <a:ext uri="{FF2B5EF4-FFF2-40B4-BE49-F238E27FC236}">
                <a16:creationId xmlns:a16="http://schemas.microsoft.com/office/drawing/2014/main" id="{4E251392-EF03-4FF3-9060-19D3EF466F75}"/>
              </a:ext>
            </a:extLst>
          </p:cNvPr>
          <p:cNvCxnSpPr>
            <a:cxnSpLocks noChangeAspect="1"/>
          </p:cNvCxnSpPr>
          <p:nvPr/>
        </p:nvCxnSpPr>
        <p:spPr bwMode="auto">
          <a:xfrm flipH="1" flipV="1">
            <a:off x="3395663" y="2846388"/>
            <a:ext cx="876300" cy="295275"/>
          </a:xfrm>
          <a:prstGeom prst="straightConnector1">
            <a:avLst/>
          </a:prstGeom>
          <a:ln w="19050" cmpd="sng">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1" name="Rettangolo 20">
            <a:extLst>
              <a:ext uri="{FF2B5EF4-FFF2-40B4-BE49-F238E27FC236}">
                <a16:creationId xmlns:a16="http://schemas.microsoft.com/office/drawing/2014/main" id="{42E3FACB-635F-4AC8-94F9-D98D7EF82383}"/>
              </a:ext>
            </a:extLst>
          </p:cNvPr>
          <p:cNvSpPr>
            <a:spLocks noChangeAspect="1"/>
          </p:cNvSpPr>
          <p:nvPr/>
        </p:nvSpPr>
        <p:spPr>
          <a:xfrm>
            <a:off x="6935788" y="1655763"/>
            <a:ext cx="1220787" cy="51276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Unicode MS"/>
              <a:ea typeface="+mn-ea"/>
              <a:cs typeface="Arial Unicode MS"/>
            </a:endParaRPr>
          </a:p>
        </p:txBody>
      </p:sp>
      <p:pic>
        <p:nvPicPr>
          <p:cNvPr id="22" name="Immagine 21">
            <a:extLst>
              <a:ext uri="{FF2B5EF4-FFF2-40B4-BE49-F238E27FC236}">
                <a16:creationId xmlns:a16="http://schemas.microsoft.com/office/drawing/2014/main" id="{EEBAE681-0EFD-46BE-9028-46CBA9C1BF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0113" y="4560888"/>
            <a:ext cx="12446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3F7361CA-EB33-4CE7-9D45-96DC194962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 r="48616" b="73289"/>
          <a:stretch>
            <a:fillRect/>
          </a:stretch>
        </p:blipFill>
        <p:spPr bwMode="auto">
          <a:xfrm>
            <a:off x="2147888" y="4830763"/>
            <a:ext cx="16732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4821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4BF2D7C8-E2D7-490A-8C6D-DF4461116D70}"/>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EEDBD0B7-AECA-4813-8923-3BF711520EE5}"/>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2A89E49-E7EE-4E7A-BBC2-E7BA7A5E632B}"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27</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25BFC887-A6C0-45E1-A5C9-E0FEF78BC086}"/>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Connettore 1 12">
            <a:extLst>
              <a:ext uri="{FF2B5EF4-FFF2-40B4-BE49-F238E27FC236}">
                <a16:creationId xmlns:a16="http://schemas.microsoft.com/office/drawing/2014/main" id="{E605A1E6-514C-4FA2-8A14-2FA9B77ADD2C}"/>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FB45BB1C-40DC-425E-9151-B1126C04D921}"/>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968B65C1-7B81-49A3-8F5C-4E72E740286A}"/>
              </a:ext>
            </a:extLst>
          </p:cNvPr>
          <p:cNvSpPr txBox="1"/>
          <p:nvPr/>
        </p:nvSpPr>
        <p:spPr>
          <a:xfrm>
            <a:off x="1524001" y="6172086"/>
            <a:ext cx="1939856"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dirty="0">
                <a:ln>
                  <a:noFill/>
                </a:ln>
                <a:solidFill>
                  <a:srgbClr val="4F81BD">
                    <a:lumMod val="50000"/>
                  </a:srgbClr>
                </a:solidFill>
                <a:effectLst/>
                <a:uLnTx/>
                <a:uFillTx/>
                <a:latin typeface="Calibri"/>
                <a:ea typeface="Calibri" pitchFamily="34" charset="0"/>
                <a:cs typeface="Arial" pitchFamily="34" charset="0"/>
              </a:rPr>
              <a:t>Rif</a:t>
            </a:r>
            <a:endParaRPr kumimoji="0" lang="it-IT" sz="900" b="0" i="0" u="none" strike="noStrike" kern="1200" cap="none" spc="0" normalizeH="0" baseline="0" noProof="0" dirty="0">
              <a:ln>
                <a:noFill/>
              </a:ln>
              <a:solidFill>
                <a:srgbClr val="4F81BD">
                  <a:lumMod val="50000"/>
                </a:srgbClr>
              </a:solidFill>
              <a:effectLst/>
              <a:uLnTx/>
              <a:uFillTx/>
              <a:latin typeface="Calibri"/>
              <a:ea typeface="Geneva" pitchFamily="124" charset="-128"/>
              <a:cs typeface="Arial" pitchFamily="34" charset="0"/>
            </a:endParaRPr>
          </a:p>
        </p:txBody>
      </p:sp>
      <p:pic>
        <p:nvPicPr>
          <p:cNvPr id="43020" name="Immagine 13" descr="NEJM,Mulay (Page 1).jpg">
            <a:extLst>
              <a:ext uri="{FF2B5EF4-FFF2-40B4-BE49-F238E27FC236}">
                <a16:creationId xmlns:a16="http://schemas.microsoft.com/office/drawing/2014/main" id="{DB560132-A9F5-42A2-A966-477200CD387F}"/>
              </a:ext>
            </a:extLst>
          </p:cNvPr>
          <p:cNvPicPr>
            <a:picLocks noChangeAspect="1"/>
          </p:cNvPicPr>
          <p:nvPr/>
        </p:nvPicPr>
        <p:blipFill>
          <a:blip r:embed="rId3">
            <a:extLst>
              <a:ext uri="{28A0092B-C50C-407E-A947-70E740481C1C}">
                <a14:useLocalDpi xmlns:a14="http://schemas.microsoft.com/office/drawing/2010/main" val="0"/>
              </a:ext>
            </a:extLst>
          </a:blip>
          <a:srcRect l="13924" t="14120" r="15350" b="6435"/>
          <a:stretch>
            <a:fillRect/>
          </a:stretch>
        </p:blipFill>
        <p:spPr bwMode="auto">
          <a:xfrm>
            <a:off x="1785938" y="2298700"/>
            <a:ext cx="6599237"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extLst>
      <p:ext uri="{BB962C8B-B14F-4D97-AF65-F5344CB8AC3E}">
        <p14:creationId xmlns:p14="http://schemas.microsoft.com/office/powerpoint/2010/main" val="40055742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2B4E9666-4359-4946-A24A-3DB07361EF42}"/>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7637A16-6198-49D8-9C2A-5493D63FE549}"/>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B2D6891C-1AF0-46E6-8E75-5D1F9265C9B1}"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28</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F1F371CC-BB88-4015-AAE0-A98C55671A41}"/>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3974" name="Titolo 3">
            <a:extLst>
              <a:ext uri="{FF2B5EF4-FFF2-40B4-BE49-F238E27FC236}">
                <a16:creationId xmlns:a16="http://schemas.microsoft.com/office/drawing/2014/main" id="{DCEED62D-2368-4A4E-AB06-27DB11A9E494}"/>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 meccanismi infiammatori scatenati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dal deposito di urato</a:t>
            </a:r>
          </a:p>
        </p:txBody>
      </p:sp>
      <p:cxnSp>
        <p:nvCxnSpPr>
          <p:cNvPr id="13" name="Connettore 1 12">
            <a:extLst>
              <a:ext uri="{FF2B5EF4-FFF2-40B4-BE49-F238E27FC236}">
                <a16:creationId xmlns:a16="http://schemas.microsoft.com/office/drawing/2014/main" id="{F331976F-39FB-4F33-928E-52C576476D93}"/>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A224EC2E-5E87-407B-B5FC-F87E0E8E0E83}"/>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C1CC7CBA-A7BF-4C75-B186-58F09A1C4EF0}"/>
              </a:ext>
            </a:extLst>
          </p:cNvPr>
          <p:cNvSpPr txBox="1"/>
          <p:nvPr/>
        </p:nvSpPr>
        <p:spPr>
          <a:xfrm>
            <a:off x="1524002" y="6172086"/>
            <a:ext cx="3089384" cy="3693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Busso</a:t>
            </a:r>
            <a:r>
              <a:rPr kumimoji="0" lang="en-US"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et al. Arthritis Research &amp; Therapy 2010, 12:206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Billiet</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L,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et</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al.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Rheumatology</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2014:852954.</a:t>
            </a:r>
            <a:r>
              <a:rPr kumimoji="0" lang="it-IT" sz="900" b="0" i="1"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a:t>
            </a:r>
            <a:endPar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endParaRPr>
          </a:p>
        </p:txBody>
      </p:sp>
      <p:sp>
        <p:nvSpPr>
          <p:cNvPr id="42" name="Rettangolo 41">
            <a:extLst>
              <a:ext uri="{FF2B5EF4-FFF2-40B4-BE49-F238E27FC236}">
                <a16:creationId xmlns:a16="http://schemas.microsoft.com/office/drawing/2014/main" id="{0968FEAE-7CAE-45B1-86A2-F0C16C2FC749}"/>
              </a:ext>
            </a:extLst>
          </p:cNvPr>
          <p:cNvSpPr>
            <a:spLocks noChangeArrowheads="1"/>
          </p:cNvSpPr>
          <p:nvPr/>
        </p:nvSpPr>
        <p:spPr bwMode="auto">
          <a:xfrm>
            <a:off x="1668463" y="1450975"/>
            <a:ext cx="6896100" cy="1012825"/>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solidFill>
              <a:effectLst/>
              <a:uLnTx/>
              <a:uFillTx/>
              <a:latin typeface="Calibri"/>
              <a:ea typeface="Geneva" pitchFamily="124" charset="-128"/>
              <a:cs typeface="+mn-cs"/>
            </a:endParaRPr>
          </a:p>
        </p:txBody>
      </p:sp>
      <p:sp>
        <p:nvSpPr>
          <p:cNvPr id="83981" name="Text Box 14">
            <a:extLst>
              <a:ext uri="{FF2B5EF4-FFF2-40B4-BE49-F238E27FC236}">
                <a16:creationId xmlns:a16="http://schemas.microsoft.com/office/drawing/2014/main" id="{F7AFEBFD-6406-4F04-AB69-5344CA907AF1}"/>
              </a:ext>
            </a:extLst>
          </p:cNvPr>
          <p:cNvSpPr txBox="1">
            <a:spLocks noChangeArrowheads="1"/>
          </p:cNvSpPr>
          <p:nvPr/>
        </p:nvSpPr>
        <p:spPr bwMode="auto">
          <a:xfrm>
            <a:off x="1744663" y="1479550"/>
            <a:ext cx="6797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it-IT" sz="14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L’effetto infiammatorio dei cristalli di MSU </a:t>
            </a:r>
            <a:r>
              <a:rPr kumimoji="0" lang="en-US"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sembra essere mediato </a:t>
            </a:r>
            <a:br>
              <a:rPr kumimoji="0" lang="en-US"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br>
            <a:r>
              <a:rPr kumimoji="0" lang="en-US"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dall’</a:t>
            </a:r>
            <a:r>
              <a:rPr kumimoji="0" lang="en-US" altLang="ja-JP" sz="1400" b="0" i="0" u="none" strike="noStrike" kern="1200" cap="none" spc="0" normalizeH="0" baseline="0" noProof="0">
                <a:ln>
                  <a:noFill/>
                </a:ln>
                <a:solidFill>
                  <a:prstClr val="white"/>
                </a:solidFill>
                <a:effectLst/>
                <a:uLnTx/>
                <a:uFillTx/>
                <a:latin typeface="Gill Sans SemiBold" pitchFamily="124" charset="0"/>
                <a:ea typeface="Geneva" pitchFamily="124" charset="-128"/>
                <a:cs typeface="+mn-cs"/>
              </a:rPr>
              <a:t>inflammasoma NALP3 il quale attiva la produzione di IL-1β</a:t>
            </a:r>
            <a:r>
              <a:rPr kumimoji="0" lang="en-US" altLang="ja-JP"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t>. L</a:t>
            </a:r>
            <a:r>
              <a:rPr kumimoji="0" lang="en-US" altLang="it-IT"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t>’</a:t>
            </a:r>
            <a:r>
              <a:rPr kumimoji="0" lang="en-US" altLang="ja-JP"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t> IL-1β è considerato </a:t>
            </a:r>
            <a:br>
              <a:rPr kumimoji="0" lang="en-US" altLang="ja-JP"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br>
            <a:r>
              <a:rPr kumimoji="0" lang="en-US" altLang="ja-JP"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t>il principale fattore scatenante l</a:t>
            </a:r>
            <a:r>
              <a:rPr kumimoji="0" lang="en-US" altLang="it-IT"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t>’</a:t>
            </a:r>
            <a:r>
              <a:rPr kumimoji="0" lang="en-US" altLang="ja-JP"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t>infiammazione sistemica, il reclutamento dei neutrofili </a:t>
            </a:r>
            <a:br>
              <a:rPr kumimoji="0" lang="en-US" altLang="ja-JP"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br>
            <a:r>
              <a:rPr kumimoji="0" lang="en-US" altLang="ja-JP"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rPr>
              <a:t>e la riorganizzazione tissutale.</a:t>
            </a:r>
            <a:endParaRPr kumimoji="0" lang="it-IT" altLang="it-IT" sz="1400" b="0" i="0" u="none" strike="noStrike" kern="1200" cap="none" spc="0" normalizeH="0" baseline="0" noProof="0">
              <a:ln>
                <a:noFill/>
              </a:ln>
              <a:solidFill>
                <a:prstClr val="white"/>
              </a:solidFill>
              <a:effectLst/>
              <a:uLnTx/>
              <a:uFillTx/>
              <a:latin typeface="Gill Sans" pitchFamily="124" charset="0"/>
              <a:ea typeface="Geneva" pitchFamily="124" charset="-128"/>
              <a:cs typeface="+mn-cs"/>
            </a:endParaRPr>
          </a:p>
        </p:txBody>
      </p:sp>
      <p:pic>
        <p:nvPicPr>
          <p:cNvPr id="83982" name="Picture 2">
            <a:extLst>
              <a:ext uri="{FF2B5EF4-FFF2-40B4-BE49-F238E27FC236}">
                <a16:creationId xmlns:a16="http://schemas.microsoft.com/office/drawing/2014/main" id="{B7310AFC-6D5A-49A7-BF2A-173756CA0D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453"/>
          <a:stretch>
            <a:fillRect/>
          </a:stretch>
        </p:blipFill>
        <p:spPr bwMode="auto">
          <a:xfrm>
            <a:off x="3306763" y="2643188"/>
            <a:ext cx="3563937"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659845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16311CDA-41B1-455C-8EE8-07C09266533E}"/>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B0B23084-D221-47B6-9D20-C899011A679F}"/>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120CD77-0586-45FF-816C-8C1046044E4D}"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9DD261F4-8C68-4BE2-AA51-29FDC27D1D0B}"/>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6022" name="Titolo 3">
            <a:extLst>
              <a:ext uri="{FF2B5EF4-FFF2-40B4-BE49-F238E27FC236}">
                <a16:creationId xmlns:a16="http://schemas.microsoft.com/office/drawing/2014/main" id="{92F7A7DB-E3BA-4B74-84E1-93862FC913DE}"/>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L’ inflammasoma NALP3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nelle patologie infiammatorie</a:t>
            </a:r>
          </a:p>
        </p:txBody>
      </p:sp>
      <p:cxnSp>
        <p:nvCxnSpPr>
          <p:cNvPr id="13" name="Connettore 1 12">
            <a:extLst>
              <a:ext uri="{FF2B5EF4-FFF2-40B4-BE49-F238E27FC236}">
                <a16:creationId xmlns:a16="http://schemas.microsoft.com/office/drawing/2014/main" id="{5F78A1D3-74B0-4768-9F3D-86FBABBDBF36}"/>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D31C1A13-9F4F-4C9C-B2B2-A5BCCE0A2146}"/>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33C7A28B-2474-4C2D-9809-64F5E7F05599}"/>
              </a:ext>
            </a:extLst>
          </p:cNvPr>
          <p:cNvSpPr txBox="1"/>
          <p:nvPr/>
        </p:nvSpPr>
        <p:spPr>
          <a:xfrm>
            <a:off x="1524002" y="6172086"/>
            <a:ext cx="3089384" cy="3693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n-US"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Andres</a:t>
            </a:r>
            <a:r>
              <a:rPr kumimoji="0" lang="es-ES" altLang="en-US"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M, et al. </a:t>
            </a:r>
            <a:r>
              <a:rPr kumimoji="0" lang="es-ES" altLang="en-US"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Arthritis</a:t>
            </a:r>
            <a:r>
              <a:rPr kumimoji="0" lang="es-ES" altLang="en-US"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t>
            </a:r>
            <a:r>
              <a:rPr kumimoji="0" lang="es-ES" altLang="en-US"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Rheum</a:t>
            </a:r>
            <a:r>
              <a:rPr kumimoji="0" lang="es-ES" altLang="en-US"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2016</a:t>
            </a:r>
            <a:endParaRPr kumimoji="0" lang="en-US" altLang="en-US"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Yang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et</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al.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Int</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Neurourol</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J 2012;16:2-12 </a:t>
            </a:r>
          </a:p>
        </p:txBody>
      </p:sp>
      <p:grpSp>
        <p:nvGrpSpPr>
          <p:cNvPr id="86028" name="Gruppo 19">
            <a:extLst>
              <a:ext uri="{FF2B5EF4-FFF2-40B4-BE49-F238E27FC236}">
                <a16:creationId xmlns:a16="http://schemas.microsoft.com/office/drawing/2014/main" id="{DE9DE3B5-5CB5-4F4C-9F5C-2AB7DD76CB6E}"/>
              </a:ext>
            </a:extLst>
          </p:cNvPr>
          <p:cNvGrpSpPr>
            <a:grpSpLocks noChangeAspect="1"/>
          </p:cNvGrpSpPr>
          <p:nvPr/>
        </p:nvGrpSpPr>
        <p:grpSpPr bwMode="auto">
          <a:xfrm>
            <a:off x="1851025" y="1476375"/>
            <a:ext cx="6588125" cy="4362450"/>
            <a:chOff x="179512" y="764704"/>
            <a:chExt cx="8784976" cy="5816297"/>
          </a:xfrm>
        </p:grpSpPr>
        <p:sp>
          <p:nvSpPr>
            <p:cNvPr id="21" name="Rettangolo 20">
              <a:extLst>
                <a:ext uri="{FF2B5EF4-FFF2-40B4-BE49-F238E27FC236}">
                  <a16:creationId xmlns:a16="http://schemas.microsoft.com/office/drawing/2014/main" id="{A21007E6-4857-4B1D-AE7A-CEF7CBF6258C}"/>
                </a:ext>
              </a:extLst>
            </p:cNvPr>
            <p:cNvSpPr/>
            <p:nvPr/>
          </p:nvSpPr>
          <p:spPr>
            <a:xfrm>
              <a:off x="323459" y="764704"/>
              <a:ext cx="8353136" cy="1477356"/>
            </a:xfrm>
            <a:prstGeom prst="rect">
              <a:avLst/>
            </a:prstGeom>
            <a:ln w="25400">
              <a:solidFill>
                <a:srgbClr val="002060"/>
              </a:solidFill>
            </a:ln>
          </p:spPr>
          <p:txBody>
            <a:bodyPr>
              <a:norm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just" defTabSz="457200" rtl="0" eaLnBrk="1" fontAlgn="base" latinLnBrk="0" hangingPunct="1">
                <a:lnSpc>
                  <a:spcPct val="80000"/>
                </a:lnSpc>
                <a:spcBef>
                  <a:spcPct val="0"/>
                </a:spcBef>
                <a:spcAft>
                  <a:spcPct val="0"/>
                </a:spcAft>
                <a:buClrTx/>
                <a:buSzTx/>
                <a:buFontTx/>
                <a:buNone/>
                <a:tabLst/>
                <a:defRPr/>
              </a:pPr>
              <a:r>
                <a:rPr kumimoji="0" lang="en-US" altLang="it-IT" sz="1500" b="0"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mn-cs"/>
                </a:rPr>
                <a:t>L’aterosclerosi è un processo infiammatorio in cui il deposito dei cristalli di colesterolo ha un ruolo rilevante. </a:t>
              </a:r>
            </a:p>
            <a:p>
              <a:pPr marL="0" marR="0" lvl="0" indent="0" algn="just" defTabSz="457200" rtl="0" eaLnBrk="1" fontAlgn="base" latinLnBrk="0" hangingPunct="1">
                <a:lnSpc>
                  <a:spcPct val="80000"/>
                </a:lnSpc>
                <a:spcBef>
                  <a:spcPct val="0"/>
                </a:spcBef>
                <a:spcAft>
                  <a:spcPct val="0"/>
                </a:spcAft>
                <a:buClrTx/>
                <a:buSzTx/>
                <a:buFontTx/>
                <a:buNone/>
                <a:tabLst/>
                <a:defRPr/>
              </a:pPr>
              <a:endParaRPr kumimoji="0" lang="en-US" altLang="it-IT" sz="1500" b="0"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mn-cs"/>
              </a:endParaRPr>
            </a:p>
            <a:p>
              <a:pPr marL="0" marR="0" lvl="0" indent="0" algn="just" defTabSz="457200" rtl="0" eaLnBrk="1" fontAlgn="base" latinLnBrk="0" hangingPunct="1">
                <a:lnSpc>
                  <a:spcPct val="80000"/>
                </a:lnSpc>
                <a:spcBef>
                  <a:spcPct val="0"/>
                </a:spcBef>
                <a:spcAft>
                  <a:spcPct val="0"/>
                </a:spcAft>
                <a:buClrTx/>
                <a:buSzTx/>
                <a:buFontTx/>
                <a:buNone/>
                <a:tabLst/>
                <a:defRPr/>
              </a:pPr>
              <a:r>
                <a:rPr kumimoji="0" lang="en-US" altLang="it-IT" sz="1500" b="1" i="0" u="none" strike="noStrike" kern="1200" cap="none" spc="0" normalizeH="0" baseline="0" noProof="0">
                  <a:ln>
                    <a:noFill/>
                  </a:ln>
                  <a:solidFill>
                    <a:srgbClr val="C00000"/>
                  </a:solidFill>
                  <a:effectLst/>
                  <a:uLnTx/>
                  <a:uFillTx/>
                  <a:latin typeface="Calibri" panose="020F0502020204030204" pitchFamily="34" charset="0"/>
                  <a:ea typeface="Geneva" pitchFamily="124" charset="-128"/>
                  <a:cs typeface="+mn-cs"/>
                </a:rPr>
                <a:t>I cristalli di colesterolo e di acido urico hanno un meccanismo infiammatorio comune: la via dell’inflammasoma NALP-3</a:t>
              </a:r>
            </a:p>
          </p:txBody>
        </p:sp>
        <p:pic>
          <p:nvPicPr>
            <p:cNvPr id="86030" name="Picture 2">
              <a:extLst>
                <a:ext uri="{FF2B5EF4-FFF2-40B4-BE49-F238E27FC236}">
                  <a16:creationId xmlns:a16="http://schemas.microsoft.com/office/drawing/2014/main" id="{8798190B-806C-4256-A8D5-92A587D76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38"/>
            <a:stretch>
              <a:fillRect/>
            </a:stretch>
          </p:blipFill>
          <p:spPr bwMode="auto">
            <a:xfrm>
              <a:off x="636440" y="2276872"/>
              <a:ext cx="7751984" cy="33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ttangolo 22">
              <a:extLst>
                <a:ext uri="{FF2B5EF4-FFF2-40B4-BE49-F238E27FC236}">
                  <a16:creationId xmlns:a16="http://schemas.microsoft.com/office/drawing/2014/main" id="{E9E15738-03BD-4539-8D93-670EE47B29E3}"/>
                </a:ext>
              </a:extLst>
            </p:cNvPr>
            <p:cNvSpPr/>
            <p:nvPr/>
          </p:nvSpPr>
          <p:spPr>
            <a:xfrm>
              <a:off x="179512" y="5658182"/>
              <a:ext cx="8784976" cy="922819"/>
            </a:xfrm>
            <a:prstGeom prst="rect">
              <a:avLst/>
            </a:prstGeom>
          </p:spPr>
          <p:txBody>
            <a:bodyPr>
              <a:norm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mn-cs"/>
                </a:rPr>
                <a:t>Un crescente numero di evidenze indicano che </a:t>
              </a:r>
              <a:r>
                <a:rPr kumimoji="0" lang="it-IT" altLang="it-IT" sz="1400" b="1"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mn-cs"/>
                </a:rPr>
                <a:t>l’ inflammasoma NLRP3 gioca un ruolo in una varietà di malattie infiammatorie,tra cui la gotta, l’</a:t>
              </a:r>
              <a:r>
                <a:rPr kumimoji="0" lang="it-IT" altLang="ja-JP" sz="1400" b="1"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mn-cs"/>
                </a:rPr>
                <a:t>ipercolesterolemia e nel diabete di tipo II, </a:t>
              </a:r>
              <a:r>
                <a:rPr kumimoji="0" lang="it-IT" altLang="ja-JP" sz="1400" b="0"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mn-cs"/>
                </a:rPr>
                <a:t>nonché in condizioni di stress cellulare o lesioni</a:t>
              </a:r>
              <a:endPar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mn-cs"/>
              </a:endParaRPr>
            </a:p>
          </p:txBody>
        </p:sp>
      </p:grpSp>
    </p:spTree>
    <p:extLst>
      <p:ext uri="{BB962C8B-B14F-4D97-AF65-F5344CB8AC3E}">
        <p14:creationId xmlns:p14="http://schemas.microsoft.com/office/powerpoint/2010/main" val="3119901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p:nvPr/>
        </p:nvSpPr>
        <p:spPr>
          <a:xfrm>
            <a:off x="0" y="0"/>
            <a:ext cx="9144000" cy="6858000"/>
          </a:xfrm>
          <a:prstGeom prst="rect">
            <a:avLst/>
          </a:prstGeom>
          <a:solidFill>
            <a:srgbClr val="000099"/>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95" name="Shape 795"/>
          <p:cNvSpPr/>
          <p:nvPr/>
        </p:nvSpPr>
        <p:spPr>
          <a:xfrm>
            <a:off x="92075" y="2260600"/>
            <a:ext cx="5495925" cy="30353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796" name="Shape 796"/>
          <p:cNvSpPr/>
          <p:nvPr/>
        </p:nvSpPr>
        <p:spPr>
          <a:xfrm>
            <a:off x="130175" y="2298700"/>
            <a:ext cx="5495925" cy="3035300"/>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797" name="Shape 797"/>
          <p:cNvSpPr/>
          <p:nvPr/>
        </p:nvSpPr>
        <p:spPr>
          <a:xfrm>
            <a:off x="180975" y="2349500"/>
            <a:ext cx="5470525" cy="3009900"/>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798" name="Shape 798"/>
          <p:cNvSpPr/>
          <p:nvPr/>
        </p:nvSpPr>
        <p:spPr>
          <a:xfrm>
            <a:off x="174625" y="2344738"/>
            <a:ext cx="5481638" cy="3019434"/>
          </a:xfrm>
          <a:prstGeom prst="rect">
            <a:avLst/>
          </a:prstGeom>
          <a:ln w="10080">
            <a:solidFill>
              <a:srgbClr val="00CC99"/>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99" name="Shape 799"/>
          <p:cNvSpPr/>
          <p:nvPr/>
        </p:nvSpPr>
        <p:spPr>
          <a:xfrm>
            <a:off x="617537" y="6007098"/>
            <a:ext cx="1831976" cy="2813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000">
                <a:solidFill>
                  <a:srgbClr val="FFFF00"/>
                </a:solidFill>
              </a:rPr>
              <a:t>25 milioni di anni</a:t>
            </a:r>
          </a:p>
        </p:txBody>
      </p:sp>
      <p:sp>
        <p:nvSpPr>
          <p:cNvPr id="800" name="Shape 800"/>
          <p:cNvSpPr/>
          <p:nvPr/>
        </p:nvSpPr>
        <p:spPr>
          <a:xfrm>
            <a:off x="3144834" y="6854824"/>
            <a:ext cx="928436" cy="1330"/>
          </a:xfrm>
          <a:prstGeom prst="line">
            <a:avLst/>
          </a:prstGeom>
          <a:ln w="10080">
            <a:solidFill>
              <a:srgbClr val="00CC97"/>
            </a:solidFill>
            <a:round/>
          </a:ln>
        </p:spPr>
        <p:txBody>
          <a:bodyPr lIns="0" tIns="0" rIns="0" bIns="0"/>
          <a:lstStyle/>
          <a:p>
            <a:pPr lvl="0" defTabSz="457200">
              <a:defRPr sz="1200"/>
            </a:pPr>
            <a:endParaRPr/>
          </a:p>
        </p:txBody>
      </p:sp>
      <p:grpSp>
        <p:nvGrpSpPr>
          <p:cNvPr id="807" name="Group 807"/>
          <p:cNvGrpSpPr/>
          <p:nvPr/>
        </p:nvGrpSpPr>
        <p:grpSpPr>
          <a:xfrm>
            <a:off x="2484428" y="6186476"/>
            <a:ext cx="718902" cy="103108"/>
            <a:chOff x="0" y="-1"/>
            <a:chExt cx="718901" cy="103107"/>
          </a:xfrm>
        </p:grpSpPr>
        <p:sp>
          <p:nvSpPr>
            <p:cNvPr id="801" name="Shape 801"/>
            <p:cNvSpPr/>
            <p:nvPr/>
          </p:nvSpPr>
          <p:spPr>
            <a:xfrm>
              <a:off x="622792" y="51547"/>
              <a:ext cx="85222" cy="51560"/>
            </a:xfrm>
            <a:custGeom>
              <a:avLst/>
              <a:gdLst/>
              <a:ahLst/>
              <a:cxnLst>
                <a:cxn ang="0">
                  <a:pos x="wd2" y="hd2"/>
                </a:cxn>
                <a:cxn ang="5400000">
                  <a:pos x="wd2" y="hd2"/>
                </a:cxn>
                <a:cxn ang="10800000">
                  <a:pos x="wd2" y="hd2"/>
                </a:cxn>
                <a:cxn ang="16200000">
                  <a:pos x="wd2" y="hd2"/>
                </a:cxn>
              </a:cxnLst>
              <a:rect l="0" t="0" r="r" b="b"/>
              <a:pathLst>
                <a:path w="21600" h="21600" extrusionOk="0">
                  <a:moveTo>
                    <a:pt x="17953" y="0"/>
                  </a:moveTo>
                  <a:lnTo>
                    <a:pt x="257" y="17016"/>
                  </a:lnTo>
                  <a:lnTo>
                    <a:pt x="0" y="18639"/>
                  </a:lnTo>
                  <a:lnTo>
                    <a:pt x="901" y="21170"/>
                  </a:lnTo>
                  <a:lnTo>
                    <a:pt x="1898" y="21600"/>
                  </a:lnTo>
                  <a:lnTo>
                    <a:pt x="21600" y="2653"/>
                  </a:lnTo>
                  <a:lnTo>
                    <a:pt x="21173" y="2653"/>
                  </a:lnTo>
                  <a:lnTo>
                    <a:pt x="21173" y="2292"/>
                  </a:lnTo>
                  <a:lnTo>
                    <a:pt x="20336" y="2292"/>
                  </a:lnTo>
                  <a:lnTo>
                    <a:pt x="17953" y="0"/>
                  </a:lnTo>
                  <a:close/>
                </a:path>
              </a:pathLst>
            </a:custGeom>
            <a:solidFill>
              <a:srgbClr val="00CC97"/>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02" name="Shape 802"/>
            <p:cNvSpPr/>
            <p:nvPr/>
          </p:nvSpPr>
          <p:spPr>
            <a:xfrm>
              <a:off x="-1" y="45215"/>
              <a:ext cx="693628" cy="12674"/>
            </a:xfrm>
            <a:custGeom>
              <a:avLst/>
              <a:gdLst/>
              <a:ahLst/>
              <a:cxnLst>
                <a:cxn ang="0">
                  <a:pos x="wd2" y="hd2"/>
                </a:cxn>
                <a:cxn ang="5400000">
                  <a:pos x="wd2" y="hd2"/>
                </a:cxn>
                <a:cxn ang="10800000">
                  <a:pos x="wd2" y="hd2"/>
                </a:cxn>
                <a:cxn ang="16200000">
                  <a:pos x="wd2" y="hd2"/>
                </a:cxn>
              </a:cxnLst>
              <a:rect l="0" t="0" r="r" b="b"/>
              <a:pathLst>
                <a:path w="21600" h="21600" extrusionOk="0">
                  <a:moveTo>
                    <a:pt x="21261" y="0"/>
                  </a:moveTo>
                  <a:lnTo>
                    <a:pt x="0" y="0"/>
                  </a:lnTo>
                  <a:lnTo>
                    <a:pt x="0" y="21600"/>
                  </a:lnTo>
                  <a:lnTo>
                    <a:pt x="21261" y="21600"/>
                  </a:lnTo>
                  <a:lnTo>
                    <a:pt x="21600" y="10800"/>
                  </a:lnTo>
                  <a:lnTo>
                    <a:pt x="21261" y="0"/>
                  </a:lnTo>
                  <a:close/>
                </a:path>
              </a:pathLst>
            </a:custGeom>
            <a:solidFill>
              <a:srgbClr val="00CC97"/>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03" name="Shape 803"/>
            <p:cNvSpPr/>
            <p:nvPr/>
          </p:nvSpPr>
          <p:spPr>
            <a:xfrm>
              <a:off x="706321" y="45215"/>
              <a:ext cx="12580" cy="12674"/>
            </a:xfrm>
            <a:custGeom>
              <a:avLst/>
              <a:gdLst/>
              <a:ahLst/>
              <a:cxnLst>
                <a:cxn ang="0">
                  <a:pos x="wd2" y="hd2"/>
                </a:cxn>
                <a:cxn ang="5400000">
                  <a:pos x="wd2" y="hd2"/>
                </a:cxn>
                <a:cxn ang="10800000">
                  <a:pos x="wd2" y="hd2"/>
                </a:cxn>
                <a:cxn ang="16200000">
                  <a:pos x="wd2" y="hd2"/>
                </a:cxn>
              </a:cxnLst>
              <a:rect l="0" t="0" r="r" b="b"/>
              <a:pathLst>
                <a:path w="21600" h="21600" extrusionOk="0">
                  <a:moveTo>
                    <a:pt x="2900" y="0"/>
                  </a:moveTo>
                  <a:lnTo>
                    <a:pt x="0" y="0"/>
                  </a:lnTo>
                  <a:lnTo>
                    <a:pt x="0" y="21600"/>
                  </a:lnTo>
                  <a:lnTo>
                    <a:pt x="2895" y="21600"/>
                  </a:lnTo>
                  <a:lnTo>
                    <a:pt x="21600" y="10800"/>
                  </a:lnTo>
                  <a:lnTo>
                    <a:pt x="2900" y="0"/>
                  </a:lnTo>
                  <a:close/>
                </a:path>
              </a:pathLst>
            </a:custGeom>
            <a:solidFill>
              <a:srgbClr val="00CC97"/>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04" name="Shape 804"/>
            <p:cNvSpPr/>
            <p:nvPr/>
          </p:nvSpPr>
          <p:spPr>
            <a:xfrm>
              <a:off x="693617" y="46076"/>
              <a:ext cx="9414" cy="109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799"/>
                  </a:lnTo>
                  <a:lnTo>
                    <a:pt x="21600" y="21600"/>
                  </a:lnTo>
                  <a:lnTo>
                    <a:pt x="21600" y="0"/>
                  </a:lnTo>
                  <a:close/>
                </a:path>
              </a:pathLst>
            </a:custGeom>
            <a:solidFill>
              <a:srgbClr val="00CC97"/>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05" name="Shape 805"/>
            <p:cNvSpPr/>
            <p:nvPr/>
          </p:nvSpPr>
          <p:spPr>
            <a:xfrm>
              <a:off x="703021" y="46076"/>
              <a:ext cx="3309" cy="10948"/>
            </a:xfrm>
            <a:prstGeom prst="rect">
              <a:avLst/>
            </a:prstGeom>
            <a:solidFill>
              <a:srgbClr val="00CC97"/>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06" name="Shape 806"/>
            <p:cNvSpPr/>
            <p:nvPr/>
          </p:nvSpPr>
          <p:spPr>
            <a:xfrm>
              <a:off x="622792" y="-2"/>
              <a:ext cx="85225" cy="51558"/>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lnTo>
                    <a:pt x="901" y="429"/>
                  </a:lnTo>
                  <a:lnTo>
                    <a:pt x="0" y="2960"/>
                  </a:lnTo>
                  <a:lnTo>
                    <a:pt x="257" y="4584"/>
                  </a:lnTo>
                  <a:lnTo>
                    <a:pt x="17952" y="21600"/>
                  </a:lnTo>
                  <a:lnTo>
                    <a:pt x="20336" y="19308"/>
                  </a:lnTo>
                  <a:lnTo>
                    <a:pt x="21172" y="19308"/>
                  </a:lnTo>
                  <a:lnTo>
                    <a:pt x="21172" y="18947"/>
                  </a:lnTo>
                  <a:lnTo>
                    <a:pt x="21600" y="18947"/>
                  </a:lnTo>
                  <a:lnTo>
                    <a:pt x="1898" y="0"/>
                  </a:lnTo>
                  <a:close/>
                </a:path>
              </a:pathLst>
            </a:custGeom>
            <a:solidFill>
              <a:srgbClr val="00CC97"/>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808" name="Shape 808"/>
          <p:cNvSpPr/>
          <p:nvPr/>
        </p:nvSpPr>
        <p:spPr>
          <a:xfrm>
            <a:off x="8178800" y="6291262"/>
            <a:ext cx="203200" cy="1956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400">
                <a:latin typeface="Times New Roman"/>
                <a:ea typeface="Times New Roman"/>
                <a:cs typeface="Times New Roman"/>
                <a:sym typeface="Times New Roman"/>
              </a:defRPr>
            </a:lvl1pPr>
          </a:lstStyle>
          <a:p>
            <a:pPr lvl="0">
              <a:defRPr sz="1800"/>
            </a:pPr>
            <a:r>
              <a:rPr sz="1400"/>
              <a:t>29</a:t>
            </a:r>
          </a:p>
        </p:txBody>
      </p:sp>
      <p:sp>
        <p:nvSpPr>
          <p:cNvPr id="809" name="Shape 809"/>
          <p:cNvSpPr/>
          <p:nvPr/>
        </p:nvSpPr>
        <p:spPr>
          <a:xfrm>
            <a:off x="4822823" y="6043612"/>
            <a:ext cx="779473" cy="2813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2000">
                <a:solidFill>
                  <a:srgbClr val="0D0D0D"/>
                </a:solidFill>
                <a:latin typeface="Times New Roman"/>
                <a:ea typeface="Times New Roman"/>
                <a:cs typeface="Times New Roman"/>
                <a:sym typeface="Times New Roman"/>
              </a:rPr>
              <a:t>5</a:t>
            </a:r>
            <a:r>
              <a:rPr sz="2000">
                <a:solidFill>
                  <a:srgbClr val="FFFF00"/>
                </a:solidFill>
                <a:latin typeface="Times New Roman"/>
                <a:ea typeface="Times New Roman"/>
                <a:cs typeface="Times New Roman"/>
                <a:sym typeface="Times New Roman"/>
              </a:rPr>
              <a:t>0 anni</a:t>
            </a:r>
          </a:p>
        </p:txBody>
      </p:sp>
      <p:grpSp>
        <p:nvGrpSpPr>
          <p:cNvPr id="813" name="Group 813"/>
          <p:cNvGrpSpPr/>
          <p:nvPr/>
        </p:nvGrpSpPr>
        <p:grpSpPr>
          <a:xfrm>
            <a:off x="250813" y="6200761"/>
            <a:ext cx="360389" cy="76217"/>
            <a:chOff x="0" y="-1"/>
            <a:chExt cx="360387" cy="76215"/>
          </a:xfrm>
        </p:grpSpPr>
        <p:sp>
          <p:nvSpPr>
            <p:cNvPr id="810" name="Shape 810"/>
            <p:cNvSpPr/>
            <p:nvPr/>
          </p:nvSpPr>
          <p:spPr>
            <a:xfrm>
              <a:off x="284237" y="-2"/>
              <a:ext cx="63454" cy="762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2600"/>
                  </a:lnTo>
                  <a:lnTo>
                    <a:pt x="4320" y="12600"/>
                  </a:lnTo>
                  <a:lnTo>
                    <a:pt x="4320" y="9000"/>
                  </a:lnTo>
                  <a:lnTo>
                    <a:pt x="21600" y="9000"/>
                  </a:lnTo>
                  <a:lnTo>
                    <a:pt x="0" y="0"/>
                  </a:lnTo>
                  <a:close/>
                </a:path>
              </a:pathLst>
            </a:cu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11" name="Shape 811"/>
            <p:cNvSpPr/>
            <p:nvPr/>
          </p:nvSpPr>
          <p:spPr>
            <a:xfrm>
              <a:off x="-1" y="31752"/>
              <a:ext cx="284243" cy="12707"/>
            </a:xfrm>
            <a:prstGeom prst="rect">
              <a:avLst/>
            </a:pr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12" name="Shape 812"/>
            <p:cNvSpPr/>
            <p:nvPr/>
          </p:nvSpPr>
          <p:spPr>
            <a:xfrm>
              <a:off x="296926" y="31752"/>
              <a:ext cx="63461" cy="12710"/>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0" y="0"/>
                  </a:lnTo>
                  <a:lnTo>
                    <a:pt x="0" y="21600"/>
                  </a:lnTo>
                  <a:lnTo>
                    <a:pt x="17280" y="21600"/>
                  </a:lnTo>
                  <a:lnTo>
                    <a:pt x="21600" y="10800"/>
                  </a:lnTo>
                  <a:lnTo>
                    <a:pt x="17280" y="0"/>
                  </a:lnTo>
                  <a:close/>
                </a:path>
              </a:pathLst>
            </a:cu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814" name="Shape 814"/>
          <p:cNvSpPr/>
          <p:nvPr/>
        </p:nvSpPr>
        <p:spPr>
          <a:xfrm>
            <a:off x="5707062" y="1609725"/>
            <a:ext cx="3121034" cy="3751263"/>
          </a:xfrm>
          <a:prstGeom prst="rect">
            <a:avLst/>
          </a:prstGeom>
          <a:blipFill>
            <a:blip r:embed="rId5"/>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15" name="Shape 815"/>
          <p:cNvSpPr/>
          <p:nvPr/>
        </p:nvSpPr>
        <p:spPr>
          <a:xfrm>
            <a:off x="5745162" y="1647825"/>
            <a:ext cx="3121034" cy="3751263"/>
          </a:xfrm>
          <a:prstGeom prst="rect">
            <a:avLst/>
          </a:prstGeom>
          <a:blipFill>
            <a:blip r:embed="rId6"/>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16" name="Shape 816"/>
          <p:cNvSpPr/>
          <p:nvPr/>
        </p:nvSpPr>
        <p:spPr>
          <a:xfrm>
            <a:off x="5795962" y="1698625"/>
            <a:ext cx="3095634" cy="3725863"/>
          </a:xfrm>
          <a:prstGeom prst="rect">
            <a:avLst/>
          </a:prstGeom>
          <a:blipFill>
            <a:blip r:embed="rId7"/>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17" name="Shape 817"/>
          <p:cNvSpPr/>
          <p:nvPr/>
        </p:nvSpPr>
        <p:spPr>
          <a:xfrm>
            <a:off x="5791198" y="1693863"/>
            <a:ext cx="3106748" cy="3735390"/>
          </a:xfrm>
          <a:prstGeom prst="rect">
            <a:avLst/>
          </a:prstGeom>
          <a:ln w="10080">
            <a:solidFill>
              <a:srgbClr val="993300"/>
            </a:solidFill>
            <a:round/>
          </a:ln>
        </p:spPr>
        <p:txBody>
          <a:bodyPr lIns="0" tIns="0" rIns="0" bIns="0" anchor="ctr"/>
          <a:lstStyle/>
          <a:p>
            <a:pPr lvl="0">
              <a:defRPr>
                <a:solidFill>
                  <a:srgbClr val="FFFFFF"/>
                </a:solidFill>
                <a:latin typeface="Arial"/>
                <a:ea typeface="Arial"/>
                <a:cs typeface="Arial"/>
                <a:sym typeface="Arial"/>
              </a:defRPr>
            </a:pPr>
            <a:endParaRPr/>
          </a:p>
        </p:txBody>
      </p:sp>
      <p:grpSp>
        <p:nvGrpSpPr>
          <p:cNvPr id="821" name="Group 821"/>
          <p:cNvGrpSpPr/>
          <p:nvPr/>
        </p:nvGrpSpPr>
        <p:grpSpPr>
          <a:xfrm>
            <a:off x="3492485" y="6200761"/>
            <a:ext cx="1223986" cy="76217"/>
            <a:chOff x="-1" y="-1"/>
            <a:chExt cx="1223985" cy="76215"/>
          </a:xfrm>
        </p:grpSpPr>
        <p:sp>
          <p:nvSpPr>
            <p:cNvPr id="818" name="Shape 818"/>
            <p:cNvSpPr/>
            <p:nvPr/>
          </p:nvSpPr>
          <p:spPr>
            <a:xfrm>
              <a:off x="1147791" y="-2"/>
              <a:ext cx="63498" cy="762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2600"/>
                  </a:lnTo>
                  <a:lnTo>
                    <a:pt x="4320" y="12600"/>
                  </a:lnTo>
                  <a:lnTo>
                    <a:pt x="4320" y="9000"/>
                  </a:lnTo>
                  <a:lnTo>
                    <a:pt x="21600" y="9000"/>
                  </a:lnTo>
                  <a:lnTo>
                    <a:pt x="0" y="0"/>
                  </a:lnTo>
                  <a:close/>
                </a:path>
              </a:pathLst>
            </a:cu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19" name="Shape 819"/>
            <p:cNvSpPr/>
            <p:nvPr/>
          </p:nvSpPr>
          <p:spPr>
            <a:xfrm>
              <a:off x="-2" y="31752"/>
              <a:ext cx="1147800" cy="12707"/>
            </a:xfrm>
            <a:prstGeom prst="rect">
              <a:avLst/>
            </a:pr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20" name="Shape 820"/>
            <p:cNvSpPr/>
            <p:nvPr/>
          </p:nvSpPr>
          <p:spPr>
            <a:xfrm>
              <a:off x="1160488" y="31752"/>
              <a:ext cx="63497" cy="12710"/>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0" y="0"/>
                  </a:lnTo>
                  <a:lnTo>
                    <a:pt x="0" y="21600"/>
                  </a:lnTo>
                  <a:lnTo>
                    <a:pt x="17280" y="21600"/>
                  </a:lnTo>
                  <a:lnTo>
                    <a:pt x="21600" y="10800"/>
                  </a:lnTo>
                  <a:lnTo>
                    <a:pt x="17280" y="0"/>
                  </a:lnTo>
                  <a:close/>
                </a:path>
              </a:pathLst>
            </a:cu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825" name="Group 825"/>
          <p:cNvGrpSpPr/>
          <p:nvPr/>
        </p:nvGrpSpPr>
        <p:grpSpPr>
          <a:xfrm>
            <a:off x="5724510" y="6200761"/>
            <a:ext cx="1439890" cy="76217"/>
            <a:chOff x="-1" y="-1"/>
            <a:chExt cx="1439889" cy="76215"/>
          </a:xfrm>
        </p:grpSpPr>
        <p:sp>
          <p:nvSpPr>
            <p:cNvPr id="822" name="Shape 822"/>
            <p:cNvSpPr/>
            <p:nvPr/>
          </p:nvSpPr>
          <p:spPr>
            <a:xfrm>
              <a:off x="1363692" y="-2"/>
              <a:ext cx="63498" cy="762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2600"/>
                  </a:lnTo>
                  <a:lnTo>
                    <a:pt x="4320" y="12600"/>
                  </a:lnTo>
                  <a:lnTo>
                    <a:pt x="4320" y="9000"/>
                  </a:lnTo>
                  <a:lnTo>
                    <a:pt x="21600" y="9000"/>
                  </a:lnTo>
                  <a:lnTo>
                    <a:pt x="0" y="0"/>
                  </a:lnTo>
                  <a:close/>
                </a:path>
              </a:pathLst>
            </a:cu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23" name="Shape 823"/>
            <p:cNvSpPr/>
            <p:nvPr/>
          </p:nvSpPr>
          <p:spPr>
            <a:xfrm>
              <a:off x="-2" y="31752"/>
              <a:ext cx="1363701" cy="12707"/>
            </a:xfrm>
            <a:prstGeom prst="rect">
              <a:avLst/>
            </a:pr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824" name="Shape 824"/>
            <p:cNvSpPr/>
            <p:nvPr/>
          </p:nvSpPr>
          <p:spPr>
            <a:xfrm>
              <a:off x="1376390" y="31752"/>
              <a:ext cx="63499" cy="12710"/>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0" y="0"/>
                  </a:lnTo>
                  <a:lnTo>
                    <a:pt x="0" y="21600"/>
                  </a:lnTo>
                  <a:lnTo>
                    <a:pt x="17280" y="21600"/>
                  </a:lnTo>
                  <a:lnTo>
                    <a:pt x="21600" y="10800"/>
                  </a:lnTo>
                  <a:lnTo>
                    <a:pt x="17280" y="0"/>
                  </a:lnTo>
                  <a:close/>
                </a:path>
              </a:pathLst>
            </a:custGeom>
            <a:solidFill>
              <a:srgbClr val="0066CC"/>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826" name="Shape 826"/>
          <p:cNvSpPr/>
          <p:nvPr/>
        </p:nvSpPr>
        <p:spPr>
          <a:xfrm>
            <a:off x="3930650" y="5503862"/>
            <a:ext cx="1611313"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b="1">
                <a:solidFill>
                  <a:srgbClr val="993300"/>
                </a:solidFill>
                <a:latin typeface="Century Gothic"/>
                <a:ea typeface="Century Gothic"/>
                <a:cs typeface="Century Gothic"/>
                <a:sym typeface="Century Gothic"/>
              </a:defRPr>
            </a:lvl1pPr>
          </a:lstStyle>
          <a:p>
            <a:pPr lvl="0">
              <a:defRPr sz="1800" b="0">
                <a:solidFill>
                  <a:srgbClr val="000000"/>
                </a:solidFill>
              </a:defRPr>
            </a:pPr>
            <a:r>
              <a:rPr sz="2000" b="1">
                <a:solidFill>
                  <a:srgbClr val="993300"/>
                </a:solidFill>
              </a:rPr>
              <a:t>Lardopitecus</a:t>
            </a:r>
          </a:p>
        </p:txBody>
      </p:sp>
      <p:sp>
        <p:nvSpPr>
          <p:cNvPr id="827" name="Shape 827"/>
          <p:cNvSpPr/>
          <p:nvPr/>
        </p:nvSpPr>
        <p:spPr>
          <a:xfrm>
            <a:off x="6008687" y="5514975"/>
            <a:ext cx="2773371" cy="5486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636579" indent="-622291">
              <a:lnSpc>
                <a:spcPct val="80000"/>
              </a:lnSpc>
              <a:tabLst>
                <a:tab pos="762000" algn="l"/>
                <a:tab pos="1206500" algn="l"/>
                <a:tab pos="1651000" algn="l"/>
                <a:tab pos="2108200" algn="l"/>
                <a:tab pos="2552700" algn="l"/>
                <a:tab pos="3009900" algn="l"/>
                <a:tab pos="3454400" algn="l"/>
                <a:tab pos="3898900" algn="l"/>
                <a:tab pos="4356100" algn="l"/>
                <a:tab pos="4800600" algn="l"/>
                <a:tab pos="5245100" algn="l"/>
                <a:tab pos="5702300" algn="l"/>
                <a:tab pos="6146800" algn="l"/>
                <a:tab pos="6604000" algn="l"/>
                <a:tab pos="7048500" algn="l"/>
                <a:tab pos="7493000" algn="l"/>
                <a:tab pos="7950200" algn="l"/>
                <a:tab pos="8394700" algn="l"/>
                <a:tab pos="8839200" algn="l"/>
                <a:tab pos="9296400" algn="l"/>
                <a:tab pos="9740900" algn="l"/>
              </a:tabLst>
              <a:defRPr sz="2000" b="1">
                <a:solidFill>
                  <a:srgbClr val="993300"/>
                </a:solidFill>
                <a:latin typeface="Century Gothic"/>
                <a:ea typeface="Century Gothic"/>
                <a:cs typeface="Century Gothic"/>
                <a:sym typeface="Century Gothic"/>
              </a:defRPr>
            </a:lvl1pPr>
          </a:lstStyle>
          <a:p>
            <a:pPr lvl="0">
              <a:defRPr sz="1800" b="0">
                <a:solidFill>
                  <a:srgbClr val="000000"/>
                </a:solidFill>
              </a:defRPr>
            </a:pPr>
            <a:r>
              <a:rPr sz="2000" b="1">
                <a:solidFill>
                  <a:srgbClr val="993300"/>
                </a:solidFill>
              </a:rPr>
              <a:t>Homo sapiens sapiens  televisivus</a:t>
            </a:r>
          </a:p>
        </p:txBody>
      </p:sp>
      <p:sp>
        <p:nvSpPr>
          <p:cNvPr id="828" name="Shape 828"/>
          <p:cNvSpPr/>
          <p:nvPr/>
        </p:nvSpPr>
        <p:spPr>
          <a:xfrm>
            <a:off x="2854325" y="5443537"/>
            <a:ext cx="960438" cy="5486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76200">
              <a:lnSpc>
                <a:spcPct val="80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b="1">
                <a:solidFill>
                  <a:srgbClr val="993300"/>
                </a:solidFill>
                <a:latin typeface="Century Gothic"/>
                <a:ea typeface="Century Gothic"/>
                <a:cs typeface="Century Gothic"/>
                <a:sym typeface="Century Gothic"/>
              </a:defRPr>
            </a:lvl1pPr>
          </a:lstStyle>
          <a:p>
            <a:pPr lvl="0">
              <a:defRPr sz="1800" b="0">
                <a:solidFill>
                  <a:srgbClr val="000000"/>
                </a:solidFill>
              </a:defRPr>
            </a:pPr>
            <a:r>
              <a:rPr sz="2000" b="1">
                <a:solidFill>
                  <a:srgbClr val="993300"/>
                </a:solidFill>
              </a:rPr>
              <a:t>Homo  sapiens</a:t>
            </a:r>
          </a:p>
        </p:txBody>
      </p:sp>
      <p:sp>
        <p:nvSpPr>
          <p:cNvPr id="829" name="Shape 829"/>
          <p:cNvSpPr/>
          <p:nvPr/>
        </p:nvSpPr>
        <p:spPr>
          <a:xfrm>
            <a:off x="3348037" y="5951537"/>
            <a:ext cx="9" cy="287345"/>
          </a:xfrm>
          <a:prstGeom prst="line">
            <a:avLst/>
          </a:prstGeom>
          <a:ln w="10080">
            <a:solidFill>
              <a:srgbClr val="0066CC"/>
            </a:solidFill>
            <a:round/>
          </a:ln>
        </p:spPr>
        <p:txBody>
          <a:bodyPr lIns="0" tIns="0" rIns="0" bIns="0"/>
          <a:lstStyle/>
          <a:p>
            <a:pPr lvl="0" defTabSz="457200">
              <a:defRPr sz="1200"/>
            </a:pPr>
            <a:endParaRPr/>
          </a:p>
        </p:txBody>
      </p:sp>
      <p:sp>
        <p:nvSpPr>
          <p:cNvPr id="830" name="Shape 830"/>
          <p:cNvSpPr/>
          <p:nvPr/>
        </p:nvSpPr>
        <p:spPr>
          <a:xfrm>
            <a:off x="7235821" y="6022973"/>
            <a:ext cx="6" cy="215905"/>
          </a:xfrm>
          <a:prstGeom prst="line">
            <a:avLst/>
          </a:prstGeom>
          <a:ln w="10080">
            <a:solidFill>
              <a:srgbClr val="0066CC"/>
            </a:solidFill>
            <a:round/>
          </a:ln>
        </p:spPr>
        <p:txBody>
          <a:bodyPr lIns="0" tIns="0" rIns="0" bIns="0"/>
          <a:lstStyle/>
          <a:p>
            <a:pPr lvl="0" defTabSz="457200">
              <a:defRPr sz="1200"/>
            </a:pPr>
            <a:endParaRPr/>
          </a:p>
        </p:txBody>
      </p:sp>
      <p:sp>
        <p:nvSpPr>
          <p:cNvPr id="831" name="Shape 831"/>
          <p:cNvSpPr/>
          <p:nvPr/>
        </p:nvSpPr>
        <p:spPr>
          <a:xfrm>
            <a:off x="6977063" y="0"/>
            <a:ext cx="2165359" cy="1449388"/>
          </a:xfrm>
          <a:prstGeom prst="rect">
            <a:avLst/>
          </a:prstGeom>
          <a:blipFill>
            <a:blip r:embed="rId8"/>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32" name="Shape 832"/>
          <p:cNvSpPr/>
          <p:nvPr/>
        </p:nvSpPr>
        <p:spPr>
          <a:xfrm>
            <a:off x="6972300" y="1455736"/>
            <a:ext cx="2171703" cy="9"/>
          </a:xfrm>
          <a:prstGeom prst="line">
            <a:avLst/>
          </a:prstGeom>
          <a:ln w="10080">
            <a:solidFill>
              <a:srgbClr val="C0504D"/>
            </a:solidFill>
            <a:round/>
          </a:ln>
        </p:spPr>
        <p:txBody>
          <a:bodyPr lIns="0" tIns="0" rIns="0" bIns="0"/>
          <a:lstStyle/>
          <a:p>
            <a:pPr lvl="0" defTabSz="457200">
              <a:defRPr sz="1200"/>
            </a:pPr>
            <a:endParaRPr/>
          </a:p>
        </p:txBody>
      </p:sp>
      <p:sp>
        <p:nvSpPr>
          <p:cNvPr id="833" name="Shape 833"/>
          <p:cNvSpPr/>
          <p:nvPr/>
        </p:nvSpPr>
        <p:spPr>
          <a:xfrm>
            <a:off x="6972299" y="0"/>
            <a:ext cx="9" cy="1455739"/>
          </a:xfrm>
          <a:prstGeom prst="line">
            <a:avLst/>
          </a:prstGeom>
          <a:ln w="10080">
            <a:solidFill>
              <a:srgbClr val="C0504D"/>
            </a:solidFill>
            <a:round/>
          </a:ln>
        </p:spPr>
        <p:txBody>
          <a:bodyPr lIns="0" tIns="0" rIns="0" bIns="0"/>
          <a:lstStyle/>
          <a:p>
            <a:pPr lvl="0" defTabSz="457200">
              <a:defRPr sz="1200"/>
            </a:pPr>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698E517C-7E85-485E-A4E8-0FD6B1BF82FA}"/>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EE9F31DC-70F5-46C9-B6D1-7DA1131E875B}"/>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F99B77C-5EC4-46F7-969B-28DB65003CD5}"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30</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CB46779D-79DD-40C0-864C-A42ED1F2F20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7110" name="Titolo 3">
            <a:extLst>
              <a:ext uri="{FF2B5EF4-FFF2-40B4-BE49-F238E27FC236}">
                <a16:creationId xmlns:a16="http://schemas.microsoft.com/office/drawing/2014/main" id="{AF984223-3B05-4767-9AC0-9C8A89B485E7}"/>
              </a:ext>
            </a:extLst>
          </p:cNvPr>
          <p:cNvSpPr>
            <a:spLocks noGrp="1"/>
          </p:cNvSpPr>
          <p:nvPr>
            <p:ph type="title"/>
          </p:nvPr>
        </p:nvSpPr>
        <p:spPr>
          <a:xfrm>
            <a:off x="2557463" y="93663"/>
            <a:ext cx="6129337" cy="879475"/>
          </a:xfrm>
        </p:spPr>
        <p:txBody>
          <a:bodyPr/>
          <a:lstStyle/>
          <a:p>
            <a:pPr algn="l" eaLnBrk="1" hangingPunct="1"/>
            <a:r>
              <a:rPr lang="en-US" altLang="it-IT" sz="2000" b="1">
                <a:solidFill>
                  <a:srgbClr val="FF4E0D"/>
                </a:solidFill>
                <a:ea typeface="Geneva" pitchFamily="124" charset="-128"/>
              </a:rPr>
              <a:t>Molecular Mechanisms of Crystal-Related Necroinflammation</a:t>
            </a:r>
          </a:p>
        </p:txBody>
      </p:sp>
      <p:cxnSp>
        <p:nvCxnSpPr>
          <p:cNvPr id="13" name="Connettore 1 12">
            <a:extLst>
              <a:ext uri="{FF2B5EF4-FFF2-40B4-BE49-F238E27FC236}">
                <a16:creationId xmlns:a16="http://schemas.microsoft.com/office/drawing/2014/main" id="{A16B1901-C71B-48EB-A5CF-01692D41D93A}"/>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99A26670-3103-4D59-89EF-48FF08E99C1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F9F30AB9-ECC5-4802-BC5C-60D8C2C619F5}"/>
              </a:ext>
            </a:extLst>
          </p:cNvPr>
          <p:cNvSpPr txBox="1"/>
          <p:nvPr/>
        </p:nvSpPr>
        <p:spPr>
          <a:xfrm>
            <a:off x="1524001" y="6172086"/>
            <a:ext cx="237295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Mulay</a:t>
            </a:r>
            <a:r>
              <a:rPr kumimoji="0" lang="en-US"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and Anders. New </a:t>
            </a:r>
            <a:r>
              <a:rPr kumimoji="0" lang="en-US"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Engl</a:t>
            </a:r>
            <a:r>
              <a:rPr kumimoji="0" lang="en-US"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J Med 2016</a:t>
            </a:r>
          </a:p>
        </p:txBody>
      </p:sp>
      <p:pic>
        <p:nvPicPr>
          <p:cNvPr id="47116" name="Immagine 13" descr="NEJM,Mulay (Page 8).jpg">
            <a:extLst>
              <a:ext uri="{FF2B5EF4-FFF2-40B4-BE49-F238E27FC236}">
                <a16:creationId xmlns:a16="http://schemas.microsoft.com/office/drawing/2014/main" id="{A5A52EF1-D25E-4B02-A25A-4ABCCCDFD0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1163" y="1403350"/>
            <a:ext cx="6840537"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320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981DD283-81E5-4EA0-AB9E-F88043DAB243}"/>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11D5B2D-C097-49E8-9BD0-C0873D0C2969}"/>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55F8B6F-32A6-4336-8747-5CB09272D2CB}"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31</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5E84B559-194D-4756-BF71-6C667BB18A9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9158" name="Titolo 3">
            <a:extLst>
              <a:ext uri="{FF2B5EF4-FFF2-40B4-BE49-F238E27FC236}">
                <a16:creationId xmlns:a16="http://schemas.microsoft.com/office/drawing/2014/main" id="{C8FD3687-FE73-4A25-9C83-5F0D83724FBD}"/>
              </a:ext>
            </a:extLst>
          </p:cNvPr>
          <p:cNvSpPr>
            <a:spLocks noGrp="1"/>
          </p:cNvSpPr>
          <p:nvPr>
            <p:ph type="title"/>
          </p:nvPr>
        </p:nvSpPr>
        <p:spPr>
          <a:xfrm>
            <a:off x="2557463" y="93663"/>
            <a:ext cx="6129337" cy="879475"/>
          </a:xfrm>
        </p:spPr>
        <p:txBody>
          <a:bodyPr/>
          <a:lstStyle/>
          <a:p>
            <a:pPr eaLnBrk="1" hangingPunct="1"/>
            <a:r>
              <a:rPr lang="it-IT" altLang="it-IT" sz="2000" b="1">
                <a:solidFill>
                  <a:srgbClr val="FF4E0D"/>
                </a:solidFill>
                <a:ea typeface="Geneva" pitchFamily="124" charset="-128"/>
              </a:rPr>
              <a:t>Molecular mechanisms of crystal induced inflammation</a:t>
            </a:r>
          </a:p>
        </p:txBody>
      </p:sp>
      <p:cxnSp>
        <p:nvCxnSpPr>
          <p:cNvPr id="13" name="Connettore 1 12">
            <a:extLst>
              <a:ext uri="{FF2B5EF4-FFF2-40B4-BE49-F238E27FC236}">
                <a16:creationId xmlns:a16="http://schemas.microsoft.com/office/drawing/2014/main" id="{953861C0-9DC5-4493-857B-6B9C1A4C5E7A}"/>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B7789E2-5688-4BEE-9BB5-8060D2DEF270}"/>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D58B955B-383E-44A5-B32E-DC3E7F7F0A1D}"/>
              </a:ext>
            </a:extLst>
          </p:cNvPr>
          <p:cNvSpPr txBox="1"/>
          <p:nvPr/>
        </p:nvSpPr>
        <p:spPr>
          <a:xfrm>
            <a:off x="1524001" y="6172086"/>
            <a:ext cx="2850573" cy="369332"/>
          </a:xfrm>
          <a:prstGeom prst="rect">
            <a:avLst/>
          </a:prstGeom>
          <a:solidFill>
            <a:schemeClr val="bg1"/>
          </a:solidFill>
          <a:effectLst>
            <a:innerShdw blurRad="38100" dist="25400" dir="13500000">
              <a:srgbClr val="000000">
                <a:alpha val="50000"/>
              </a:srgbClr>
            </a:innerShdw>
          </a:effec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254061"/>
                </a:solidFill>
                <a:effectLst/>
                <a:uLnTx/>
                <a:uFillTx/>
                <a:latin typeface="Calibri" panose="020F0502020204030204" pitchFamily="34" charset="0"/>
                <a:ea typeface="Geneva" pitchFamily="124" charset="-128"/>
                <a:cs typeface="+mn-cs"/>
              </a:rPr>
              <a:t>Abais et al. Antioxid. Redox Signal. 22, 1111–1129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it-IT" sz="900" b="0" i="0" u="none" strike="noStrike" kern="1200" cap="none" spc="0" normalizeH="0" baseline="0" noProof="0">
                <a:ln>
                  <a:noFill/>
                </a:ln>
                <a:solidFill>
                  <a:srgbClr val="254061"/>
                </a:solidFill>
                <a:effectLst/>
                <a:uLnTx/>
                <a:uFillTx/>
                <a:latin typeface="Calibri" panose="020F0502020204030204" pitchFamily="34" charset="0"/>
                <a:ea typeface="Geneva" pitchFamily="124" charset="-128"/>
                <a:cs typeface="+mn-cs"/>
              </a:rPr>
              <a:t>Busso  et al. Arthritis Research &amp; Therapy 2010, 12:206</a:t>
            </a:r>
            <a:endParaRPr kumimoji="0" lang="it-IT" altLang="it-IT" sz="900" b="0" i="0" u="none" strike="noStrike" kern="1200" cap="none" spc="0" normalizeH="0" baseline="0" noProof="0">
              <a:ln>
                <a:noFill/>
              </a:ln>
              <a:solidFill>
                <a:srgbClr val="254061"/>
              </a:solidFill>
              <a:effectLst/>
              <a:uLnTx/>
              <a:uFillTx/>
              <a:latin typeface="Calibri" panose="020F0502020204030204" pitchFamily="34" charset="0"/>
              <a:ea typeface="Geneva" pitchFamily="124" charset="-128"/>
              <a:cs typeface="+mn-cs"/>
            </a:endParaRPr>
          </a:p>
        </p:txBody>
      </p:sp>
      <p:sp>
        <p:nvSpPr>
          <p:cNvPr id="12" name="Rettangolo 11">
            <a:extLst>
              <a:ext uri="{FF2B5EF4-FFF2-40B4-BE49-F238E27FC236}">
                <a16:creationId xmlns:a16="http://schemas.microsoft.com/office/drawing/2014/main" id="{C5E8E6C6-3F97-4E05-B7AA-D0C91554E7E2}"/>
              </a:ext>
            </a:extLst>
          </p:cNvPr>
          <p:cNvSpPr>
            <a:spLocks noChangeArrowheads="1"/>
          </p:cNvSpPr>
          <p:nvPr/>
        </p:nvSpPr>
        <p:spPr bwMode="auto">
          <a:xfrm>
            <a:off x="1668463" y="1450975"/>
            <a:ext cx="6896100" cy="53975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solidFill>
              <a:effectLst/>
              <a:uLnTx/>
              <a:uFillTx/>
              <a:latin typeface="Calibri"/>
              <a:ea typeface="Geneva" pitchFamily="124" charset="-128"/>
              <a:cs typeface="+mn-cs"/>
            </a:endParaRPr>
          </a:p>
        </p:txBody>
      </p:sp>
      <p:sp>
        <p:nvSpPr>
          <p:cNvPr id="49165" name="Text Box 14">
            <a:extLst>
              <a:ext uri="{FF2B5EF4-FFF2-40B4-BE49-F238E27FC236}">
                <a16:creationId xmlns:a16="http://schemas.microsoft.com/office/drawing/2014/main" id="{8CFCB198-F618-4B24-9508-979738DC8C75}"/>
              </a:ext>
            </a:extLst>
          </p:cNvPr>
          <p:cNvSpPr txBox="1">
            <a:spLocks noChangeArrowheads="1"/>
          </p:cNvSpPr>
          <p:nvPr/>
        </p:nvSpPr>
        <p:spPr bwMode="auto">
          <a:xfrm>
            <a:off x="1668463" y="1479550"/>
            <a:ext cx="68961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85750"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285750" algn="ctr" defTabSz="457200" rtl="0" eaLnBrk="0" fontAlgn="base" latinLnBrk="0" hangingPunct="0">
              <a:lnSpc>
                <a:spcPct val="90000"/>
              </a:lnSpc>
              <a:spcBef>
                <a:spcPct val="20000"/>
              </a:spcBef>
              <a:spcAft>
                <a:spcPct val="0"/>
              </a:spcAft>
              <a:buClrTx/>
              <a:buSzTx/>
              <a:buFont typeface="Arial" panose="020B0604020202020204" pitchFamily="34" charset="0"/>
              <a:buNone/>
              <a:tabLst/>
              <a:defRPr/>
            </a:pPr>
            <a:r>
              <a:rPr kumimoji="0" lang="it-IT" altLang="it-IT" sz="16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Inflammasome</a:t>
            </a:r>
            <a:r>
              <a:rPr kumimoji="0" lang="it-IT" altLang="it-IT" sz="16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 is a </a:t>
            </a:r>
            <a:r>
              <a:rPr kumimoji="0" lang="it-IT" altLang="it-IT" sz="16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multiproteic comples  </a:t>
            </a:r>
            <a:r>
              <a:rPr kumimoji="0" lang="it-IT" altLang="it-IT" sz="16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in phagocytes that is activated by infections or cellular stress or crystal deposition</a:t>
            </a:r>
            <a:endParaRPr kumimoji="0" lang="it-IT" altLang="it-IT" sz="16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pic>
        <p:nvPicPr>
          <p:cNvPr id="49166" name="Picture 2" descr="Risultati immagini per inflammasoma nalp3">
            <a:extLst>
              <a:ext uri="{FF2B5EF4-FFF2-40B4-BE49-F238E27FC236}">
                <a16:creationId xmlns:a16="http://schemas.microsoft.com/office/drawing/2014/main" id="{B828187B-24EB-4853-A158-E45E95D4A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04" t="5923" r="1756" b="6102"/>
          <a:stretch>
            <a:fillRect/>
          </a:stretch>
        </p:blipFill>
        <p:spPr bwMode="auto">
          <a:xfrm>
            <a:off x="2084388" y="2192338"/>
            <a:ext cx="608965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a:extLst>
              <a:ext uri="{FF2B5EF4-FFF2-40B4-BE49-F238E27FC236}">
                <a16:creationId xmlns:a16="http://schemas.microsoft.com/office/drawing/2014/main" id="{A6A49778-344B-4513-ADEF-FB946B0A3DCC}"/>
              </a:ext>
            </a:extLst>
          </p:cNvPr>
          <p:cNvSpPr>
            <a:spLocks noChangeArrowheads="1"/>
          </p:cNvSpPr>
          <p:nvPr/>
        </p:nvSpPr>
        <p:spPr bwMode="auto">
          <a:xfrm>
            <a:off x="1668463" y="5305425"/>
            <a:ext cx="6896100" cy="539750"/>
          </a:xfrm>
          <a:prstGeom prst="rect">
            <a:avLst/>
          </a:prstGeom>
          <a:solidFill>
            <a:srgbClr val="4F81BD"/>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lumMod val="60000"/>
                  <a:lumOff val="40000"/>
                </a:srgbClr>
              </a:solidFill>
              <a:effectLst/>
              <a:uLnTx/>
              <a:uFillTx/>
              <a:latin typeface="Calibri"/>
              <a:ea typeface="Geneva" pitchFamily="124" charset="-128"/>
              <a:cs typeface="+mn-cs"/>
            </a:endParaRPr>
          </a:p>
        </p:txBody>
      </p:sp>
      <p:sp>
        <p:nvSpPr>
          <p:cNvPr id="49168" name="Text Box 14">
            <a:extLst>
              <a:ext uri="{FF2B5EF4-FFF2-40B4-BE49-F238E27FC236}">
                <a16:creationId xmlns:a16="http://schemas.microsoft.com/office/drawing/2014/main" id="{96BCCC01-CA65-49E6-8511-0AF5471F4CCC}"/>
              </a:ext>
            </a:extLst>
          </p:cNvPr>
          <p:cNvSpPr txBox="1">
            <a:spLocks noChangeArrowheads="1"/>
          </p:cNvSpPr>
          <p:nvPr/>
        </p:nvSpPr>
        <p:spPr bwMode="auto">
          <a:xfrm>
            <a:off x="1668463" y="5278438"/>
            <a:ext cx="68961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just" defTabSz="457200" rtl="0" eaLnBrk="0" fontAlgn="base" latinLnBrk="0" hangingPunct="0">
              <a:lnSpc>
                <a:spcPct val="90000"/>
              </a:lnSpc>
              <a:spcBef>
                <a:spcPct val="20000"/>
              </a:spcBef>
              <a:spcAft>
                <a:spcPct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srgbClr val="FFFFFF"/>
                </a:solidFill>
                <a:effectLst/>
                <a:uLnTx/>
                <a:uFillTx/>
                <a:latin typeface="Gill Sans SemiBold" pitchFamily="124" charset="0"/>
                <a:ea typeface="MS PGothic" panose="020B0600070205080204" pitchFamily="34" charset="-128"/>
                <a:cs typeface="+mn-cs"/>
              </a:rPr>
              <a:t>	Inflammasome activation, through caspasi-1, activates interleukin 1</a:t>
            </a:r>
            <a:r>
              <a:rPr kumimoji="0" lang="el-GR" altLang="it-IT" sz="1600" b="0" i="0" u="none" strike="noStrike" kern="1200" cap="none" spc="0" normalizeH="0" baseline="0" noProof="0">
                <a:ln>
                  <a:noFill/>
                </a:ln>
                <a:solidFill>
                  <a:srgbClr val="FFFFFF"/>
                </a:solidFill>
                <a:effectLst/>
                <a:uLnTx/>
                <a:uFillTx/>
                <a:latin typeface="Gill Sans SemiBold" pitchFamily="124" charset="0"/>
                <a:ea typeface="MS PGothic" panose="020B0600070205080204" pitchFamily="34" charset="-128"/>
                <a:cs typeface="+mn-cs"/>
              </a:rPr>
              <a:t>β</a:t>
            </a:r>
            <a:r>
              <a:rPr kumimoji="0" lang="it-IT" altLang="it-IT" sz="1600" b="0" i="0" u="none" strike="noStrike" kern="1200" cap="none" spc="0" normalizeH="0" baseline="0" noProof="0">
                <a:ln>
                  <a:noFill/>
                </a:ln>
                <a:solidFill>
                  <a:srgbClr val="FFFFFF"/>
                </a:solidFill>
                <a:effectLst/>
                <a:uLnTx/>
                <a:uFillTx/>
                <a:latin typeface="Gill Sans SemiBold" pitchFamily="124" charset="0"/>
                <a:ea typeface="MS PGothic" panose="020B0600070205080204" pitchFamily="34" charset="-128"/>
                <a:cs typeface="+mn-cs"/>
              </a:rPr>
              <a:t>,  that binds to IL-1 receptors promoting several inflammation pathways</a:t>
            </a:r>
          </a:p>
        </p:txBody>
      </p:sp>
    </p:spTree>
    <p:extLst>
      <p:ext uri="{BB962C8B-B14F-4D97-AF65-F5344CB8AC3E}">
        <p14:creationId xmlns:p14="http://schemas.microsoft.com/office/powerpoint/2010/main" val="7981163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895DD526-0793-456B-B938-91474C3732A9}"/>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BD2101FD-56F4-4AD6-A86A-684BF31F557C}"/>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A6862940-5ABA-47D3-B20A-65EB3B8BE13F}"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32</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A7ABD802-9955-43E0-8981-17A4CC5D9F3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1750" name="Titolo 3">
            <a:extLst>
              <a:ext uri="{FF2B5EF4-FFF2-40B4-BE49-F238E27FC236}">
                <a16:creationId xmlns:a16="http://schemas.microsoft.com/office/drawing/2014/main" id="{52AD1B59-81F7-461E-A076-EA48C82776DE}"/>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Iperuricemia e Gotta:</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una relazione “complessa”</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7AF1013F-ECF1-43EE-B158-C450F33877CD}"/>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A397928-6903-49F4-AC27-508D13EFA650}"/>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A69237BE-6278-4353-B6FA-377EA0F3B95B}"/>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Trifirò G, Morabito P, Cavagna L,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et al</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Ann Rheum Dis </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(2011)</a:t>
            </a:r>
          </a:p>
        </p:txBody>
      </p:sp>
      <p:sp>
        <p:nvSpPr>
          <p:cNvPr id="31756" name="Rettangolo 16">
            <a:extLst>
              <a:ext uri="{FF2B5EF4-FFF2-40B4-BE49-F238E27FC236}">
                <a16:creationId xmlns:a16="http://schemas.microsoft.com/office/drawing/2014/main" id="{75728673-8216-4EA4-B17C-3E85A23957B4}"/>
              </a:ext>
            </a:extLst>
          </p:cNvPr>
          <p:cNvSpPr>
            <a:spLocks noChangeArrowheads="1"/>
          </p:cNvSpPr>
          <p:nvPr/>
        </p:nvSpPr>
        <p:spPr bwMode="auto">
          <a:xfrm>
            <a:off x="2043113" y="1646238"/>
            <a:ext cx="26384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Geneva" pitchFamily="124" charset="-128"/>
                <a:cs typeface="+mn-cs"/>
              </a:rPr>
              <a:t>I valori medi di uricemia </a:t>
            </a:r>
            <a:br>
              <a:rPr kumimoji="0" lang="it-IT" altLang="it-IT" sz="1800" b="0" i="0" u="none" strike="noStrike" kern="1200" cap="none" spc="0" normalizeH="0" baseline="0" noProof="0">
                <a:ln>
                  <a:noFill/>
                </a:ln>
                <a:solidFill>
                  <a:srgbClr val="FF4E0D"/>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Geneva" pitchFamily="124" charset="-128"/>
                <a:cs typeface="+mn-cs"/>
              </a:rPr>
              <a:t>nei paesi occidentali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Geneva" pitchFamily="124" charset="-128"/>
                <a:cs typeface="+mn-cs"/>
              </a:rPr>
              <a:t>stanno crescendo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Geneva" pitchFamily="124" charset="-128"/>
                <a:cs typeface="+mn-cs"/>
              </a:rPr>
              <a:t>gradualmente: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rPr>
              <a:t>l’uricemia nei maschi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rPr>
              <a:t>è cresciuta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rPr>
              <a:t>da &lt;3.5 mg/dL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rPr>
              <a:t>negli anni 20,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rPr>
              <a:t>a 6.0-6.5 mg/dL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rPr>
              <a:t>nei 70s e sta ancora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rPr>
              <a:t>crescendo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254061"/>
              </a:solidFill>
              <a:effectLst/>
              <a:uLnTx/>
              <a:uFillTx/>
              <a:latin typeface="Gill Sans SemiBold" pitchFamily="124" charset="0"/>
              <a:ea typeface="Geneva" pitchFamily="12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FF4E0D"/>
                </a:solidFill>
                <a:effectLst/>
                <a:uLnTx/>
                <a:uFillTx/>
                <a:latin typeface="Gill Sans SemiBold" pitchFamily="124" charset="0"/>
                <a:ea typeface="Geneva" pitchFamily="124" charset="-128"/>
                <a:cs typeface="+mn-cs"/>
              </a:rPr>
              <a:t>PERCHÉ?</a:t>
            </a:r>
          </a:p>
        </p:txBody>
      </p:sp>
      <p:pic>
        <p:nvPicPr>
          <p:cNvPr id="31757" name="Picture 2">
            <a:extLst>
              <a:ext uri="{FF2B5EF4-FFF2-40B4-BE49-F238E27FC236}">
                <a16:creationId xmlns:a16="http://schemas.microsoft.com/office/drawing/2014/main" id="{A1E49786-B056-4677-90B5-065A465B5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477963"/>
            <a:ext cx="31019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00"/>
                </a:solidFill>
                <a:miter lim="800000"/>
                <a:headEnd/>
                <a:tailEnd/>
              </a14:hiddenLine>
            </a:ext>
          </a:extLst>
        </p:spPr>
      </p:pic>
      <p:grpSp>
        <p:nvGrpSpPr>
          <p:cNvPr id="31758" name="Gruppo 19">
            <a:extLst>
              <a:ext uri="{FF2B5EF4-FFF2-40B4-BE49-F238E27FC236}">
                <a16:creationId xmlns:a16="http://schemas.microsoft.com/office/drawing/2014/main" id="{B0BCF7B0-19DD-4E01-BDC3-A96E0999AA30}"/>
              </a:ext>
            </a:extLst>
          </p:cNvPr>
          <p:cNvGrpSpPr>
            <a:grpSpLocks/>
          </p:cNvGrpSpPr>
          <p:nvPr/>
        </p:nvGrpSpPr>
        <p:grpSpPr bwMode="auto">
          <a:xfrm>
            <a:off x="5424488" y="3538538"/>
            <a:ext cx="1323975" cy="2003425"/>
            <a:chOff x="5424309" y="3538230"/>
            <a:chExt cx="1323713" cy="2003998"/>
          </a:xfrm>
        </p:grpSpPr>
        <p:pic>
          <p:nvPicPr>
            <p:cNvPr id="15" name="Picture 3">
              <a:extLst>
                <a:ext uri="{FF2B5EF4-FFF2-40B4-BE49-F238E27FC236}">
                  <a16:creationId xmlns:a16="http://schemas.microsoft.com/office/drawing/2014/main" id="{8EEAB9E6-61CD-4654-BFE3-91C0CB5E8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309" y="3538230"/>
              <a:ext cx="1323713" cy="2003998"/>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00"/>
                  </a:solidFill>
                  <a:miter lim="800000"/>
                  <a:headEnd/>
                  <a:tailEnd/>
                </a14:hiddenLine>
              </a:ext>
            </a:extLst>
          </p:spPr>
        </p:pic>
        <p:sp>
          <p:nvSpPr>
            <p:cNvPr id="5" name="Rettangolo 4">
              <a:extLst>
                <a:ext uri="{FF2B5EF4-FFF2-40B4-BE49-F238E27FC236}">
                  <a16:creationId xmlns:a16="http://schemas.microsoft.com/office/drawing/2014/main" id="{88C0EB98-9895-406D-8E26-BBF13A4BA037}"/>
                </a:ext>
              </a:extLst>
            </p:cNvPr>
            <p:cNvSpPr/>
            <p:nvPr/>
          </p:nvSpPr>
          <p:spPr>
            <a:xfrm>
              <a:off x="5683020" y="4186115"/>
              <a:ext cx="688839" cy="128624"/>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759" name="Gruppo 18">
            <a:extLst>
              <a:ext uri="{FF2B5EF4-FFF2-40B4-BE49-F238E27FC236}">
                <a16:creationId xmlns:a16="http://schemas.microsoft.com/office/drawing/2014/main" id="{F59D1071-0419-4EAB-97E5-60F4385B4A3B}"/>
              </a:ext>
            </a:extLst>
          </p:cNvPr>
          <p:cNvGrpSpPr>
            <a:grpSpLocks/>
          </p:cNvGrpSpPr>
          <p:nvPr/>
        </p:nvGrpSpPr>
        <p:grpSpPr bwMode="auto">
          <a:xfrm>
            <a:off x="7038975" y="3538538"/>
            <a:ext cx="1373188" cy="2003425"/>
            <a:chOff x="7038606" y="3538229"/>
            <a:chExt cx="1373652" cy="2003998"/>
          </a:xfrm>
        </p:grpSpPr>
        <p:pic>
          <p:nvPicPr>
            <p:cNvPr id="16" name="Picture 4">
              <a:extLst>
                <a:ext uri="{FF2B5EF4-FFF2-40B4-BE49-F238E27FC236}">
                  <a16:creationId xmlns:a16="http://schemas.microsoft.com/office/drawing/2014/main" id="{EA57B260-19EF-48DB-9F0D-029DE5278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42" r="21523"/>
            <a:stretch>
              <a:fillRect/>
            </a:stretch>
          </p:blipFill>
          <p:spPr bwMode="auto">
            <a:xfrm>
              <a:off x="7038606" y="3538229"/>
              <a:ext cx="1373652" cy="2003998"/>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00"/>
                  </a:solidFill>
                  <a:miter lim="800000"/>
                  <a:headEnd/>
                  <a:tailEnd/>
                </a14:hiddenLine>
              </a:ext>
            </a:extLst>
          </p:spPr>
        </p:pic>
        <p:sp>
          <p:nvSpPr>
            <p:cNvPr id="18" name="Rettangolo 17">
              <a:extLst>
                <a:ext uri="{FF2B5EF4-FFF2-40B4-BE49-F238E27FC236}">
                  <a16:creationId xmlns:a16="http://schemas.microsoft.com/office/drawing/2014/main" id="{34C164EF-6DB7-4A1E-A31C-655C43AC52C5}"/>
                </a:ext>
              </a:extLst>
            </p:cNvPr>
            <p:cNvSpPr/>
            <p:nvPr/>
          </p:nvSpPr>
          <p:spPr>
            <a:xfrm>
              <a:off x="7427675" y="4186114"/>
              <a:ext cx="460531" cy="128624"/>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17984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63953FBF-1701-40A5-BACF-C883F77CFAE1}"/>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819F4217-5785-4820-83D7-6D9D9A56977C}"/>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847C4CCA-1126-446F-A681-ED87D86608E7}"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33</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EB14B86B-E606-4BDA-9FDE-D83A5D500031}"/>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3798" name="Titolo 3">
            <a:extLst>
              <a:ext uri="{FF2B5EF4-FFF2-40B4-BE49-F238E27FC236}">
                <a16:creationId xmlns:a16="http://schemas.microsoft.com/office/drawing/2014/main" id="{8B1E5A62-15F6-475B-B0F9-9B8C54D8012F}"/>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Effetti del fruttosio</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C6CB89C2-6CB4-4ADE-97D7-7EB78D567786}"/>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82A60C71-947B-4B02-BCE0-D83680DA5C3C}"/>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0822A221-15BD-490A-AD7C-6E35DE30E7F2}"/>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Trifirò G, Morabito P, Cavagna L,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et al</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Ann Rheum Dis </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(2011)</a:t>
            </a:r>
          </a:p>
        </p:txBody>
      </p:sp>
      <p:sp>
        <p:nvSpPr>
          <p:cNvPr id="33804" name="Rettangolo 16">
            <a:extLst>
              <a:ext uri="{FF2B5EF4-FFF2-40B4-BE49-F238E27FC236}">
                <a16:creationId xmlns:a16="http://schemas.microsoft.com/office/drawing/2014/main" id="{E6318462-6D56-4947-A052-3A3AE54105F9}"/>
              </a:ext>
            </a:extLst>
          </p:cNvPr>
          <p:cNvSpPr>
            <a:spLocks noChangeArrowheads="1"/>
          </p:cNvSpPr>
          <p:nvPr/>
        </p:nvSpPr>
        <p:spPr bwMode="auto">
          <a:xfrm>
            <a:off x="2043113" y="1646238"/>
            <a:ext cx="62547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Il fruttosio, rispetto ad altri zuccheri, induce iperuricemia stimolando la conversione di ATP epatico ad ADP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tramite la fruttochinasi; al consumo di ATP corrisponde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un accumulo di AMP che attivando l’AMP-deaminasi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porta alla sintesi di AU. </a:t>
            </a:r>
          </a:p>
        </p:txBody>
      </p:sp>
    </p:spTree>
    <p:extLst>
      <p:ext uri="{BB962C8B-B14F-4D97-AF65-F5344CB8AC3E}">
        <p14:creationId xmlns:p14="http://schemas.microsoft.com/office/powerpoint/2010/main" val="2305809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D4CD97AE-28FE-421A-9DBE-D4ABF588CA47}"/>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A31D8F1-0215-4FC9-94B2-331CB4CF571C}"/>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B80946A1-A67E-4164-A824-FBFCB2F3807C}"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34</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B0F6ECFA-61A2-4AFE-AF2A-F5931A08C34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7894" name="Titolo 3">
            <a:extLst>
              <a:ext uri="{FF2B5EF4-FFF2-40B4-BE49-F238E27FC236}">
                <a16:creationId xmlns:a16="http://schemas.microsoft.com/office/drawing/2014/main" id="{1D93CACD-C0B2-42FB-AF56-EAE56A68F4E7}"/>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Social evolution o social involution?</a:t>
            </a:r>
          </a:p>
        </p:txBody>
      </p:sp>
      <p:cxnSp>
        <p:nvCxnSpPr>
          <p:cNvPr id="13" name="Connettore 1 12">
            <a:extLst>
              <a:ext uri="{FF2B5EF4-FFF2-40B4-BE49-F238E27FC236}">
                <a16:creationId xmlns:a16="http://schemas.microsoft.com/office/drawing/2014/main" id="{0FAD6749-0713-4813-8715-70E5F92D86A5}"/>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F9B59F1A-6CB6-43D8-B3D9-C576C8BAD661}"/>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pic>
        <p:nvPicPr>
          <p:cNvPr id="37897" name="Picture 2">
            <a:extLst>
              <a:ext uri="{FF2B5EF4-FFF2-40B4-BE49-F238E27FC236}">
                <a16:creationId xmlns:a16="http://schemas.microsoft.com/office/drawing/2014/main" id="{E0B02EDE-90A6-482A-8124-5BEAE79CAF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670" t="28793" r="4771" b="5911"/>
          <a:stretch>
            <a:fillRect/>
          </a:stretch>
        </p:blipFill>
        <p:spPr>
          <a:xfrm>
            <a:off x="1668463" y="2314575"/>
            <a:ext cx="6867525" cy="345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ttangolo 17">
            <a:extLst>
              <a:ext uri="{FF2B5EF4-FFF2-40B4-BE49-F238E27FC236}">
                <a16:creationId xmlns:a16="http://schemas.microsoft.com/office/drawing/2014/main" id="{40652745-04DF-4AC1-B6E2-CF5FB17471FA}"/>
              </a:ext>
            </a:extLst>
          </p:cNvPr>
          <p:cNvSpPr>
            <a:spLocks noChangeArrowheads="1"/>
          </p:cNvSpPr>
          <p:nvPr/>
        </p:nvSpPr>
        <p:spPr bwMode="auto">
          <a:xfrm>
            <a:off x="1668463" y="1450975"/>
            <a:ext cx="5489575" cy="539750"/>
          </a:xfrm>
          <a:prstGeom prst="rect">
            <a:avLst/>
          </a:prstGeom>
          <a:solidFill>
            <a:srgbClr val="558ED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37899" name="Text Box 14">
            <a:extLst>
              <a:ext uri="{FF2B5EF4-FFF2-40B4-BE49-F238E27FC236}">
                <a16:creationId xmlns:a16="http://schemas.microsoft.com/office/drawing/2014/main" id="{734E94D8-E39A-4A28-ADD5-F234FDD9196B}"/>
              </a:ext>
            </a:extLst>
          </p:cNvPr>
          <p:cNvSpPr txBox="1">
            <a:spLocks noChangeArrowheads="1"/>
          </p:cNvSpPr>
          <p:nvPr/>
        </p:nvSpPr>
        <p:spPr bwMode="auto">
          <a:xfrm>
            <a:off x="1668463" y="1565275"/>
            <a:ext cx="5294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Sweet drinks and Gout</a:t>
            </a:r>
          </a:p>
        </p:txBody>
      </p:sp>
      <p:pic>
        <p:nvPicPr>
          <p:cNvPr id="37900" name="Picture 2">
            <a:extLst>
              <a:ext uri="{FF2B5EF4-FFF2-40B4-BE49-F238E27FC236}">
                <a16:creationId xmlns:a16="http://schemas.microsoft.com/office/drawing/2014/main" id="{07A5B0C9-331C-4E07-92EE-DE2913999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44" t="5119" r="68469" b="78069"/>
          <a:stretch>
            <a:fillRect/>
          </a:stretch>
        </p:blipFill>
        <p:spPr bwMode="auto">
          <a:xfrm>
            <a:off x="7158038" y="1370013"/>
            <a:ext cx="13779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asellaDiTesto 20">
            <a:extLst>
              <a:ext uri="{FF2B5EF4-FFF2-40B4-BE49-F238E27FC236}">
                <a16:creationId xmlns:a16="http://schemas.microsoft.com/office/drawing/2014/main" id="{937DE8E4-B73A-469B-8497-6B53A7771B49}"/>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Trifirò G, Morabito P, Cavagna L,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et al</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 </a:t>
            </a:r>
            <a:r>
              <a:rPr kumimoji="0" lang="it-IT" altLang="it-IT" sz="900" b="0" i="1"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Ann Rheum Dis </a:t>
            </a: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(2011)</a:t>
            </a:r>
          </a:p>
        </p:txBody>
      </p:sp>
    </p:spTree>
    <p:extLst>
      <p:ext uri="{BB962C8B-B14F-4D97-AF65-F5344CB8AC3E}">
        <p14:creationId xmlns:p14="http://schemas.microsoft.com/office/powerpoint/2010/main" val="2130609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ABEEDF5B-68BA-4266-A5B4-B17015D4570C}"/>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750E38D6-B4E0-411B-BAE6-52D1F5165504}"/>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6258069-07BC-4B18-ADF9-CA2EF1406DAC}"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35</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ACF57509-5158-4CEC-BE22-C3C1933C8EC5}"/>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9942" name="Titolo 3">
            <a:extLst>
              <a:ext uri="{FF2B5EF4-FFF2-40B4-BE49-F238E27FC236}">
                <a16:creationId xmlns:a16="http://schemas.microsoft.com/office/drawing/2014/main" id="{8ED4ED33-C4EC-402C-B306-A017EE9C2CC7}"/>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Sugar-sweerened soft drinks, diet soft drinks,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and serum uric acid level: the third national health and nutrition examination survey</a:t>
            </a:r>
          </a:p>
        </p:txBody>
      </p:sp>
      <p:cxnSp>
        <p:nvCxnSpPr>
          <p:cNvPr id="13" name="Connettore 1 12">
            <a:extLst>
              <a:ext uri="{FF2B5EF4-FFF2-40B4-BE49-F238E27FC236}">
                <a16:creationId xmlns:a16="http://schemas.microsoft.com/office/drawing/2014/main" id="{768113C5-686B-4FDC-9FB7-7F4368C211F2}"/>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3976BAFD-7853-49AB-A5CD-BFAA1F6F17A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8" name="Rettangolo 17">
            <a:extLst>
              <a:ext uri="{FF2B5EF4-FFF2-40B4-BE49-F238E27FC236}">
                <a16:creationId xmlns:a16="http://schemas.microsoft.com/office/drawing/2014/main" id="{D13900B9-B304-4DF6-BC55-C164A014FEE0}"/>
              </a:ext>
            </a:extLst>
          </p:cNvPr>
          <p:cNvSpPr>
            <a:spLocks noChangeArrowheads="1"/>
          </p:cNvSpPr>
          <p:nvPr/>
        </p:nvSpPr>
        <p:spPr bwMode="auto">
          <a:xfrm>
            <a:off x="6103938" y="1516063"/>
            <a:ext cx="2432050" cy="1325562"/>
          </a:xfrm>
          <a:prstGeom prst="rect">
            <a:avLst/>
          </a:prstGeom>
          <a:solidFill>
            <a:srgbClr val="558ED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39946" name="Text Box 14">
            <a:extLst>
              <a:ext uri="{FF2B5EF4-FFF2-40B4-BE49-F238E27FC236}">
                <a16:creationId xmlns:a16="http://schemas.microsoft.com/office/drawing/2014/main" id="{F5FE310C-98F3-48B9-A9B5-62B313702330}"/>
              </a:ext>
            </a:extLst>
          </p:cNvPr>
          <p:cNvSpPr txBox="1">
            <a:spLocks noChangeArrowheads="1"/>
          </p:cNvSpPr>
          <p:nvPr/>
        </p:nvSpPr>
        <p:spPr bwMode="auto">
          <a:xfrm>
            <a:off x="6169025" y="1651000"/>
            <a:ext cx="2432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Bevande zuccherate</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Dolcificanti</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Dolci e cibi raffinati industrialmente</a:t>
            </a:r>
          </a:p>
        </p:txBody>
      </p:sp>
      <p:grpSp>
        <p:nvGrpSpPr>
          <p:cNvPr id="39947" name="Gruppo 2">
            <a:extLst>
              <a:ext uri="{FF2B5EF4-FFF2-40B4-BE49-F238E27FC236}">
                <a16:creationId xmlns:a16="http://schemas.microsoft.com/office/drawing/2014/main" id="{0F8D5FCA-B5CB-4999-B4C5-1ECFA9AB887A}"/>
              </a:ext>
            </a:extLst>
          </p:cNvPr>
          <p:cNvGrpSpPr>
            <a:grpSpLocks/>
          </p:cNvGrpSpPr>
          <p:nvPr/>
        </p:nvGrpSpPr>
        <p:grpSpPr bwMode="auto">
          <a:xfrm>
            <a:off x="1689100" y="3457575"/>
            <a:ext cx="6869113" cy="2344738"/>
            <a:chOff x="-839467" y="6362420"/>
            <a:chExt cx="8983625" cy="3067133"/>
          </a:xfrm>
        </p:grpSpPr>
        <p:pic>
          <p:nvPicPr>
            <p:cNvPr id="39957" name="Picture 2">
              <a:extLst>
                <a:ext uri="{FF2B5EF4-FFF2-40B4-BE49-F238E27FC236}">
                  <a16:creationId xmlns:a16="http://schemas.microsoft.com/office/drawing/2014/main" id="{35B35C7D-07F4-419C-BA5B-4C61E3A71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127" t="44734" r="2681" b="15137"/>
            <a:stretch>
              <a:fillRect/>
            </a:stretch>
          </p:blipFill>
          <p:spPr bwMode="auto">
            <a:xfrm>
              <a:off x="4778500" y="6362420"/>
              <a:ext cx="3365658" cy="306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8" name="Picture 2">
              <a:extLst>
                <a:ext uri="{FF2B5EF4-FFF2-40B4-BE49-F238E27FC236}">
                  <a16:creationId xmlns:a16="http://schemas.microsoft.com/office/drawing/2014/main" id="{9AA55795-CA49-4566-9BA8-28329663C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2" t="42836" r="37540" b="12663"/>
            <a:stretch>
              <a:fillRect/>
            </a:stretch>
          </p:blipFill>
          <p:spPr bwMode="auto">
            <a:xfrm>
              <a:off x="-839467" y="6362420"/>
              <a:ext cx="5531871" cy="306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ettangolo 20">
            <a:extLst>
              <a:ext uri="{FF2B5EF4-FFF2-40B4-BE49-F238E27FC236}">
                <a16:creationId xmlns:a16="http://schemas.microsoft.com/office/drawing/2014/main" id="{045553AC-3E36-4EB1-97EB-C283F6DFA847}"/>
              </a:ext>
            </a:extLst>
          </p:cNvPr>
          <p:cNvSpPr>
            <a:spLocks noChangeArrowheads="1"/>
          </p:cNvSpPr>
          <p:nvPr/>
        </p:nvSpPr>
        <p:spPr bwMode="auto">
          <a:xfrm>
            <a:off x="4089400" y="1516063"/>
            <a:ext cx="1312863" cy="1325562"/>
          </a:xfrm>
          <a:prstGeom prst="rect">
            <a:avLst/>
          </a:prstGeom>
          <a:solidFill>
            <a:srgbClr val="77933C"/>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39949" name="Text Box 14">
            <a:extLst>
              <a:ext uri="{FF2B5EF4-FFF2-40B4-BE49-F238E27FC236}">
                <a16:creationId xmlns:a16="http://schemas.microsoft.com/office/drawing/2014/main" id="{9F0F6AC5-07D0-4C43-8780-59228B893E43}"/>
              </a:ext>
            </a:extLst>
          </p:cNvPr>
          <p:cNvSpPr txBox="1">
            <a:spLocks noChangeArrowheads="1"/>
          </p:cNvSpPr>
          <p:nvPr/>
        </p:nvSpPr>
        <p:spPr bwMode="auto">
          <a:xfrm>
            <a:off x="4154488" y="1878013"/>
            <a:ext cx="1247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Frutta</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Verdura</a:t>
            </a:r>
          </a:p>
        </p:txBody>
      </p:sp>
      <p:sp>
        <p:nvSpPr>
          <p:cNvPr id="5" name="Ovale 4">
            <a:extLst>
              <a:ext uri="{FF2B5EF4-FFF2-40B4-BE49-F238E27FC236}">
                <a16:creationId xmlns:a16="http://schemas.microsoft.com/office/drawing/2014/main" id="{FBA6FA0A-AAAA-4D6A-BE7B-CA6231381949}"/>
              </a:ext>
            </a:extLst>
          </p:cNvPr>
          <p:cNvSpPr>
            <a:spLocks noChangeArrowheads="1"/>
          </p:cNvSpPr>
          <p:nvPr/>
        </p:nvSpPr>
        <p:spPr bwMode="auto">
          <a:xfrm>
            <a:off x="1743075" y="1477963"/>
            <a:ext cx="1355725" cy="1355725"/>
          </a:xfrm>
          <a:prstGeom prst="ellipse">
            <a:avLst/>
          </a:prstGeom>
          <a:solidFill>
            <a:srgbClr val="E46C0A"/>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39951" name="Text Box 14">
            <a:extLst>
              <a:ext uri="{FF2B5EF4-FFF2-40B4-BE49-F238E27FC236}">
                <a16:creationId xmlns:a16="http://schemas.microsoft.com/office/drawing/2014/main" id="{F9EE0D60-E637-474A-8A95-022A75CBB4A2}"/>
              </a:ext>
            </a:extLst>
          </p:cNvPr>
          <p:cNvSpPr txBox="1">
            <a:spLocks noChangeArrowheads="1"/>
          </p:cNvSpPr>
          <p:nvPr/>
        </p:nvSpPr>
        <p:spPr bwMode="auto">
          <a:xfrm>
            <a:off x="1754188" y="1976438"/>
            <a:ext cx="1355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FRUTTOSIO</a:t>
            </a:r>
          </a:p>
        </p:txBody>
      </p:sp>
      <p:sp>
        <p:nvSpPr>
          <p:cNvPr id="7" name="Freccia destra con strisce 6">
            <a:extLst>
              <a:ext uri="{FF2B5EF4-FFF2-40B4-BE49-F238E27FC236}">
                <a16:creationId xmlns:a16="http://schemas.microsoft.com/office/drawing/2014/main" id="{87404168-17FB-429A-A1D7-B9B939004D07}"/>
              </a:ext>
            </a:extLst>
          </p:cNvPr>
          <p:cNvSpPr>
            <a:spLocks/>
          </p:cNvSpPr>
          <p:nvPr/>
        </p:nvSpPr>
        <p:spPr bwMode="auto">
          <a:xfrm>
            <a:off x="3260725" y="1881188"/>
            <a:ext cx="700088" cy="595312"/>
          </a:xfrm>
          <a:custGeom>
            <a:avLst/>
            <a:gdLst>
              <a:gd name="T0" fmla="*/ 0 w 700088"/>
              <a:gd name="T1" fmla="*/ 148828 h 595312"/>
              <a:gd name="T2" fmla="*/ 18604 w 700088"/>
              <a:gd name="T3" fmla="*/ 148828 h 595312"/>
              <a:gd name="T4" fmla="*/ 18604 w 700088"/>
              <a:gd name="T5" fmla="*/ 446484 h 595312"/>
              <a:gd name="T6" fmla="*/ 0 w 700088"/>
              <a:gd name="T7" fmla="*/ 446484 h 595312"/>
              <a:gd name="T8" fmla="*/ 0 w 700088"/>
              <a:gd name="T9" fmla="*/ 148828 h 595312"/>
              <a:gd name="T10" fmla="*/ 37207 w 700088"/>
              <a:gd name="T11" fmla="*/ 148828 h 595312"/>
              <a:gd name="T12" fmla="*/ 74414 w 700088"/>
              <a:gd name="T13" fmla="*/ 148828 h 595312"/>
              <a:gd name="T14" fmla="*/ 74414 w 700088"/>
              <a:gd name="T15" fmla="*/ 446484 h 595312"/>
              <a:gd name="T16" fmla="*/ 37207 w 700088"/>
              <a:gd name="T17" fmla="*/ 446484 h 595312"/>
              <a:gd name="T18" fmla="*/ 37207 w 700088"/>
              <a:gd name="T19" fmla="*/ 148828 h 595312"/>
              <a:gd name="T20" fmla="*/ 93018 w 700088"/>
              <a:gd name="T21" fmla="*/ 148828 h 595312"/>
              <a:gd name="T22" fmla="*/ 402432 w 700088"/>
              <a:gd name="T23" fmla="*/ 148828 h 595312"/>
              <a:gd name="T24" fmla="*/ 402432 w 700088"/>
              <a:gd name="T25" fmla="*/ 0 h 595312"/>
              <a:gd name="T26" fmla="*/ 700088 w 700088"/>
              <a:gd name="T27" fmla="*/ 297656 h 595312"/>
              <a:gd name="T28" fmla="*/ 402432 w 700088"/>
              <a:gd name="T29" fmla="*/ 595312 h 595312"/>
              <a:gd name="T30" fmla="*/ 402432 w 700088"/>
              <a:gd name="T31" fmla="*/ 446484 h 595312"/>
              <a:gd name="T32" fmla="*/ 93018 w 700088"/>
              <a:gd name="T33" fmla="*/ 446484 h 595312"/>
              <a:gd name="T34" fmla="*/ 93018 w 700088"/>
              <a:gd name="T35" fmla="*/ 148828 h 595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0088" h="595312">
                <a:moveTo>
                  <a:pt x="0" y="148828"/>
                </a:moveTo>
                <a:lnTo>
                  <a:pt x="18604" y="148828"/>
                </a:lnTo>
                <a:lnTo>
                  <a:pt x="18604" y="446484"/>
                </a:lnTo>
                <a:lnTo>
                  <a:pt x="0" y="446484"/>
                </a:lnTo>
                <a:lnTo>
                  <a:pt x="0" y="148828"/>
                </a:lnTo>
                <a:close/>
                <a:moveTo>
                  <a:pt x="37207" y="148828"/>
                </a:moveTo>
                <a:lnTo>
                  <a:pt x="74414" y="148828"/>
                </a:lnTo>
                <a:lnTo>
                  <a:pt x="74414" y="446484"/>
                </a:lnTo>
                <a:lnTo>
                  <a:pt x="37207" y="446484"/>
                </a:lnTo>
                <a:lnTo>
                  <a:pt x="37207" y="148828"/>
                </a:lnTo>
                <a:close/>
                <a:moveTo>
                  <a:pt x="93018" y="148828"/>
                </a:moveTo>
                <a:lnTo>
                  <a:pt x="402432" y="148828"/>
                </a:lnTo>
                <a:lnTo>
                  <a:pt x="402432" y="0"/>
                </a:lnTo>
                <a:lnTo>
                  <a:pt x="700088" y="297656"/>
                </a:lnTo>
                <a:lnTo>
                  <a:pt x="402432" y="595312"/>
                </a:lnTo>
                <a:lnTo>
                  <a:pt x="402432" y="446484"/>
                </a:lnTo>
                <a:lnTo>
                  <a:pt x="93018" y="446484"/>
                </a:lnTo>
                <a:lnTo>
                  <a:pt x="93018" y="148828"/>
                </a:lnTo>
                <a:close/>
              </a:path>
            </a:pathLst>
          </a:custGeom>
          <a:gradFill rotWithShape="1">
            <a:gsLst>
              <a:gs pos="0">
                <a:srgbClr val="E46C0A"/>
              </a:gs>
              <a:gs pos="100000">
                <a:srgbClr val="77933C"/>
              </a:gs>
            </a:gsLst>
            <a:lin ang="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pitchFamily="34" charset="0"/>
              <a:ea typeface="Geneva" pitchFamily="124" charset="-128"/>
              <a:cs typeface="+mn-cs"/>
            </a:endParaRPr>
          </a:p>
        </p:txBody>
      </p:sp>
      <p:sp>
        <p:nvSpPr>
          <p:cNvPr id="24" name="Text Box 14">
            <a:extLst>
              <a:ext uri="{FF2B5EF4-FFF2-40B4-BE49-F238E27FC236}">
                <a16:creationId xmlns:a16="http://schemas.microsoft.com/office/drawing/2014/main" id="{DA380CC0-AE9C-4280-9EDB-0368B125D039}"/>
              </a:ext>
            </a:extLst>
          </p:cNvPr>
          <p:cNvSpPr txBox="1">
            <a:spLocks noChangeArrowheads="1"/>
          </p:cNvSpPr>
          <p:nvPr/>
        </p:nvSpPr>
        <p:spPr bwMode="auto">
          <a:xfrm>
            <a:off x="5532438" y="2012950"/>
            <a:ext cx="12493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it-IT" sz="16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E…</a:t>
            </a:r>
          </a:p>
        </p:txBody>
      </p:sp>
      <p:sp>
        <p:nvSpPr>
          <p:cNvPr id="25" name="CasellaDiTesto 24">
            <a:extLst>
              <a:ext uri="{FF2B5EF4-FFF2-40B4-BE49-F238E27FC236}">
                <a16:creationId xmlns:a16="http://schemas.microsoft.com/office/drawing/2014/main" id="{40B0C12A-3170-4269-8E03-E9CAAC8CC120}"/>
              </a:ext>
            </a:extLst>
          </p:cNvPr>
          <p:cNvSpPr txBox="1"/>
          <p:nvPr/>
        </p:nvSpPr>
        <p:spPr>
          <a:xfrm>
            <a:off x="1524002" y="6172086"/>
            <a:ext cx="282886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Clin JW et al. Arthritis Reum 2008; 59(1): 109-16.</a:t>
            </a:r>
          </a:p>
        </p:txBody>
      </p:sp>
    </p:spTree>
    <p:extLst>
      <p:ext uri="{BB962C8B-B14F-4D97-AF65-F5344CB8AC3E}">
        <p14:creationId xmlns:p14="http://schemas.microsoft.com/office/powerpoint/2010/main" val="2461860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A812B807-21D6-4B7D-ACCB-202B44A13D45}"/>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1E99AE21-6F5A-4533-9FE0-BEF3E9F7A20F}"/>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A1589D13-18D1-4639-92FB-4C7A81F8CB13}"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36</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19FC72C0-1146-4780-9DD8-53499D21FC0F}"/>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Connettore 1 12">
            <a:extLst>
              <a:ext uri="{FF2B5EF4-FFF2-40B4-BE49-F238E27FC236}">
                <a16:creationId xmlns:a16="http://schemas.microsoft.com/office/drawing/2014/main" id="{D7DF8011-9FC7-4158-A231-E5F42AAB80B9}"/>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0903" name="Titolo 3">
            <a:extLst>
              <a:ext uri="{FF2B5EF4-FFF2-40B4-BE49-F238E27FC236}">
                <a16:creationId xmlns:a16="http://schemas.microsoft.com/office/drawing/2014/main" id="{F2883D2C-3376-45E6-B948-4A37051B8249}"/>
              </a:ext>
            </a:extLst>
          </p:cNvPr>
          <p:cNvSpPr txBox="1">
            <a:spLocks/>
          </p:cNvSpPr>
          <p:nvPr/>
        </p:nvSpPr>
        <p:spPr bwMode="auto">
          <a:xfrm>
            <a:off x="1524000" y="2840038"/>
            <a:ext cx="7162800" cy="1431925"/>
          </a:xfrm>
          <a:prstGeom prst="rect">
            <a:avLst/>
          </a:prstGeom>
          <a:solidFill>
            <a:srgbClr val="FF4E0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it-IT" altLang="it-IT" sz="3600" b="0" i="1" u="none" strike="noStrike" kern="1200" cap="none" spc="0" normalizeH="0" baseline="0" noProof="0">
                <a:ln>
                  <a:noFill/>
                </a:ln>
                <a:solidFill>
                  <a:prstClr val="white"/>
                </a:solidFill>
                <a:effectLst/>
                <a:uLnTx/>
                <a:uFillTx/>
                <a:latin typeface="Gill Sans SemiBold" pitchFamily="124" charset="0"/>
                <a:ea typeface="Geneva" pitchFamily="124" charset="-128"/>
                <a:cs typeface="+mn-cs"/>
              </a:rPr>
              <a:t>Associazione tra uricemia</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it-IT" altLang="it-IT" sz="3600" b="0" i="1"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e malattie cardiovascolari</a:t>
            </a:r>
            <a:endParaRPr kumimoji="0" lang="en-US" altLang="it-IT" sz="3500" b="0" i="1"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endParaRPr>
          </a:p>
        </p:txBody>
      </p:sp>
    </p:spTree>
    <p:extLst>
      <p:ext uri="{BB962C8B-B14F-4D97-AF65-F5344CB8AC3E}">
        <p14:creationId xmlns:p14="http://schemas.microsoft.com/office/powerpoint/2010/main" val="1447672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4B275B67-7F5D-4AF9-9B86-BED468CD30F8}"/>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79949B0A-1B81-4DD8-A3F2-034C73A6DB30}"/>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DF358124-3609-4C6E-B2BD-39D45A362FA6}"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37</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A2249C03-DBE5-4276-8BBB-56194E53FED7}"/>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4998" name="Titolo 3">
            <a:extLst>
              <a:ext uri="{FF2B5EF4-FFF2-40B4-BE49-F238E27FC236}">
                <a16:creationId xmlns:a16="http://schemas.microsoft.com/office/drawing/2014/main" id="{8FA1B0D9-1156-4D89-B2BD-EC39EB6CBC3C}"/>
              </a:ext>
            </a:extLst>
          </p:cNvPr>
          <p:cNvSpPr>
            <a:spLocks noGrp="1"/>
          </p:cNvSpPr>
          <p:nvPr>
            <p:ph type="title"/>
          </p:nvPr>
        </p:nvSpPr>
        <p:spPr>
          <a:xfrm>
            <a:off x="2557463" y="93663"/>
            <a:ext cx="6129337" cy="879475"/>
          </a:xfrm>
        </p:spPr>
        <p:txBody>
          <a:bodyPr/>
          <a:lstStyle/>
          <a:p>
            <a:pPr algn="l" eaLnBrk="1" hangingPunct="1"/>
            <a:r>
              <a:rPr lang="it-IT" altLang="it-IT" sz="2000">
                <a:solidFill>
                  <a:srgbClr val="FF4E0D"/>
                </a:solidFill>
                <a:latin typeface="Gill Sans SemiBold" pitchFamily="124" charset="0"/>
                <a:ea typeface="Geneva" pitchFamily="124" charset="-128"/>
              </a:rPr>
              <a:t>Relation Between Serum Uric Acid and Risk of CVD in Essential Hypertension: The PIUMA Study</a:t>
            </a:r>
          </a:p>
        </p:txBody>
      </p:sp>
      <p:cxnSp>
        <p:nvCxnSpPr>
          <p:cNvPr id="13" name="Connettore 1 12">
            <a:extLst>
              <a:ext uri="{FF2B5EF4-FFF2-40B4-BE49-F238E27FC236}">
                <a16:creationId xmlns:a16="http://schemas.microsoft.com/office/drawing/2014/main" id="{B429085C-DE21-45C1-9D3A-7F63D4ED487B}"/>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A7A2DDBE-38CA-4F86-977B-7DEC83A93231}"/>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882C9C38-EB9A-4DD9-80C4-D10B81FFEF42}"/>
              </a:ext>
            </a:extLst>
          </p:cNvPr>
          <p:cNvSpPr txBox="1"/>
          <p:nvPr/>
        </p:nvSpPr>
        <p:spPr>
          <a:xfrm>
            <a:off x="1524001" y="6172086"/>
            <a:ext cx="2992781"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Verdecchia P et al. Hypertension 2000; 36: 1072-1078.</a:t>
            </a:r>
          </a:p>
        </p:txBody>
      </p:sp>
      <p:pic>
        <p:nvPicPr>
          <p:cNvPr id="85004" name="Picture 2">
            <a:extLst>
              <a:ext uri="{FF2B5EF4-FFF2-40B4-BE49-F238E27FC236}">
                <a16:creationId xmlns:a16="http://schemas.microsoft.com/office/drawing/2014/main" id="{1789661C-FE74-452B-B2DA-7F7154F7E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399" b="3825"/>
          <a:stretch>
            <a:fillRect/>
          </a:stretch>
        </p:blipFill>
        <p:spPr bwMode="auto">
          <a:xfrm>
            <a:off x="1674813" y="1412875"/>
            <a:ext cx="6878637" cy="440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162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2101C174-EB28-47B3-9AA6-2938E6D83CE2}"/>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9EFAF90-0964-453B-B788-1599D1E7FA2C}"/>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9E5B92B3-C183-46F2-A410-1C152F91C9C1}"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38</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E7C01B0D-0E5C-4432-8216-E84C8193DA67}"/>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7046" name="Titolo 3">
            <a:extLst>
              <a:ext uri="{FF2B5EF4-FFF2-40B4-BE49-F238E27FC236}">
                <a16:creationId xmlns:a16="http://schemas.microsoft.com/office/drawing/2014/main" id="{FF3A347D-ADFE-44A6-8E61-9AFB89CF44AF}"/>
              </a:ext>
            </a:extLst>
          </p:cNvPr>
          <p:cNvSpPr>
            <a:spLocks noGrp="1"/>
          </p:cNvSpPr>
          <p:nvPr>
            <p:ph type="title"/>
          </p:nvPr>
        </p:nvSpPr>
        <p:spPr>
          <a:xfrm>
            <a:off x="2557463" y="93663"/>
            <a:ext cx="6129337" cy="879475"/>
          </a:xfrm>
        </p:spPr>
        <p:txBody>
          <a:bodyPr/>
          <a:lstStyle/>
          <a:p>
            <a:pPr algn="l" eaLnBrk="1" hangingPunct="1"/>
            <a:r>
              <a:rPr lang="it-IT" altLang="it-IT" sz="2000">
                <a:solidFill>
                  <a:srgbClr val="FF4E0D"/>
                </a:solidFill>
                <a:latin typeface="Gill Sans SemiBold" pitchFamily="124" charset="0"/>
                <a:ea typeface="Geneva" pitchFamily="124" charset="-128"/>
              </a:rPr>
              <a:t>Iperuricemia ed incidenza di ipertensione</a:t>
            </a:r>
          </a:p>
        </p:txBody>
      </p:sp>
      <p:cxnSp>
        <p:nvCxnSpPr>
          <p:cNvPr id="13" name="Connettore 1 12">
            <a:extLst>
              <a:ext uri="{FF2B5EF4-FFF2-40B4-BE49-F238E27FC236}">
                <a16:creationId xmlns:a16="http://schemas.microsoft.com/office/drawing/2014/main" id="{AF447420-270B-4E7F-8938-082A0FD163F1}"/>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ABBBF106-FBA3-40C5-89FA-D8F3396B7422}"/>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FC86A9B6-E8E3-499F-B206-F64F460EA4A1}"/>
              </a:ext>
            </a:extLst>
          </p:cNvPr>
          <p:cNvSpPr txBox="1"/>
          <p:nvPr/>
        </p:nvSpPr>
        <p:spPr>
          <a:xfrm>
            <a:off x="1524001" y="6172086"/>
            <a:ext cx="3688521"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Grayscon PC et al. Arthritis Care Res (Hoboken) 201; 63(1):102-10</a:t>
            </a:r>
          </a:p>
        </p:txBody>
      </p:sp>
      <p:pic>
        <p:nvPicPr>
          <p:cNvPr id="87052" name="Picture 2">
            <a:extLst>
              <a:ext uri="{FF2B5EF4-FFF2-40B4-BE49-F238E27FC236}">
                <a16:creationId xmlns:a16="http://schemas.microsoft.com/office/drawing/2014/main" id="{68293793-B8C2-4E91-81E4-C2F7FB114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7" t="10030" r="4948" b="5498"/>
          <a:stretch>
            <a:fillRect/>
          </a:stretch>
        </p:blipFill>
        <p:spPr bwMode="auto">
          <a:xfrm>
            <a:off x="1671638" y="1436688"/>
            <a:ext cx="6853237" cy="433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441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C3C0BC41-AEEF-448A-922E-9BA3202B398E}"/>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EFA08812-A15E-475E-8DE8-DC753BFBC51B}"/>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D96B0AF-B6BC-4D91-8733-83ED9FD36911}"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39</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2789AF68-EA6A-46A9-9007-A5B19A68437D}"/>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3190" name="Titolo 3">
            <a:extLst>
              <a:ext uri="{FF2B5EF4-FFF2-40B4-BE49-F238E27FC236}">
                <a16:creationId xmlns:a16="http://schemas.microsoft.com/office/drawing/2014/main" id="{9A8B5C2E-2293-4C04-9933-FB127F284FC2}"/>
              </a:ext>
            </a:extLst>
          </p:cNvPr>
          <p:cNvSpPr>
            <a:spLocks noGrp="1"/>
          </p:cNvSpPr>
          <p:nvPr>
            <p:ph type="title"/>
          </p:nvPr>
        </p:nvSpPr>
        <p:spPr>
          <a:xfrm>
            <a:off x="2557463" y="93663"/>
            <a:ext cx="6129337" cy="879475"/>
          </a:xfrm>
        </p:spPr>
        <p:txBody>
          <a:bodyPr/>
          <a:lstStyle/>
          <a:p>
            <a:pPr algn="l" eaLnBrk="1" hangingPunct="1">
              <a:lnSpc>
                <a:spcPct val="90000"/>
              </a:lnSpc>
              <a:spcBef>
                <a:spcPct val="50000"/>
              </a:spcBef>
            </a:pPr>
            <a:r>
              <a:rPr lang="it-IT" altLang="it-IT" sz="2000">
                <a:solidFill>
                  <a:srgbClr val="FF4E0D"/>
                </a:solidFill>
                <a:latin typeface="Gill Sans SemiBold" pitchFamily="124" charset="0"/>
                <a:ea typeface="Geneva" pitchFamily="124" charset="-128"/>
              </a:rPr>
              <a:t>Meccanismi fisiopatologici coinvolti nella genesi dell’ipertensione nel paziente iperuricemico</a:t>
            </a:r>
          </a:p>
        </p:txBody>
      </p:sp>
      <p:cxnSp>
        <p:nvCxnSpPr>
          <p:cNvPr id="13" name="Connettore 1 12">
            <a:extLst>
              <a:ext uri="{FF2B5EF4-FFF2-40B4-BE49-F238E27FC236}">
                <a16:creationId xmlns:a16="http://schemas.microsoft.com/office/drawing/2014/main" id="{716C8E97-AA5E-4C99-93FA-AC6A29366C92}"/>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822B2C67-0627-4B10-898D-6BA3699E0588}"/>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344AFF2F-7BC5-4BA4-B9D0-693800DCF27D}"/>
              </a:ext>
            </a:extLst>
          </p:cNvPr>
          <p:cNvSpPr txBox="1"/>
          <p:nvPr/>
        </p:nvSpPr>
        <p:spPr>
          <a:xfrm>
            <a:off x="1524002" y="6172086"/>
            <a:ext cx="280504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Feig</a:t>
            </a:r>
            <a:r>
              <a:rPr kumimoji="0" lang="en-US"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 DI et al. N </a:t>
            </a:r>
            <a:r>
              <a:rPr kumimoji="0" lang="en-US"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Engl</a:t>
            </a:r>
            <a:r>
              <a:rPr kumimoji="0" lang="en-US"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 J Med. 2008;359(17):1811-21</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endParaRPr>
          </a:p>
        </p:txBody>
      </p:sp>
      <p:pic>
        <p:nvPicPr>
          <p:cNvPr id="93196" name="Immagine 3">
            <a:extLst>
              <a:ext uri="{FF2B5EF4-FFF2-40B4-BE49-F238E27FC236}">
                <a16:creationId xmlns:a16="http://schemas.microsoft.com/office/drawing/2014/main" id="{A9FE8116-351A-43A5-A64B-BDD4C72C94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1408113"/>
            <a:ext cx="6818313"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772166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9AB7DDA3-5EEE-40B2-8D2E-609609C70F32}"/>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38B7A892-FB6F-4190-8DBD-4FBDD3321C1F}"/>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AF068AA-F119-4076-B644-3825D6A0B298}"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3080F19D-6315-4937-A0C6-962CF464F61B}"/>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6086" name="Titolo 3">
            <a:extLst>
              <a:ext uri="{FF2B5EF4-FFF2-40B4-BE49-F238E27FC236}">
                <a16:creationId xmlns:a16="http://schemas.microsoft.com/office/drawing/2014/main" id="{1EDCAF2A-EE2E-4C6E-BDE4-9CEE2EAB6F31}"/>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dirty="0">
                <a:solidFill>
                  <a:srgbClr val="FF4E0D"/>
                </a:solidFill>
                <a:latin typeface="Gill Sans SemiBold" pitchFamily="124" charset="0"/>
                <a:ea typeface="Geneva" pitchFamily="124" charset="-128"/>
              </a:rPr>
              <a:t>Uricasi-Evoluzione </a:t>
            </a:r>
            <a:endParaRPr lang="it-IT" altLang="it-IT" sz="2000" dirty="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12150167-46FE-4CCB-B900-A722E2F8304B}"/>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F1DFE0DC-86E0-463A-A2D0-196FBF2F26AA}"/>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2EE3F541-5A21-4659-9B0D-8F42AA820E88}"/>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Rif</a:t>
            </a:r>
          </a:p>
        </p:txBody>
      </p:sp>
      <p:pic>
        <p:nvPicPr>
          <p:cNvPr id="46092" name="Picture 2">
            <a:extLst>
              <a:ext uri="{FF2B5EF4-FFF2-40B4-BE49-F238E27FC236}">
                <a16:creationId xmlns:a16="http://schemas.microsoft.com/office/drawing/2014/main" id="{C74E683A-272E-4075-A3D0-D86433306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9" t="8745" r="2907" b="3336"/>
          <a:stretch>
            <a:fillRect/>
          </a:stretch>
        </p:blipFill>
        <p:spPr bwMode="auto">
          <a:xfrm>
            <a:off x="2760663" y="3567113"/>
            <a:ext cx="4683125" cy="2241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6093" name="Rettangolo 16">
            <a:extLst>
              <a:ext uri="{FF2B5EF4-FFF2-40B4-BE49-F238E27FC236}">
                <a16:creationId xmlns:a16="http://schemas.microsoft.com/office/drawing/2014/main" id="{699C39A1-D3B7-43AF-990A-B2090C24C898}"/>
              </a:ext>
            </a:extLst>
          </p:cNvPr>
          <p:cNvSpPr>
            <a:spLocks noChangeArrowheads="1"/>
          </p:cNvSpPr>
          <p:nvPr/>
        </p:nvSpPr>
        <p:spPr bwMode="auto">
          <a:xfrm>
            <a:off x="2043113" y="1646238"/>
            <a:ext cx="65039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Secondo alcuni studi di paleontologia genetica la perdita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del gene dell’uricasi, probabilmente verificatasi nel Miocene, </a:t>
            </a:r>
            <a:b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in un periodo quindi compreso fra 10 e 20 milioni di anni fa, avrebbe rappresentato un vantaggio evolutivo in un momento in cui i primati che si alimentavano con cibi vegetali, e quindi poveri di sale, stavano assumendo la posizione eretta.</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p:txBody>
      </p:sp>
    </p:spTree>
    <p:extLst>
      <p:ext uri="{BB962C8B-B14F-4D97-AF65-F5344CB8AC3E}">
        <p14:creationId xmlns:p14="http://schemas.microsoft.com/office/powerpoint/2010/main" val="38033588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CCC9904C-A686-4F6B-A421-4D178F31226D}"/>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02A310B0-FE81-4B59-93F6-E4CB0F6498CD}"/>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575DE4D4-7C54-4F5D-9D50-721FE8688DD9}"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40</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D1D03504-C80E-421E-97BA-0E504AA29102}"/>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7286" name="Titolo 3">
            <a:extLst>
              <a:ext uri="{FF2B5EF4-FFF2-40B4-BE49-F238E27FC236}">
                <a16:creationId xmlns:a16="http://schemas.microsoft.com/office/drawing/2014/main" id="{4D5FC951-C0ED-4155-A708-921C677A0616}"/>
              </a:ext>
            </a:extLst>
          </p:cNvPr>
          <p:cNvSpPr>
            <a:spLocks noGrp="1"/>
          </p:cNvSpPr>
          <p:nvPr>
            <p:ph type="title"/>
          </p:nvPr>
        </p:nvSpPr>
        <p:spPr>
          <a:xfrm>
            <a:off x="2557463" y="93663"/>
            <a:ext cx="6129337" cy="879475"/>
          </a:xfrm>
        </p:spPr>
        <p:txBody>
          <a:bodyPr/>
          <a:lstStyle/>
          <a:p>
            <a:pPr algn="l" eaLnBrk="1" hangingPunct="1">
              <a:lnSpc>
                <a:spcPct val="90000"/>
              </a:lnSpc>
              <a:spcBef>
                <a:spcPct val="50000"/>
              </a:spcBef>
            </a:pPr>
            <a:r>
              <a:rPr lang="it-IT" altLang="it-IT" sz="2000">
                <a:solidFill>
                  <a:srgbClr val="FF4E0D"/>
                </a:solidFill>
                <a:latin typeface="Gill Sans SemiBold" pitchFamily="124" charset="0"/>
                <a:ea typeface="Geneva" pitchFamily="124" charset="-128"/>
              </a:rPr>
              <a:t>Uricemia e rischio per vasculopatia periferica – Multiple risk factor intervention trial</a:t>
            </a:r>
          </a:p>
        </p:txBody>
      </p:sp>
      <p:cxnSp>
        <p:nvCxnSpPr>
          <p:cNvPr id="13" name="Connettore 1 12">
            <a:extLst>
              <a:ext uri="{FF2B5EF4-FFF2-40B4-BE49-F238E27FC236}">
                <a16:creationId xmlns:a16="http://schemas.microsoft.com/office/drawing/2014/main" id="{3A2FB1E1-5D95-4607-8C3E-268C0DCAFC8F}"/>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3842D8B-4712-44D1-8F39-FF292BA688C6}"/>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70729903-E4BC-4184-943C-59CA5A1BEBD3}"/>
              </a:ext>
            </a:extLst>
          </p:cNvPr>
          <p:cNvSpPr txBox="1"/>
          <p:nvPr/>
        </p:nvSpPr>
        <p:spPr>
          <a:xfrm>
            <a:off x="1524002" y="6172086"/>
            <a:ext cx="280504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Baker JF et al. Angiology 2007; 58 (4): 450-7</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endParaRPr>
          </a:p>
        </p:txBody>
      </p:sp>
      <p:sp>
        <p:nvSpPr>
          <p:cNvPr id="97292" name="Rettangolo 1">
            <a:extLst>
              <a:ext uri="{FF2B5EF4-FFF2-40B4-BE49-F238E27FC236}">
                <a16:creationId xmlns:a16="http://schemas.microsoft.com/office/drawing/2014/main" id="{4BF4DDF1-E9CE-4605-9B40-BBEAF65B7273}"/>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pic>
        <p:nvPicPr>
          <p:cNvPr id="97293" name="Picture 2">
            <a:extLst>
              <a:ext uri="{FF2B5EF4-FFF2-40B4-BE49-F238E27FC236}">
                <a16:creationId xmlns:a16="http://schemas.microsoft.com/office/drawing/2014/main" id="{F0D8A923-0D38-49D2-A187-9B8064AE3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3" t="18842" r="4005" b="12399"/>
          <a:stretch>
            <a:fillRect/>
          </a:stretch>
        </p:blipFill>
        <p:spPr bwMode="auto">
          <a:xfrm>
            <a:off x="1677988" y="1473200"/>
            <a:ext cx="6848475" cy="426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2210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BD29115F-E50D-4918-B671-546459E45993}"/>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B0BEF288-398F-47F6-8B20-0DE89DD1D493}"/>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E40F528-E0EF-429D-9B0F-154BDE477688}"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41</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D84AE862-F65D-4D06-B1DF-B190976265E4}"/>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9334" name="Titolo 3">
            <a:extLst>
              <a:ext uri="{FF2B5EF4-FFF2-40B4-BE49-F238E27FC236}">
                <a16:creationId xmlns:a16="http://schemas.microsoft.com/office/drawing/2014/main" id="{31BF1883-FA7D-4290-9DAF-2A6252A8379B}"/>
              </a:ext>
            </a:extLst>
          </p:cNvPr>
          <p:cNvSpPr>
            <a:spLocks noGrp="1"/>
          </p:cNvSpPr>
          <p:nvPr>
            <p:ph type="title"/>
          </p:nvPr>
        </p:nvSpPr>
        <p:spPr>
          <a:xfrm>
            <a:off x="2557463" y="93663"/>
            <a:ext cx="6129337" cy="879475"/>
          </a:xfrm>
        </p:spPr>
        <p:txBody>
          <a:bodyPr/>
          <a:lstStyle/>
          <a:p>
            <a:pPr algn="l" eaLnBrk="1" hangingPunct="1">
              <a:lnSpc>
                <a:spcPct val="90000"/>
              </a:lnSpc>
              <a:spcBef>
                <a:spcPct val="50000"/>
              </a:spcBef>
            </a:pPr>
            <a:r>
              <a:rPr lang="it-IT" altLang="it-IT" sz="2000">
                <a:solidFill>
                  <a:srgbClr val="FF4E0D"/>
                </a:solidFill>
                <a:latin typeface="Gill Sans SemiBold" pitchFamily="124" charset="0"/>
                <a:ea typeface="Geneva" pitchFamily="124" charset="-128"/>
              </a:rPr>
              <a:t>Association of Serum Uric Acid with Incident Atrial Fibrillation (ARIC Study)</a:t>
            </a:r>
          </a:p>
        </p:txBody>
      </p:sp>
      <p:cxnSp>
        <p:nvCxnSpPr>
          <p:cNvPr id="13" name="Connettore 1 12">
            <a:extLst>
              <a:ext uri="{FF2B5EF4-FFF2-40B4-BE49-F238E27FC236}">
                <a16:creationId xmlns:a16="http://schemas.microsoft.com/office/drawing/2014/main" id="{114F0BEB-D533-4E74-A662-28D04F846B13}"/>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FC386CD-8000-4DD0-B7E0-9A4408070976}"/>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A33416A3-4A93-43B1-9709-C0AC7579F1F8}"/>
              </a:ext>
            </a:extLst>
          </p:cNvPr>
          <p:cNvSpPr txBox="1"/>
          <p:nvPr/>
        </p:nvSpPr>
        <p:spPr>
          <a:xfrm>
            <a:off x="1524001" y="6172086"/>
            <a:ext cx="3103216" cy="230832"/>
          </a:xfrm>
          <a:prstGeom prst="rect">
            <a:avLst/>
          </a:prstGeom>
          <a:solidFill>
            <a:schemeClr val="bg1"/>
          </a:solidFill>
          <a:effectLst>
            <a:innerShdw blurRad="38100" dist="25400" dir="13500000">
              <a:srgbClr val="000000">
                <a:alpha val="50000"/>
              </a:srgbClr>
            </a:innerShdw>
          </a:effec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900" b="0" i="0" u="none" strike="noStrike" kern="1200" cap="none" spc="0" normalizeH="0" baseline="0" noProof="0">
                <a:ln>
                  <a:noFill/>
                </a:ln>
                <a:solidFill>
                  <a:srgbClr val="254061"/>
                </a:solidFill>
                <a:effectLst/>
                <a:uLnTx/>
                <a:uFillTx/>
                <a:latin typeface="Arial" panose="020B0604020202020204" pitchFamily="34" charset="0"/>
                <a:ea typeface="Geneva" pitchFamily="124" charset="-128"/>
                <a:cs typeface="+mn-cs"/>
              </a:rPr>
              <a:t>Ramaritz L et al. </a:t>
            </a:r>
            <a:r>
              <a:rPr kumimoji="0" lang="de-DE" altLang="it-IT" sz="900" b="0" i="0" u="none" strike="noStrike" kern="1200" cap="none" spc="0" normalizeH="0" baseline="0" noProof="0">
                <a:ln>
                  <a:noFill/>
                </a:ln>
                <a:solidFill>
                  <a:srgbClr val="254061"/>
                </a:solidFill>
                <a:effectLst/>
                <a:uLnTx/>
                <a:uFillTx/>
                <a:latin typeface="Arial" panose="020B0604020202020204" pitchFamily="34" charset="0"/>
                <a:ea typeface="Geneva" pitchFamily="124" charset="-128"/>
                <a:cs typeface="+mn-cs"/>
              </a:rPr>
              <a:t>Am J Cardiol . 2011;108(9): 1272–1276</a:t>
            </a:r>
            <a:endParaRPr kumimoji="0" lang="it-IT" altLang="it-IT" sz="900" b="0" i="0" u="none" strike="noStrike" kern="1200" cap="none" spc="0" normalizeH="0" baseline="0" noProof="0">
              <a:ln>
                <a:noFill/>
              </a:ln>
              <a:solidFill>
                <a:srgbClr val="254061"/>
              </a:solidFill>
              <a:effectLst/>
              <a:uLnTx/>
              <a:uFillTx/>
              <a:latin typeface="Arial" panose="020B0604020202020204" pitchFamily="34" charset="0"/>
              <a:ea typeface="Geneva" pitchFamily="124" charset="-128"/>
              <a:cs typeface="+mn-cs"/>
            </a:endParaRPr>
          </a:p>
        </p:txBody>
      </p:sp>
      <p:sp>
        <p:nvSpPr>
          <p:cNvPr id="99340" name="Rettangolo 1">
            <a:extLst>
              <a:ext uri="{FF2B5EF4-FFF2-40B4-BE49-F238E27FC236}">
                <a16:creationId xmlns:a16="http://schemas.microsoft.com/office/drawing/2014/main" id="{99248F71-67DF-47AF-B211-9F7431AB34D7}"/>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pic>
        <p:nvPicPr>
          <p:cNvPr id="99341" name="Immagine 11">
            <a:extLst>
              <a:ext uri="{FF2B5EF4-FFF2-40B4-BE49-F238E27FC236}">
                <a16:creationId xmlns:a16="http://schemas.microsoft.com/office/drawing/2014/main" id="{FD8C8260-86BD-4691-B161-BC10372E7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470025"/>
            <a:ext cx="681196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750719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D34D0586-7326-4837-8A41-CAB59CC47B3E}"/>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F708491B-2F8E-40D6-8E86-0B9F54D34DD7}"/>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540F6F32-BC6B-47DE-B1F5-A43E2539EA58}"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42</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9DD744A4-0AF8-4F35-BB75-5253A262F0BF}"/>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30" name="Titolo 3">
            <a:extLst>
              <a:ext uri="{FF2B5EF4-FFF2-40B4-BE49-F238E27FC236}">
                <a16:creationId xmlns:a16="http://schemas.microsoft.com/office/drawing/2014/main" id="{67359A5F-B3D7-416E-AD78-F2DD9FC834E0}"/>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Meccanismi che legano l’</a:t>
            </a:r>
            <a:r>
              <a:rPr lang="it-IT" altLang="ja-JP" sz="2000">
                <a:solidFill>
                  <a:srgbClr val="FF4E0D"/>
                </a:solidFill>
                <a:latin typeface="Gill Sans SemiBold" pitchFamily="124" charset="0"/>
                <a:ea typeface="Geneva" pitchFamily="124" charset="-128"/>
              </a:rPr>
              <a:t>iperucemia </a:t>
            </a:r>
            <a:br>
              <a:rPr lang="it-IT" altLang="ja-JP" sz="2000">
                <a:solidFill>
                  <a:srgbClr val="FF4E0D"/>
                </a:solidFill>
                <a:latin typeface="Gill Sans SemiBold" pitchFamily="124" charset="0"/>
                <a:ea typeface="Geneva" pitchFamily="124" charset="-128"/>
              </a:rPr>
            </a:br>
            <a:r>
              <a:rPr lang="it-IT" altLang="ja-JP" sz="2000">
                <a:solidFill>
                  <a:srgbClr val="FF4E0D"/>
                </a:solidFill>
                <a:latin typeface="Gill Sans SemiBold" pitchFamily="124" charset="0"/>
                <a:ea typeface="Geneva" pitchFamily="124" charset="-128"/>
              </a:rPr>
              <a:t>allo scompenso cardiaco</a:t>
            </a:r>
            <a:endParaRPr lang="it-IT" altLang="it-IT" sz="2000">
              <a:solidFill>
                <a:srgbClr val="FF4E0D"/>
              </a:solidFill>
              <a:latin typeface="Gill Sans SemiBold" pitchFamily="124" charset="0"/>
              <a:ea typeface="Geneva" pitchFamily="124" charset="-128"/>
            </a:endParaRPr>
          </a:p>
        </p:txBody>
      </p:sp>
      <p:cxnSp>
        <p:nvCxnSpPr>
          <p:cNvPr id="13" name="Connettore 1 12">
            <a:extLst>
              <a:ext uri="{FF2B5EF4-FFF2-40B4-BE49-F238E27FC236}">
                <a16:creationId xmlns:a16="http://schemas.microsoft.com/office/drawing/2014/main" id="{41C2FD8B-041C-4D8D-87A2-E699D8C7F286}"/>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DF7DBD6-1F04-442B-A186-97D3A6CD7DE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1D8B4E79-B2C4-4289-8668-6C9855D3BE3A}"/>
              </a:ext>
            </a:extLst>
          </p:cNvPr>
          <p:cNvSpPr txBox="1"/>
          <p:nvPr/>
        </p:nvSpPr>
        <p:spPr>
          <a:xfrm>
            <a:off x="1524001" y="6172086"/>
            <a:ext cx="897465"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 </a:t>
            </a:r>
            <a:r>
              <a:rPr kumimoji="0" lang="it-IT"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Cristal</a:t>
            </a: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 2012, </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endParaRPr>
          </a:p>
        </p:txBody>
      </p:sp>
      <p:sp>
        <p:nvSpPr>
          <p:cNvPr id="103436" name="Rettangolo 1">
            <a:extLst>
              <a:ext uri="{FF2B5EF4-FFF2-40B4-BE49-F238E27FC236}">
                <a16:creationId xmlns:a16="http://schemas.microsoft.com/office/drawing/2014/main" id="{55A5B1AF-FF69-4DD7-8D5B-1A52272D4B97}"/>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pic>
        <p:nvPicPr>
          <p:cNvPr id="103437" name="Immagine 2">
            <a:extLst>
              <a:ext uri="{FF2B5EF4-FFF2-40B4-BE49-F238E27FC236}">
                <a16:creationId xmlns:a16="http://schemas.microsoft.com/office/drawing/2014/main" id="{1175D217-1499-4FB1-8B64-FD7DE6301D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700" y="1412875"/>
            <a:ext cx="686117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9" name="CasellaDiTesto 18">
            <a:extLst>
              <a:ext uri="{FF2B5EF4-FFF2-40B4-BE49-F238E27FC236}">
                <a16:creationId xmlns:a16="http://schemas.microsoft.com/office/drawing/2014/main" id="{2A9F3EF3-3844-4623-A928-3CE278000D04}"/>
              </a:ext>
            </a:extLst>
          </p:cNvPr>
          <p:cNvSpPr txBox="1"/>
          <p:nvPr/>
        </p:nvSpPr>
        <p:spPr>
          <a:xfrm>
            <a:off x="1676401" y="6324486"/>
            <a:ext cx="897465"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 </a:t>
            </a:r>
            <a:r>
              <a:rPr kumimoji="0" lang="it-IT"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Cristal</a:t>
            </a: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 2012, </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endParaRPr>
          </a:p>
        </p:txBody>
      </p:sp>
    </p:spTree>
    <p:extLst>
      <p:ext uri="{BB962C8B-B14F-4D97-AF65-F5344CB8AC3E}">
        <p14:creationId xmlns:p14="http://schemas.microsoft.com/office/powerpoint/2010/main" val="23356521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23C0599B-418B-4660-9369-4615270C8D80}"/>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CBC64142-BDF2-4CBB-9B10-AC64F4EDFFA5}"/>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43F74BFF-2DB2-432B-8ECF-34E74F2C4814}"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43</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70D3796E-A852-4943-B2D7-D010D71DC499}"/>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5478" name="Titolo 3">
            <a:extLst>
              <a:ext uri="{FF2B5EF4-FFF2-40B4-BE49-F238E27FC236}">
                <a16:creationId xmlns:a16="http://schemas.microsoft.com/office/drawing/2014/main" id="{BFBD545B-FFF9-44A8-B92C-DEA4008CB1F0}"/>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Curve di sopravvivenza di Kaplan-Meier distinte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per livelli di acido urico in pazienti con scompenso cardiaco lieve-moderato</a:t>
            </a:r>
          </a:p>
        </p:txBody>
      </p:sp>
      <p:cxnSp>
        <p:nvCxnSpPr>
          <p:cNvPr id="13" name="Connettore 1 12">
            <a:extLst>
              <a:ext uri="{FF2B5EF4-FFF2-40B4-BE49-F238E27FC236}">
                <a16:creationId xmlns:a16="http://schemas.microsoft.com/office/drawing/2014/main" id="{ECAEA6C5-0CE3-4278-BB9B-B87EDA364D6D}"/>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65AE8234-9AFE-4735-AD5C-82BBBBAB667B}"/>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1769702D-9B3A-4221-B2BE-169A96942A37}"/>
              </a:ext>
            </a:extLst>
          </p:cNvPr>
          <p:cNvSpPr txBox="1"/>
          <p:nvPr/>
        </p:nvSpPr>
        <p:spPr>
          <a:xfrm>
            <a:off x="1524001" y="6172086"/>
            <a:ext cx="282712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Anker SD et al. Circulation 2003; 107: 1991-1997</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endParaRPr>
          </a:p>
        </p:txBody>
      </p:sp>
      <p:sp>
        <p:nvSpPr>
          <p:cNvPr id="105484" name="Rettangolo 1">
            <a:extLst>
              <a:ext uri="{FF2B5EF4-FFF2-40B4-BE49-F238E27FC236}">
                <a16:creationId xmlns:a16="http://schemas.microsoft.com/office/drawing/2014/main" id="{3659D998-59D6-4C38-B9A0-09B6999614B4}"/>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pic>
        <p:nvPicPr>
          <p:cNvPr id="105485" name="Picture 2">
            <a:extLst>
              <a:ext uri="{FF2B5EF4-FFF2-40B4-BE49-F238E27FC236}">
                <a16:creationId xmlns:a16="http://schemas.microsoft.com/office/drawing/2014/main" id="{0E9082D6-4A92-4366-A37B-15F83DE85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85" t="20952" r="4266" b="4803"/>
          <a:stretch>
            <a:fillRect/>
          </a:stretch>
        </p:blipFill>
        <p:spPr bwMode="auto">
          <a:xfrm>
            <a:off x="1612900" y="1471613"/>
            <a:ext cx="7018338" cy="433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332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574A1E11-0CA2-4447-B8BB-EA01770A1B52}"/>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3F9E587A-A9A0-43AC-9655-6E4569C4A55A}"/>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A16C9929-5194-48EF-989A-43D37B466179}"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44</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6FF3D8C8-1144-4022-8190-45A183306671}"/>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5606" name="Titolo 3">
            <a:extLst>
              <a:ext uri="{FF2B5EF4-FFF2-40B4-BE49-F238E27FC236}">
                <a16:creationId xmlns:a16="http://schemas.microsoft.com/office/drawing/2014/main" id="{8D0894B6-AA76-47E1-8505-3CA6B8613050}"/>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Indagine Clicon: Prevalenza dell’iperuricemia in Italia:</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dati amministrativi di tre ASL (112.170 pazienti)</a:t>
            </a:r>
          </a:p>
        </p:txBody>
      </p:sp>
      <p:cxnSp>
        <p:nvCxnSpPr>
          <p:cNvPr id="13" name="Connettore 1 12">
            <a:extLst>
              <a:ext uri="{FF2B5EF4-FFF2-40B4-BE49-F238E27FC236}">
                <a16:creationId xmlns:a16="http://schemas.microsoft.com/office/drawing/2014/main" id="{EE039C50-FBF7-449A-92D4-03F6B0B578E3}"/>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74344108-EBA9-4993-A2CC-A7FC560AA01C}"/>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04B69946-72A8-4F35-AFF8-1051645758D5}"/>
              </a:ext>
            </a:extLst>
          </p:cNvPr>
          <p:cNvSpPr txBox="1"/>
          <p:nvPr/>
        </p:nvSpPr>
        <p:spPr>
          <a:xfrm>
            <a:off x="1524001" y="6172086"/>
            <a:ext cx="202758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rPr>
              <a:t>http://www.ncbi.nlm.nih.gov/pubmed</a:t>
            </a:r>
          </a:p>
        </p:txBody>
      </p:sp>
      <p:pic>
        <p:nvPicPr>
          <p:cNvPr id="25612" name="Immagine 5">
            <a:extLst>
              <a:ext uri="{FF2B5EF4-FFF2-40B4-BE49-F238E27FC236}">
                <a16:creationId xmlns:a16="http://schemas.microsoft.com/office/drawing/2014/main" id="{89DCCAC7-6153-4837-9711-C8F5254AA7DA}"/>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3113" y="1385888"/>
            <a:ext cx="6334125" cy="4402137"/>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1795656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DFFFA677-FE26-46D2-92D7-E3EDEA5A45A3}"/>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D535F572-C03C-4F6A-8514-A5650ED959E3}"/>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C804419-F964-47AC-A5A2-E750768FB765}"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45</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60B64F45-77C8-47A6-B4F7-968DF50A926E}"/>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olo 3">
            <a:extLst>
              <a:ext uri="{FF2B5EF4-FFF2-40B4-BE49-F238E27FC236}">
                <a16:creationId xmlns:a16="http://schemas.microsoft.com/office/drawing/2014/main" id="{51376085-F94B-4FE9-B971-B8205A8B52E4}"/>
              </a:ext>
            </a:extLst>
          </p:cNvPr>
          <p:cNvSpPr>
            <a:spLocks noGrp="1"/>
          </p:cNvSpPr>
          <p:nvPr>
            <p:ph type="title"/>
          </p:nvPr>
        </p:nvSpPr>
        <p:spPr>
          <a:xfrm>
            <a:off x="2557463" y="93663"/>
            <a:ext cx="6129337" cy="879475"/>
          </a:xfrm>
        </p:spPr>
        <p:txBody>
          <a:bodyPr>
            <a:noAutofit/>
          </a:bodyPr>
          <a:lstStyle/>
          <a:p>
            <a:pPr algn="l" eaLnBrk="1" hangingPunct="1">
              <a:lnSpc>
                <a:spcPct val="90000"/>
              </a:lnSpc>
            </a:pPr>
            <a:r>
              <a:rPr lang="it-IT" altLang="it-IT" sz="2000">
                <a:solidFill>
                  <a:srgbClr val="FF4E0D"/>
                </a:solidFill>
                <a:latin typeface="Gill Sans SemiBold" pitchFamily="124" charset="0"/>
                <a:ea typeface="Geneva" pitchFamily="124" charset="-128"/>
              </a:rPr>
              <a:t>La presenza di livelli circolanti di acido urico &gt; 6 mg/dL</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è associata ad aumentato rischio di ospedalizzazione</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per </a:t>
            </a:r>
            <a:r>
              <a:rPr lang="it-IT" altLang="it-IT" sz="2000">
                <a:solidFill>
                  <a:srgbClr val="376092"/>
                </a:solidFill>
                <a:latin typeface="Gill Sans SemiBold" pitchFamily="124" charset="0"/>
                <a:ea typeface="Geneva" pitchFamily="124" charset="-128"/>
              </a:rPr>
              <a:t>malattie cardiovascolari</a:t>
            </a:r>
            <a:r>
              <a:rPr lang="it-IT" altLang="it-IT" sz="2000">
                <a:solidFill>
                  <a:srgbClr val="FF4E0D"/>
                </a:solidFill>
                <a:latin typeface="Gill Sans SemiBold" pitchFamily="124" charset="0"/>
                <a:ea typeface="Geneva" pitchFamily="124" charset="-128"/>
              </a:rPr>
              <a:t>: indagine CliCon</a:t>
            </a:r>
          </a:p>
        </p:txBody>
      </p:sp>
      <p:cxnSp>
        <p:nvCxnSpPr>
          <p:cNvPr id="13" name="Connettore 1 12">
            <a:extLst>
              <a:ext uri="{FF2B5EF4-FFF2-40B4-BE49-F238E27FC236}">
                <a16:creationId xmlns:a16="http://schemas.microsoft.com/office/drawing/2014/main" id="{D9978A6A-D133-4C63-8E2A-5B93C64AC92B}"/>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AE042AFD-26B5-4084-836A-AB54990BD9FC}"/>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68F610E2-D087-4644-B0B0-6879C0EF5347}"/>
              </a:ext>
            </a:extLst>
          </p:cNvPr>
          <p:cNvSpPr txBox="1"/>
          <p:nvPr/>
        </p:nvSpPr>
        <p:spPr>
          <a:xfrm>
            <a:off x="1524001" y="6172086"/>
            <a:ext cx="3045964"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endParaRPr>
          </a:p>
        </p:txBody>
      </p:sp>
      <p:sp>
        <p:nvSpPr>
          <p:cNvPr id="123916" name="Rettangolo 1">
            <a:extLst>
              <a:ext uri="{FF2B5EF4-FFF2-40B4-BE49-F238E27FC236}">
                <a16:creationId xmlns:a16="http://schemas.microsoft.com/office/drawing/2014/main" id="{41DB2F8F-F5DA-4168-8B5D-245BFC9706A9}"/>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pic>
        <p:nvPicPr>
          <p:cNvPr id="123917" name="Immagine 8">
            <a:extLst>
              <a:ext uri="{FF2B5EF4-FFF2-40B4-BE49-F238E27FC236}">
                <a16:creationId xmlns:a16="http://schemas.microsoft.com/office/drawing/2014/main" id="{5053D663-0ACF-475C-81C4-E1CD9FD25B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5613" y="1530350"/>
            <a:ext cx="6789737"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8904068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ABE9EDB9-F9D7-48E7-804A-EBEC00E74CA8}"/>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E858B7A2-30CA-4C6D-BD4D-8FF52E81C3B8}"/>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C373E9B-73A2-4E5D-B01F-44900B099660}"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46</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F74FBAD8-376B-4008-AD5E-CF8DE32677AD}"/>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olo 3">
            <a:extLst>
              <a:ext uri="{FF2B5EF4-FFF2-40B4-BE49-F238E27FC236}">
                <a16:creationId xmlns:a16="http://schemas.microsoft.com/office/drawing/2014/main" id="{F2B336B0-0CBD-476E-B64E-6EA2F9F778EF}"/>
              </a:ext>
            </a:extLst>
          </p:cNvPr>
          <p:cNvSpPr>
            <a:spLocks noGrp="1"/>
          </p:cNvSpPr>
          <p:nvPr>
            <p:ph type="title"/>
          </p:nvPr>
        </p:nvSpPr>
        <p:spPr>
          <a:xfrm>
            <a:off x="2557463" y="93663"/>
            <a:ext cx="6129337" cy="879475"/>
          </a:xfrm>
        </p:spPr>
        <p:txBody>
          <a:bodyPr>
            <a:noAutofit/>
          </a:bodyPr>
          <a:lstStyle/>
          <a:p>
            <a:pPr algn="l" eaLnBrk="1" hangingPunct="1">
              <a:lnSpc>
                <a:spcPct val="90000"/>
              </a:lnSpc>
            </a:pPr>
            <a:r>
              <a:rPr lang="it-IT" altLang="it-IT" sz="2000">
                <a:solidFill>
                  <a:srgbClr val="FF4E0D"/>
                </a:solidFill>
                <a:latin typeface="Gill Sans SemiBold" pitchFamily="124" charset="0"/>
                <a:ea typeface="Geneva" pitchFamily="124" charset="-128"/>
              </a:rPr>
              <a:t>La presenza di livelli circolanti di acido urico &gt; 6 mg/dL</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è associata ad aumentato rischio di ospedalizzazione</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per </a:t>
            </a:r>
            <a:r>
              <a:rPr lang="it-IT" altLang="it-IT" sz="2000">
                <a:solidFill>
                  <a:srgbClr val="376092"/>
                </a:solidFill>
                <a:latin typeface="Gill Sans SemiBold" pitchFamily="124" charset="0"/>
                <a:ea typeface="Geneva" pitchFamily="124" charset="-128"/>
              </a:rPr>
              <a:t>malattia renale</a:t>
            </a:r>
            <a:r>
              <a:rPr lang="it-IT" altLang="it-IT" sz="2000">
                <a:solidFill>
                  <a:srgbClr val="FF4E0D"/>
                </a:solidFill>
                <a:latin typeface="Gill Sans SemiBold" pitchFamily="124" charset="0"/>
                <a:ea typeface="Geneva" pitchFamily="124" charset="-128"/>
              </a:rPr>
              <a:t>: indagine CliCon</a:t>
            </a:r>
          </a:p>
        </p:txBody>
      </p:sp>
      <p:cxnSp>
        <p:nvCxnSpPr>
          <p:cNvPr id="13" name="Connettore 1 12">
            <a:extLst>
              <a:ext uri="{FF2B5EF4-FFF2-40B4-BE49-F238E27FC236}">
                <a16:creationId xmlns:a16="http://schemas.microsoft.com/office/drawing/2014/main" id="{35CB49D8-797C-436A-9A2F-ED4714208042}"/>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E25F6A5-1696-4D5E-9E77-B346D83ABFBA}"/>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AD65C323-B35C-4964-89D9-F02D276AB1AF}"/>
              </a:ext>
            </a:extLst>
          </p:cNvPr>
          <p:cNvSpPr txBox="1"/>
          <p:nvPr/>
        </p:nvSpPr>
        <p:spPr>
          <a:xfrm>
            <a:off x="1524001" y="6172086"/>
            <a:ext cx="3045964"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endParaRPr>
          </a:p>
        </p:txBody>
      </p:sp>
      <p:sp>
        <p:nvSpPr>
          <p:cNvPr id="125964" name="Rettangolo 1">
            <a:extLst>
              <a:ext uri="{FF2B5EF4-FFF2-40B4-BE49-F238E27FC236}">
                <a16:creationId xmlns:a16="http://schemas.microsoft.com/office/drawing/2014/main" id="{EAA15C03-D545-464E-BD1D-C09788410512}"/>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pic>
        <p:nvPicPr>
          <p:cNvPr id="125965" name="Immagine 2">
            <a:extLst>
              <a:ext uri="{FF2B5EF4-FFF2-40B4-BE49-F238E27FC236}">
                <a16:creationId xmlns:a16="http://schemas.microsoft.com/office/drawing/2014/main" id="{C6624D5C-1F72-4C98-8215-CD9A40D0CA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063" y="1565275"/>
            <a:ext cx="6627812" cy="406400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460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889C4B1F-8C27-4020-8999-9BA7E2700F69}"/>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A74DB737-B0F6-4236-A813-017BC44DA6B7}"/>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0B142E0-71DB-414E-BEF0-0A27EBE481A4}"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47</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A8C056B5-B831-4287-BBB6-C3D2685504D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8006" name="Titolo 3">
            <a:extLst>
              <a:ext uri="{FF2B5EF4-FFF2-40B4-BE49-F238E27FC236}">
                <a16:creationId xmlns:a16="http://schemas.microsoft.com/office/drawing/2014/main" id="{E88C609B-8D5C-4247-8CA6-85898C929E30}"/>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La presenza di livelli circolanti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di acido urico &gt; 6 mg/dL è associata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ad aumentata mortalità: indagine CliCon</a:t>
            </a:r>
          </a:p>
        </p:txBody>
      </p:sp>
      <p:cxnSp>
        <p:nvCxnSpPr>
          <p:cNvPr id="13" name="Connettore 1 12">
            <a:extLst>
              <a:ext uri="{FF2B5EF4-FFF2-40B4-BE49-F238E27FC236}">
                <a16:creationId xmlns:a16="http://schemas.microsoft.com/office/drawing/2014/main" id="{392A45CC-AED7-41EB-BEF5-286C3D467D44}"/>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ABEE10DF-1AD9-4F4F-BD9B-E7FC837CE6C9}"/>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A3E07DBC-2DD0-42A6-A771-54AD7DCF20E1}"/>
              </a:ext>
            </a:extLst>
          </p:cNvPr>
          <p:cNvSpPr txBox="1"/>
          <p:nvPr/>
        </p:nvSpPr>
        <p:spPr>
          <a:xfrm>
            <a:off x="1524001" y="6172086"/>
            <a:ext cx="3045964"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endParaRPr>
          </a:p>
        </p:txBody>
      </p:sp>
      <p:pic>
        <p:nvPicPr>
          <p:cNvPr id="128012" name="Immagine 2">
            <a:extLst>
              <a:ext uri="{FF2B5EF4-FFF2-40B4-BE49-F238E27FC236}">
                <a16:creationId xmlns:a16="http://schemas.microsoft.com/office/drawing/2014/main" id="{D362F24A-B349-463B-B546-02F447283A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511300"/>
            <a:ext cx="6964363" cy="4252913"/>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9144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815C217A-C0EF-4B6D-B541-64CD51363174}"/>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AC69544-180E-484E-BE6C-DA1944AB61E3}"/>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24E6831A-0641-4465-BF12-1F1B403773F4}"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48</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470E4992-0C54-442C-93D5-640DCFA6F1F3}"/>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54" name="Titolo 3">
            <a:extLst>
              <a:ext uri="{FF2B5EF4-FFF2-40B4-BE49-F238E27FC236}">
                <a16:creationId xmlns:a16="http://schemas.microsoft.com/office/drawing/2014/main" id="{52654E4B-4C6D-4AB2-B913-28D8A93D432D}"/>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b="1">
                <a:solidFill>
                  <a:srgbClr val="FF4E0D"/>
                </a:solidFill>
                <a:ea typeface="Geneva" pitchFamily="124" charset="-128"/>
                <a:cs typeface="Arial" panose="020B0604020202020204" pitchFamily="34" charset="0"/>
              </a:rPr>
              <a:t>Rilevanza dell’</a:t>
            </a:r>
            <a:r>
              <a:rPr lang="it-IT" altLang="ja-JP" sz="2000" b="1">
                <a:solidFill>
                  <a:srgbClr val="FF4E0D"/>
                </a:solidFill>
                <a:ea typeface="Geneva" pitchFamily="124" charset="-128"/>
                <a:cs typeface="Arial" panose="020B0604020202020204" pitchFamily="34" charset="0"/>
              </a:rPr>
              <a:t>iperuricemia cronica con e senza deposito di urato nelle malattie cardiovascolari</a:t>
            </a:r>
            <a:endParaRPr lang="it-IT" altLang="it-IT" sz="2000">
              <a:solidFill>
                <a:srgbClr val="FF4E0D"/>
              </a:solidFill>
              <a:latin typeface="Gill Sans SemiBold" pitchFamily="124" charset="0"/>
              <a:ea typeface="Geneva" pitchFamily="124" charset="-128"/>
            </a:endParaRPr>
          </a:p>
        </p:txBody>
      </p:sp>
      <p:cxnSp>
        <p:nvCxnSpPr>
          <p:cNvPr id="13" name="Connettore 1 12">
            <a:extLst>
              <a:ext uri="{FF2B5EF4-FFF2-40B4-BE49-F238E27FC236}">
                <a16:creationId xmlns:a16="http://schemas.microsoft.com/office/drawing/2014/main" id="{8B0E1959-047F-4FDB-9817-4B232D6257D7}"/>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547E590C-DBE7-41EB-A57F-50D4A9BFE5A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D34BEA86-4CA3-4BBC-B640-A0652F2EA943}"/>
              </a:ext>
            </a:extLst>
          </p:cNvPr>
          <p:cNvSpPr txBox="1"/>
          <p:nvPr/>
        </p:nvSpPr>
        <p:spPr>
          <a:xfrm>
            <a:off x="1524001" y="6172086"/>
            <a:ext cx="3045964"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endParaRPr>
          </a:p>
        </p:txBody>
      </p:sp>
      <p:sp>
        <p:nvSpPr>
          <p:cNvPr id="12" name="Rettangolo 1">
            <a:extLst>
              <a:ext uri="{FF2B5EF4-FFF2-40B4-BE49-F238E27FC236}">
                <a16:creationId xmlns:a16="http://schemas.microsoft.com/office/drawing/2014/main" id="{936ECB6C-FC80-42EE-9D26-107467247308}"/>
              </a:ext>
            </a:extLst>
          </p:cNvPr>
          <p:cNvSpPr>
            <a:spLocks noChangeArrowheads="1"/>
          </p:cNvSpPr>
          <p:nvPr/>
        </p:nvSpPr>
        <p:spPr bwMode="auto">
          <a:xfrm>
            <a:off x="1666875" y="1395413"/>
            <a:ext cx="6837363"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Sulla base di questi dati è stato proposto </a:t>
            </a:r>
          </a:p>
          <a:p>
            <a:pPr marL="0" marR="0" lvl="0" indent="0" algn="l" defTabSz="457200" rtl="0" eaLnBrk="1" fontAlgn="base" latinLnBrk="0" hangingPunct="1">
              <a:lnSpc>
                <a:spcPct val="9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MS PGothic" panose="020B0600070205080204" pitchFamily="34" charset="-128"/>
                <a:cs typeface="+mn-cs"/>
              </a:rPr>
              <a:t>che il target di uricemia &lt;6 mg/dL</a:t>
            </a: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 indicato dalle linee guida </a:t>
            </a:r>
          </a:p>
          <a:p>
            <a:pPr marL="0" marR="0" lvl="0" indent="0" algn="l" defTabSz="457200" rtl="0" eaLnBrk="1" fontAlgn="base" latinLnBrk="0" hangingPunct="1">
              <a:lnSpc>
                <a:spcPct val="9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per i pazienti con iperuricemia cronica con deposito </a:t>
            </a:r>
          </a:p>
          <a:p>
            <a:pPr marL="0" marR="0" lvl="0" indent="0" algn="l" defTabSz="457200" rtl="0" eaLnBrk="1" fontAlgn="base" latinLnBrk="0" hangingPunct="1">
              <a:lnSpc>
                <a:spcPct val="9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di urato </a:t>
            </a: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MS PGothic" panose="020B0600070205080204" pitchFamily="34" charset="-128"/>
                <a:cs typeface="+mn-cs"/>
              </a:rPr>
              <a:t>possa essere considerato anche ai fini della prevenzione cardiovascolare.</a:t>
            </a:r>
          </a:p>
          <a:p>
            <a:pPr marL="0" marR="0" lvl="0" indent="0" algn="l" defTabSz="457200" rtl="0" eaLnBrk="1" fontAlgn="base" latinLnBrk="0" hangingPunct="1">
              <a:lnSpc>
                <a:spcPct val="9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MS PGothic" panose="020B0600070205080204" pitchFamily="34" charset="-128"/>
                <a:cs typeface="+mn-cs"/>
              </a:rPr>
              <a:t>                                                                                   </a:t>
            </a:r>
          </a:p>
          <a:p>
            <a:pPr marL="0" marR="0" lvl="0" indent="0" algn="l" defTabSz="457200" rtl="0" eaLnBrk="1" fontAlgn="base" latinLnBrk="0" hangingPunct="1">
              <a:lnSpc>
                <a:spcPct val="9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4E0D"/>
              </a:solidFill>
              <a:effectLst/>
              <a:uLnTx/>
              <a:uFillTx/>
              <a:latin typeface="Gill Sans SemiBold" pitchFamily="124" charset="0"/>
              <a:ea typeface="MS PGothic" panose="020B0600070205080204" pitchFamily="34" charset="-128"/>
              <a:cs typeface="+mn-cs"/>
            </a:endParaRPr>
          </a:p>
        </p:txBody>
      </p:sp>
    </p:spTree>
    <p:extLst>
      <p:ext uri="{BB962C8B-B14F-4D97-AF65-F5344CB8AC3E}">
        <p14:creationId xmlns:p14="http://schemas.microsoft.com/office/powerpoint/2010/main" val="19391858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EE7C9E90-BBE9-40F1-806F-B5C9BFDEA0D6}"/>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135E7505-D56C-4DC0-9BEC-14D0BC0EB594}"/>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83AEB7D2-AED4-40C0-BB4C-42B2E1BB6AFA}"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49</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1F4CB82B-4CED-44A6-BC21-CF70CE5DB3CE}"/>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2102" name="Titolo 3">
            <a:extLst>
              <a:ext uri="{FF2B5EF4-FFF2-40B4-BE49-F238E27FC236}">
                <a16:creationId xmlns:a16="http://schemas.microsoft.com/office/drawing/2014/main" id="{0CE59892-4D12-4498-90C1-C90DD6A08CEF}"/>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b="1">
                <a:solidFill>
                  <a:srgbClr val="FF4E0D"/>
                </a:solidFill>
                <a:ea typeface="Geneva" pitchFamily="124" charset="-128"/>
                <a:cs typeface="Arial" panose="020B0604020202020204" pitchFamily="34" charset="0"/>
              </a:rPr>
              <a:t>Rilevanza dell’</a:t>
            </a:r>
            <a:r>
              <a:rPr lang="it-IT" altLang="ja-JP" sz="2000" b="1">
                <a:solidFill>
                  <a:srgbClr val="FF4E0D"/>
                </a:solidFill>
                <a:ea typeface="Geneva" pitchFamily="124" charset="-128"/>
                <a:cs typeface="Arial" panose="020B0604020202020204" pitchFamily="34" charset="0"/>
              </a:rPr>
              <a:t>iperuricemia cronica con e senza deposito di urato nelle malattie cardiovascolari</a:t>
            </a:r>
            <a:endParaRPr lang="it-IT" altLang="it-IT" sz="2000">
              <a:solidFill>
                <a:srgbClr val="FF4E0D"/>
              </a:solidFill>
              <a:latin typeface="Gill Sans SemiBold" pitchFamily="124" charset="0"/>
              <a:ea typeface="Geneva" pitchFamily="124" charset="-128"/>
            </a:endParaRPr>
          </a:p>
        </p:txBody>
      </p:sp>
      <p:cxnSp>
        <p:nvCxnSpPr>
          <p:cNvPr id="13" name="Connettore 1 12">
            <a:extLst>
              <a:ext uri="{FF2B5EF4-FFF2-40B4-BE49-F238E27FC236}">
                <a16:creationId xmlns:a16="http://schemas.microsoft.com/office/drawing/2014/main" id="{0FBC8396-3040-4F79-8328-5917F9CB1F22}"/>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7A1AA2FA-F0CA-4F90-A53E-F69265D70CFC}"/>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7A668AD9-3668-4D46-A0A1-A7302B1DBB67}"/>
              </a:ext>
            </a:extLst>
          </p:cNvPr>
          <p:cNvSpPr txBox="1"/>
          <p:nvPr/>
        </p:nvSpPr>
        <p:spPr>
          <a:xfrm>
            <a:off x="1524000" y="6172086"/>
            <a:ext cx="5097563"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1" u="none" strike="noStrike" kern="1200" cap="none" spc="0" normalizeH="0" baseline="0" noProof="0">
                <a:ln>
                  <a:noFill/>
                </a:ln>
                <a:solidFill>
                  <a:prstClr val="black"/>
                </a:solidFill>
                <a:effectLst/>
                <a:uLnTx/>
                <a:uFillTx/>
                <a:latin typeface="Calibri"/>
                <a:ea typeface="Geneva" pitchFamily="124" charset="-128"/>
                <a:cs typeface="+mn-cs"/>
              </a:rPr>
              <a:t>Linee Guida EULAR 2011. Zhang W et al., Ann Rheum Dis 2006; 65:1312-1324</a:t>
            </a:r>
          </a:p>
        </p:txBody>
      </p:sp>
      <p:sp>
        <p:nvSpPr>
          <p:cNvPr id="12" name="Rettangolo 1">
            <a:extLst>
              <a:ext uri="{FF2B5EF4-FFF2-40B4-BE49-F238E27FC236}">
                <a16:creationId xmlns:a16="http://schemas.microsoft.com/office/drawing/2014/main" id="{170B085F-2237-4E66-B110-CB5E2FFCE585}"/>
              </a:ext>
            </a:extLst>
          </p:cNvPr>
          <p:cNvSpPr>
            <a:spLocks noChangeArrowheads="1"/>
          </p:cNvSpPr>
          <p:nvPr/>
        </p:nvSpPr>
        <p:spPr bwMode="auto">
          <a:xfrm>
            <a:off x="1666875" y="1395413"/>
            <a:ext cx="68373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L</a:t>
            </a:r>
            <a:r>
              <a:rPr kumimoji="0" lang="ja-JP"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a:t>
            </a: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obiettivo </a:t>
            </a: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della terapia ipouricemimizzante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MS PGothic" panose="020B0600070205080204" pitchFamily="34" charset="-128"/>
                <a:cs typeface="+mn-cs"/>
              </a:rPr>
              <a:t>è favorire la dissoluzione </a:t>
            </a: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dei cristalli di urato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e prevenirne la formazione</a:t>
            </a:r>
          </a:p>
        </p:txBody>
      </p:sp>
      <p:sp>
        <p:nvSpPr>
          <p:cNvPr id="132109" name="Rettangolo 1">
            <a:extLst>
              <a:ext uri="{FF2B5EF4-FFF2-40B4-BE49-F238E27FC236}">
                <a16:creationId xmlns:a16="http://schemas.microsoft.com/office/drawing/2014/main" id="{5639AF8B-5B51-4B25-843B-B207C2FD227A}"/>
              </a:ext>
            </a:extLst>
          </p:cNvPr>
          <p:cNvSpPr>
            <a:spLocks noChangeArrowheads="1"/>
          </p:cNvSpPr>
          <p:nvPr/>
        </p:nvSpPr>
        <p:spPr bwMode="auto">
          <a:xfrm>
            <a:off x="2817813" y="3125788"/>
            <a:ext cx="4889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6000" b="1" i="0" u="none" strike="noStrike" kern="1200" cap="none" spc="0" normalizeH="0" baseline="0" noProof="0">
                <a:ln>
                  <a:noFill/>
                </a:ln>
                <a:solidFill>
                  <a:srgbClr val="FF4E0D"/>
                </a:solidFill>
                <a:effectLst/>
                <a:uLnTx/>
                <a:uFillTx/>
                <a:latin typeface="Impact" panose="020B0806030902050204" pitchFamily="34" charset="0"/>
                <a:ea typeface="MS PGothic" panose="020B0600070205080204" pitchFamily="34" charset="-128"/>
                <a:cs typeface="+mn-cs"/>
              </a:rPr>
              <a:t>≤ </a:t>
            </a:r>
            <a:r>
              <a:rPr kumimoji="0" lang="it-IT" altLang="it-IT" sz="9600" b="1" i="0" u="none" strike="noStrike" kern="1200" cap="none" spc="0" normalizeH="0" baseline="0" noProof="0">
                <a:ln>
                  <a:noFill/>
                </a:ln>
                <a:solidFill>
                  <a:srgbClr val="FF4E0D"/>
                </a:solidFill>
                <a:effectLst/>
                <a:uLnTx/>
                <a:uFillTx/>
                <a:latin typeface="Impact" panose="020B0806030902050204" pitchFamily="34" charset="0"/>
                <a:ea typeface="MS PGothic" panose="020B0600070205080204" pitchFamily="34" charset="-128"/>
                <a:cs typeface="+mn-cs"/>
              </a:rPr>
              <a:t>6,0 </a:t>
            </a:r>
            <a:r>
              <a:rPr kumimoji="0" lang="it-IT" altLang="it-IT" sz="6000" b="1" i="0" u="none" strike="noStrike" kern="1200" cap="none" spc="0" normalizeH="0" baseline="0" noProof="0">
                <a:ln>
                  <a:noFill/>
                </a:ln>
                <a:solidFill>
                  <a:srgbClr val="FF4E0D"/>
                </a:solidFill>
                <a:effectLst/>
                <a:uLnTx/>
                <a:uFillTx/>
                <a:latin typeface="Impact" panose="020B0806030902050204" pitchFamily="34" charset="0"/>
                <a:ea typeface="MS PGothic" panose="020B0600070205080204" pitchFamily="34" charset="-128"/>
                <a:cs typeface="+mn-cs"/>
              </a:rPr>
              <a:t>mg/dL</a:t>
            </a:r>
          </a:p>
        </p:txBody>
      </p:sp>
    </p:spTree>
    <p:extLst>
      <p:ext uri="{BB962C8B-B14F-4D97-AF65-F5344CB8AC3E}">
        <p14:creationId xmlns:p14="http://schemas.microsoft.com/office/powerpoint/2010/main" val="4001704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A5E2A097-9A2C-45DB-8809-0A396DE774C4}"/>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36A3BB51-394B-4661-81F8-681D378D3B2D}"/>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9AA625B-1451-4D4C-9530-8C0710BA873E}"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10826D2D-A19B-419C-B85F-CBECDC3BAA4D}"/>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4038" name="Titolo 3">
            <a:extLst>
              <a:ext uri="{FF2B5EF4-FFF2-40B4-BE49-F238E27FC236}">
                <a16:creationId xmlns:a16="http://schemas.microsoft.com/office/drawing/2014/main" id="{DA2CA5C6-275B-4837-B670-693F67134ADB}"/>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Uricasi</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02779AF0-2C03-478A-9FF5-8FA2237129E8}"/>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127E0031-69D0-411F-AFD2-ECB8803DBED0}"/>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5469972F-2F99-4CF3-ABBD-FC884B947296}"/>
              </a:ext>
            </a:extLst>
          </p:cNvPr>
          <p:cNvSpPr txBox="1"/>
          <p:nvPr/>
        </p:nvSpPr>
        <p:spPr>
          <a:xfrm>
            <a:off x="1524001" y="6172086"/>
            <a:ext cx="330199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Rif</a:t>
            </a:r>
          </a:p>
        </p:txBody>
      </p:sp>
      <p:sp>
        <p:nvSpPr>
          <p:cNvPr id="44044" name="Rettangolo 16">
            <a:extLst>
              <a:ext uri="{FF2B5EF4-FFF2-40B4-BE49-F238E27FC236}">
                <a16:creationId xmlns:a16="http://schemas.microsoft.com/office/drawing/2014/main" id="{F18ADCE1-778F-43C3-A844-822DC81EA2D9}"/>
              </a:ext>
            </a:extLst>
          </p:cNvPr>
          <p:cNvSpPr>
            <a:spLocks noChangeArrowheads="1"/>
          </p:cNvSpPr>
          <p:nvPr/>
        </p:nvSpPr>
        <p:spPr bwMode="auto">
          <a:xfrm>
            <a:off x="2043113" y="1646238"/>
            <a:ext cx="6254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Sebbene l</a:t>
            </a:r>
            <a:r>
              <a:rPr kumimoji="0" lang="ja-JP"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a:t>
            </a: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uricasi (urato-ossidasi), che trasforma </a:t>
            </a:r>
            <a:b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l’acido urico nella più solubile allantoina, sia presente </a:t>
            </a:r>
            <a:b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in quasi tutti gli organismi viventi, (vertebrati, invertebrati, batteri, funghi, piante), è assente in molti primati </a:t>
            </a:r>
            <a:b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(in particolare nell</a:t>
            </a:r>
            <a:r>
              <a:rPr kumimoji="0" lang="ja-JP" altLang="it-IT" sz="1800" b="0" i="0" u="none" strike="noStrike" kern="1200" cap="none" spc="0" normalizeH="0" baseline="0" noProof="0">
                <a:ln>
                  <a:noFill/>
                </a:ln>
                <a:solidFill>
                  <a:srgbClr val="376092"/>
                </a:solidFill>
                <a:effectLst/>
                <a:uLnTx/>
                <a:uFillTx/>
                <a:latin typeface="Gill Sans SemiBold" pitchFamily="124" charset="0"/>
                <a:ea typeface="MS PGothic" panose="020B0600070205080204" pitchFamily="34" charset="-128"/>
                <a:cs typeface="+mn-cs"/>
              </a:rPr>
              <a:t>’</a:t>
            </a: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uomo) e nei cani dalmata. </a:t>
            </a:r>
            <a:b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Nel genoma umano è presente un gene </a:t>
            </a:r>
            <a:b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br>
            <a:r>
              <a:rPr kumimoji="0" lang="it-IT" altLang="ja-JP"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per l'urato-ossidasi, reso non funzionale da due mutazioni.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endParaRPr>
          </a:p>
        </p:txBody>
      </p:sp>
    </p:spTree>
    <p:extLst>
      <p:ext uri="{BB962C8B-B14F-4D97-AF65-F5344CB8AC3E}">
        <p14:creationId xmlns:p14="http://schemas.microsoft.com/office/powerpoint/2010/main" val="15914582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F2188EA7-FF64-46B8-86AE-2EB5F1BE90E8}"/>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42E22C55-89A6-4F1F-855E-C80368CE3091}"/>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F100CC0-6C48-49DB-BB04-D65A727C3311}"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50</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1E8A7EF8-1D6F-49F9-96D8-5661EAB0700D}"/>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7526" name="Titolo 3">
            <a:extLst>
              <a:ext uri="{FF2B5EF4-FFF2-40B4-BE49-F238E27FC236}">
                <a16:creationId xmlns:a16="http://schemas.microsoft.com/office/drawing/2014/main" id="{EE39A8E0-AF45-4808-8316-FA878AE97984}"/>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Ospedalizzazioni per patologia CV in funzione</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del livello di uricemia</a:t>
            </a:r>
          </a:p>
        </p:txBody>
      </p:sp>
      <p:cxnSp>
        <p:nvCxnSpPr>
          <p:cNvPr id="13" name="Connettore 1 12">
            <a:extLst>
              <a:ext uri="{FF2B5EF4-FFF2-40B4-BE49-F238E27FC236}">
                <a16:creationId xmlns:a16="http://schemas.microsoft.com/office/drawing/2014/main" id="{EDCACA6A-B132-4155-B9DD-764794CE0174}"/>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478A69C3-C50E-45BC-B99B-B28D014A7050}"/>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512E5F8E-BB3E-4018-A4C7-7A06013FD578}"/>
              </a:ext>
            </a:extLst>
          </p:cNvPr>
          <p:cNvSpPr txBox="1"/>
          <p:nvPr/>
        </p:nvSpPr>
        <p:spPr>
          <a:xfrm>
            <a:off x="1524001" y="6172086"/>
            <a:ext cx="282712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Arial" pitchFamily="34" charset="0"/>
            </a:endParaRPr>
          </a:p>
        </p:txBody>
      </p:sp>
      <p:sp>
        <p:nvSpPr>
          <p:cNvPr id="107532" name="Rettangolo 1">
            <a:extLst>
              <a:ext uri="{FF2B5EF4-FFF2-40B4-BE49-F238E27FC236}">
                <a16:creationId xmlns:a16="http://schemas.microsoft.com/office/drawing/2014/main" id="{02E60309-55D9-4100-84BC-F54E4C9A17C8}"/>
              </a:ext>
            </a:extLst>
          </p:cNvPr>
          <p:cNvSpPr>
            <a:spLocks noChangeArrowheads="1"/>
          </p:cNvSpPr>
          <p:nvPr/>
        </p:nvSpPr>
        <p:spPr bwMode="auto">
          <a:xfrm>
            <a:off x="5654675" y="54737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January 9, 1817 – June 16, 1904</a:t>
            </a:r>
            <a:endParaRPr kumimoji="0" lang="it-IT" altLang="it-IT" sz="10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graphicFrame>
        <p:nvGraphicFramePr>
          <p:cNvPr id="15" name="Group 43">
            <a:extLst>
              <a:ext uri="{FF2B5EF4-FFF2-40B4-BE49-F238E27FC236}">
                <a16:creationId xmlns:a16="http://schemas.microsoft.com/office/drawing/2014/main" id="{619BFD1F-85B2-4DFC-8FDF-FBE110937CD3}"/>
              </a:ext>
            </a:extLst>
          </p:cNvPr>
          <p:cNvGraphicFramePr>
            <a:graphicFrameLocks noGrp="1"/>
          </p:cNvGraphicFramePr>
          <p:nvPr/>
        </p:nvGraphicFramePr>
        <p:xfrm>
          <a:off x="1776413" y="1568450"/>
          <a:ext cx="6638925" cy="2612057"/>
        </p:xfrm>
        <a:graphic>
          <a:graphicData uri="http://schemas.openxmlformats.org/drawingml/2006/table">
            <a:tbl>
              <a:tblPr/>
              <a:tblGrid>
                <a:gridCol w="1831975">
                  <a:extLst>
                    <a:ext uri="{9D8B030D-6E8A-4147-A177-3AD203B41FA5}">
                      <a16:colId xmlns:a16="http://schemas.microsoft.com/office/drawing/2014/main" val="42735297"/>
                    </a:ext>
                  </a:extLst>
                </a:gridCol>
                <a:gridCol w="850900">
                  <a:extLst>
                    <a:ext uri="{9D8B030D-6E8A-4147-A177-3AD203B41FA5}">
                      <a16:colId xmlns:a16="http://schemas.microsoft.com/office/drawing/2014/main" val="2841578963"/>
                    </a:ext>
                  </a:extLst>
                </a:gridCol>
                <a:gridCol w="1317625">
                  <a:extLst>
                    <a:ext uri="{9D8B030D-6E8A-4147-A177-3AD203B41FA5}">
                      <a16:colId xmlns:a16="http://schemas.microsoft.com/office/drawing/2014/main" val="21849403"/>
                    </a:ext>
                  </a:extLst>
                </a:gridCol>
                <a:gridCol w="1320800">
                  <a:extLst>
                    <a:ext uri="{9D8B030D-6E8A-4147-A177-3AD203B41FA5}">
                      <a16:colId xmlns:a16="http://schemas.microsoft.com/office/drawing/2014/main" val="607397784"/>
                    </a:ext>
                  </a:extLst>
                </a:gridCol>
                <a:gridCol w="1317625">
                  <a:extLst>
                    <a:ext uri="{9D8B030D-6E8A-4147-A177-3AD203B41FA5}">
                      <a16:colId xmlns:a16="http://schemas.microsoft.com/office/drawing/2014/main" val="2028760890"/>
                    </a:ext>
                  </a:extLst>
                </a:gridCol>
              </a:tblGrid>
              <a:tr h="5270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0" fontAlgn="base" latinLnBrk="0" hangingPunct="0">
                        <a:lnSpc>
                          <a:spcPct val="80000"/>
                        </a:lnSpc>
                        <a:spcBef>
                          <a:spcPct val="0"/>
                        </a:spcBef>
                        <a:spcAft>
                          <a:spcPct val="0"/>
                        </a:spcAft>
                        <a:buClrTx/>
                        <a:buSzTx/>
                        <a:buFontTx/>
                        <a:buNone/>
                        <a:tabLst/>
                      </a:pPr>
                      <a:r>
                        <a:rPr kumimoji="0" lang="it-IT" altLang="it-IT" sz="1400" b="0" i="1" u="none" strike="noStrike" cap="none" normalizeH="0" baseline="0">
                          <a:ln>
                            <a:noFill/>
                          </a:ln>
                          <a:solidFill>
                            <a:srgbClr val="254061"/>
                          </a:solidFill>
                          <a:effectLst/>
                          <a:latin typeface="Arial" panose="020B0604020202020204" pitchFamily="34" charset="0"/>
                          <a:ea typeface="ヒラギノ角ゴ Pro W3" charset="0"/>
                        </a:rPr>
                        <a:t>Livello di uricemia al baseline</a:t>
                      </a:r>
                    </a:p>
                  </a:txBody>
                  <a:tcPr marL="91444" marR="91444"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 6 mg/dl</a:t>
                      </a:r>
                    </a:p>
                  </a:txBody>
                  <a:tcPr marL="91444" marR="91444"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&gt; 6 mg/dl e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 ≤ 7 mg/dl</a:t>
                      </a:r>
                    </a:p>
                  </a:txBody>
                  <a:tcPr marL="91444" marR="91444"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&gt; 7 mg/dl e  ≤ 8 mg/dl</a:t>
                      </a:r>
                    </a:p>
                  </a:txBody>
                  <a:tcPr marL="91444" marR="91444"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&gt; 8 mg/dl</a:t>
                      </a:r>
                    </a:p>
                  </a:txBody>
                  <a:tcPr marL="91444" marR="91444" marT="45712" marB="45712"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1689264"/>
                  </a:ext>
                </a:extLst>
              </a:tr>
              <a:tr h="3794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Pazienti (N.)</a:t>
                      </a:r>
                      <a:endParaRPr kumimoji="0" lang="it-IT" altLang="it-IT" sz="1400" b="0" i="1" u="none" strike="noStrike" cap="none" normalizeH="0" baseline="0">
                        <a:ln>
                          <a:noFill/>
                        </a:ln>
                        <a:solidFill>
                          <a:srgbClr val="254061"/>
                        </a:solidFill>
                        <a:effectLst/>
                        <a:latin typeface="Arial" panose="020B0604020202020204" pitchFamily="34" charset="0"/>
                        <a:ea typeface="ヒラギノ角ゴ Pro W3" charset="0"/>
                      </a:endParaRPr>
                    </a:p>
                  </a:txBody>
                  <a:tcPr marL="91444" marR="91444" marT="45712" marB="45712"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74588</a:t>
                      </a:r>
                    </a:p>
                  </a:txBody>
                  <a:tcPr marL="9525" marR="9525"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21679</a:t>
                      </a:r>
                    </a:p>
                  </a:txBody>
                  <a:tcPr marL="9525" marR="9525"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9712</a:t>
                      </a:r>
                    </a:p>
                  </a:txBody>
                  <a:tcPr marL="9525" marR="9525"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6191</a:t>
                      </a:r>
                    </a:p>
                  </a:txBody>
                  <a:tcPr marL="9525" marR="9525" marT="9524" marB="0" anchor="ctr" horzOverflow="overflow">
                    <a:lnL>
                      <a:noFill/>
                    </a:lnL>
                    <a:lnR>
                      <a:noFill/>
                    </a:lnR>
                    <a:lnT w="31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2458301575"/>
                  </a:ext>
                </a:extLst>
              </a:tr>
              <a:tr h="5175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Pazienti con evento (N.)</a:t>
                      </a:r>
                    </a:p>
                  </a:txBody>
                  <a:tcPr marL="91444" marR="91444"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5015</a:t>
                      </a:r>
                    </a:p>
                  </a:txBody>
                  <a:tcPr marL="9525" marR="9525"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1935</a:t>
                      </a:r>
                    </a:p>
                  </a:txBody>
                  <a:tcPr marL="9525" marR="9525"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1087</a:t>
                      </a:r>
                    </a:p>
                  </a:txBody>
                  <a:tcPr marL="9525" marR="9525"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1040</a:t>
                      </a:r>
                    </a:p>
                  </a:txBody>
                  <a:tcPr marL="9525" marR="9525" marT="9524"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857083003"/>
                  </a:ext>
                </a:extLst>
              </a:tr>
              <a:tr h="412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Eventi (N.)</a:t>
                      </a:r>
                    </a:p>
                  </a:txBody>
                  <a:tcPr marL="91444" marR="91444"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7206</a:t>
                      </a:r>
                    </a:p>
                  </a:txBody>
                  <a:tcPr marL="9525" marR="9525"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2831</a:t>
                      </a:r>
                    </a:p>
                  </a:txBody>
                  <a:tcPr marL="9525" marR="9525"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1585</a:t>
                      </a:r>
                    </a:p>
                  </a:txBody>
                  <a:tcPr marL="9525" marR="9525" marT="9524"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1627</a:t>
                      </a:r>
                    </a:p>
                  </a:txBody>
                  <a:tcPr marL="9525" marR="9525" marT="9524"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997004311"/>
                  </a:ext>
                </a:extLst>
              </a:tr>
              <a:tr h="7747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Incidenza di evento</a:t>
                      </a:r>
                    </a:p>
                    <a:p>
                      <a:pPr marL="0" marR="0" lvl="0" indent="0" algn="l" defTabSz="914400" rtl="0" eaLnBrk="1" fontAlgn="base" latinLnBrk="0" hangingPunct="1">
                        <a:lnSpc>
                          <a:spcPct val="100000"/>
                        </a:lnSpc>
                        <a:spcBef>
                          <a:spcPct val="20000"/>
                        </a:spcBef>
                        <a:spcAft>
                          <a:spcPct val="0"/>
                        </a:spcAft>
                        <a:buClr>
                          <a:srgbClr val="640032"/>
                        </a:buClr>
                        <a:buSzPct val="90000"/>
                        <a:buFontTx/>
                        <a:buNone/>
                        <a:tabLst/>
                      </a:pPr>
                      <a:r>
                        <a:rPr kumimoji="0" lang="it-IT" altLang="it-IT" sz="1400" b="0" i="0" u="none" strike="noStrike" cap="none" normalizeH="0" baseline="0">
                          <a:ln>
                            <a:noFill/>
                          </a:ln>
                          <a:solidFill>
                            <a:srgbClr val="254061"/>
                          </a:solidFill>
                          <a:effectLst/>
                          <a:latin typeface="Arial" panose="020B0604020202020204" pitchFamily="34" charset="0"/>
                          <a:ea typeface="ヒラギノ角ゴ Pro W3" charset="0"/>
                        </a:rPr>
                        <a:t>(per 100 anni-persona)</a:t>
                      </a:r>
                    </a:p>
                  </a:txBody>
                  <a:tcPr marL="91444" marR="91444" marT="45712" marB="45712"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4.01</a:t>
                      </a:r>
                    </a:p>
                  </a:txBody>
                  <a:tcPr marL="9525" marR="9525"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5.49</a:t>
                      </a:r>
                    </a:p>
                  </a:txBody>
                  <a:tcPr marL="9525" marR="9525"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7.19</a:t>
                      </a:r>
                    </a:p>
                  </a:txBody>
                  <a:tcPr marL="9525" marR="9525"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rgbClr val="FF4E0D"/>
                          </a:solidFill>
                          <a:effectLst/>
                          <a:latin typeface="Arial" panose="020B0604020202020204" pitchFamily="34" charset="0"/>
                          <a:ea typeface="ヒラギノ角ゴ Pro W3" charset="0"/>
                        </a:rPr>
                        <a:t>12.67</a:t>
                      </a:r>
                    </a:p>
                  </a:txBody>
                  <a:tcPr marL="9525" marR="9525" marT="9524" marB="0" anchor="ctr" horzOverflow="overflow">
                    <a:lnL>
                      <a:noFill/>
                    </a:lnL>
                    <a:lnR>
                      <a:noFill/>
                    </a:lnR>
                    <a:lnT>
                      <a:noFill/>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67880621"/>
                  </a:ext>
                </a:extLst>
              </a:tr>
            </a:tbl>
          </a:graphicData>
        </a:graphic>
      </p:graphicFrame>
      <p:sp>
        <p:nvSpPr>
          <p:cNvPr id="16" name="Text Box 85">
            <a:extLst>
              <a:ext uri="{FF2B5EF4-FFF2-40B4-BE49-F238E27FC236}">
                <a16:creationId xmlns:a16="http://schemas.microsoft.com/office/drawing/2014/main" id="{E0BA8766-020E-4C85-8D01-0A4B31EB8CC6}"/>
              </a:ext>
            </a:extLst>
          </p:cNvPr>
          <p:cNvSpPr txBox="1">
            <a:spLocks noChangeArrowheads="1"/>
          </p:cNvSpPr>
          <p:nvPr/>
        </p:nvSpPr>
        <p:spPr bwMode="auto">
          <a:xfrm>
            <a:off x="1666875" y="4826000"/>
            <a:ext cx="66262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defTabSz="901700" eaLnBrk="0" hangingPunct="0">
              <a:tabLst>
                <a:tab pos="355600" algn="l"/>
              </a:tabLst>
              <a:defRPr sz="1400" b="1">
                <a:solidFill>
                  <a:schemeClr val="tx1"/>
                </a:solidFill>
                <a:latin typeface="Trebuchet MS" pitchFamily="34" charset="0"/>
                <a:ea typeface="ヒラギノ角ゴ Pro W3" pitchFamily="125" charset="-128"/>
              </a:defRPr>
            </a:lvl1pPr>
            <a:lvl2pPr marL="742950" indent="-285750" defTabSz="901700" eaLnBrk="0" hangingPunct="0">
              <a:tabLst>
                <a:tab pos="355600" algn="l"/>
              </a:tabLst>
              <a:defRPr sz="1400" b="1">
                <a:solidFill>
                  <a:schemeClr val="tx1"/>
                </a:solidFill>
                <a:latin typeface="Trebuchet MS" pitchFamily="34" charset="0"/>
                <a:ea typeface="ヒラギノ角ゴ Pro W3" pitchFamily="125" charset="-128"/>
              </a:defRPr>
            </a:lvl2pPr>
            <a:lvl3pPr marL="1143000" indent="-228600" defTabSz="901700" eaLnBrk="0" hangingPunct="0">
              <a:tabLst>
                <a:tab pos="355600" algn="l"/>
              </a:tabLst>
              <a:defRPr sz="1400" b="1">
                <a:solidFill>
                  <a:schemeClr val="tx1"/>
                </a:solidFill>
                <a:latin typeface="Trebuchet MS" pitchFamily="34" charset="0"/>
                <a:ea typeface="ヒラギノ角ゴ Pro W3" pitchFamily="125" charset="-128"/>
              </a:defRPr>
            </a:lvl3pPr>
            <a:lvl4pPr marL="1600200" indent="-228600" defTabSz="901700" eaLnBrk="0" hangingPunct="0">
              <a:tabLst>
                <a:tab pos="355600" algn="l"/>
              </a:tabLst>
              <a:defRPr sz="1400" b="1">
                <a:solidFill>
                  <a:schemeClr val="tx1"/>
                </a:solidFill>
                <a:latin typeface="Trebuchet MS" pitchFamily="34" charset="0"/>
                <a:ea typeface="ヒラギノ角ゴ Pro W3" pitchFamily="125" charset="-128"/>
              </a:defRPr>
            </a:lvl4pPr>
            <a:lvl5pPr marL="2057400" indent="-228600" defTabSz="901700" eaLnBrk="0" hangingPunct="0">
              <a:tabLst>
                <a:tab pos="355600" algn="l"/>
              </a:tabLst>
              <a:defRPr sz="1400" b="1">
                <a:solidFill>
                  <a:schemeClr val="tx1"/>
                </a:solidFill>
                <a:latin typeface="Trebuchet MS" pitchFamily="34" charset="0"/>
                <a:ea typeface="ヒラギノ角ゴ Pro W3" pitchFamily="125" charset="-128"/>
              </a:defRPr>
            </a:lvl5pPr>
            <a:lvl6pPr marL="2514600" indent="-228600" defTabSz="901700" eaLnBrk="0" fontAlgn="base" hangingPunct="0">
              <a:spcBef>
                <a:spcPct val="0"/>
              </a:spcBef>
              <a:spcAft>
                <a:spcPct val="0"/>
              </a:spcAft>
              <a:tabLst>
                <a:tab pos="355600" algn="l"/>
              </a:tabLst>
              <a:defRPr sz="1400" b="1">
                <a:solidFill>
                  <a:schemeClr val="tx1"/>
                </a:solidFill>
                <a:latin typeface="Trebuchet MS" pitchFamily="34" charset="0"/>
                <a:ea typeface="ヒラギノ角ゴ Pro W3" pitchFamily="125" charset="-128"/>
              </a:defRPr>
            </a:lvl6pPr>
            <a:lvl7pPr marL="2971800" indent="-228600" defTabSz="901700" eaLnBrk="0" fontAlgn="base" hangingPunct="0">
              <a:spcBef>
                <a:spcPct val="0"/>
              </a:spcBef>
              <a:spcAft>
                <a:spcPct val="0"/>
              </a:spcAft>
              <a:tabLst>
                <a:tab pos="355600" algn="l"/>
              </a:tabLst>
              <a:defRPr sz="1400" b="1">
                <a:solidFill>
                  <a:schemeClr val="tx1"/>
                </a:solidFill>
                <a:latin typeface="Trebuchet MS" pitchFamily="34" charset="0"/>
                <a:ea typeface="ヒラギノ角ゴ Pro W3" pitchFamily="125" charset="-128"/>
              </a:defRPr>
            </a:lvl7pPr>
            <a:lvl8pPr marL="3429000" indent="-228600" defTabSz="901700" eaLnBrk="0" fontAlgn="base" hangingPunct="0">
              <a:spcBef>
                <a:spcPct val="0"/>
              </a:spcBef>
              <a:spcAft>
                <a:spcPct val="0"/>
              </a:spcAft>
              <a:tabLst>
                <a:tab pos="355600" algn="l"/>
              </a:tabLst>
              <a:defRPr sz="1400" b="1">
                <a:solidFill>
                  <a:schemeClr val="tx1"/>
                </a:solidFill>
                <a:latin typeface="Trebuchet MS" pitchFamily="34" charset="0"/>
                <a:ea typeface="ヒラギノ角ゴ Pro W3" pitchFamily="125" charset="-128"/>
              </a:defRPr>
            </a:lvl8pPr>
            <a:lvl9pPr marL="3886200" indent="-228600" defTabSz="901700" eaLnBrk="0" fontAlgn="base" hangingPunct="0">
              <a:spcBef>
                <a:spcPct val="0"/>
              </a:spcBef>
              <a:spcAft>
                <a:spcPct val="0"/>
              </a:spcAft>
              <a:tabLst>
                <a:tab pos="355600" algn="l"/>
              </a:tabLst>
              <a:defRPr sz="1400" b="1">
                <a:solidFill>
                  <a:schemeClr val="tx1"/>
                </a:solidFill>
                <a:latin typeface="Trebuchet MS" pitchFamily="34" charset="0"/>
                <a:ea typeface="ヒラギノ角ゴ Pro W3" pitchFamily="125" charset="-128"/>
              </a:defRPr>
            </a:lvl9pPr>
          </a:lstStyle>
          <a:p>
            <a:pPr marL="0" marR="0" lvl="0" indent="0" algn="just" defTabSz="901700" rtl="0" eaLnBrk="1" fontAlgn="auto" latinLnBrk="0" hangingPunct="1">
              <a:lnSpc>
                <a:spcPct val="100000"/>
              </a:lnSpc>
              <a:spcBef>
                <a:spcPts val="0"/>
              </a:spcBef>
              <a:spcAft>
                <a:spcPct val="20000"/>
              </a:spcAft>
              <a:buClr>
                <a:srgbClr val="1F497D"/>
              </a:buClr>
              <a:buSzPct val="90000"/>
              <a:buFontTx/>
              <a:buNone/>
              <a:tabLst>
                <a:tab pos="355600" algn="l"/>
              </a:tabLst>
              <a:defRPr/>
            </a:pPr>
            <a:r>
              <a:rPr kumimoji="0" lang="it-IT" altLang="it-IT" sz="1200" b="0" i="1"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 Analisi sul collettivo di 112.170 pazienti. Sono state ricercate le ospedalizzazioni per: </a:t>
            </a:r>
            <a:r>
              <a:rPr kumimoji="0" lang="it-IT" altLang="it-IT" sz="1200" b="0" i="0"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Infarto Miocardico e altre malattie ischemiche del cuore (ICD9 410-414)</a:t>
            </a:r>
            <a:r>
              <a:rPr kumimoji="0" lang="it-IT" altLang="it-IT" sz="1200" b="0" i="1"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 </a:t>
            </a:r>
            <a:r>
              <a:rPr kumimoji="0" lang="it-IT" altLang="it-IT" sz="1200" b="0" i="0"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Ictus e altre lesioni cerebrali (ICD9 430-438)</a:t>
            </a:r>
            <a:r>
              <a:rPr kumimoji="0" lang="it-IT" altLang="it-IT" sz="1200" b="0" i="1"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 </a:t>
            </a:r>
            <a:r>
              <a:rPr kumimoji="0" lang="it-IT" altLang="it-IT" sz="1200" b="0" i="0"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Aritmie cardiache (427)</a:t>
            </a:r>
            <a:r>
              <a:rPr kumimoji="0" lang="it-IT" altLang="it-IT" sz="1200" b="0" i="1"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 </a:t>
            </a:r>
            <a:r>
              <a:rPr kumimoji="0" lang="it-IT" altLang="it-IT" sz="1200" b="0" i="0"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Scompenso cardiaco (ICD9 428); Lesioni aterosclerotiche dei grossi vasi e lesioni aneurismatiche (ICD9 440-443</a:t>
            </a:r>
            <a:r>
              <a:rPr kumimoji="0" lang="it-IT" altLang="it-IT" sz="1200" b="0" i="1"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 </a:t>
            </a:r>
            <a:r>
              <a:rPr kumimoji="0" lang="it-IT" altLang="it-IT" sz="1200" b="0" i="0"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Altre cause cardiovascolari (ICD9 401-405</a:t>
            </a:r>
            <a:r>
              <a:rPr kumimoji="0" lang="it-IT" altLang="it-IT" sz="1200" b="0" i="1" u="none" strike="noStrike" kern="1200" cap="none" spc="0" normalizeH="0" baseline="0" noProof="0" dirty="0">
                <a:ln>
                  <a:noFill/>
                </a:ln>
                <a:solidFill>
                  <a:srgbClr val="4F81BD">
                    <a:lumMod val="50000"/>
                  </a:srgbClr>
                </a:solidFill>
                <a:effectLst/>
                <a:uLnTx/>
                <a:uFillTx/>
                <a:latin typeface="Arial" pitchFamily="34" charset="0"/>
                <a:ea typeface="ヒラギノ角ゴ Pro W3" pitchFamily="125" charset="-128"/>
                <a:cs typeface="Arial" pitchFamily="34" charset="0"/>
              </a:rPr>
              <a:t>).</a:t>
            </a:r>
          </a:p>
        </p:txBody>
      </p:sp>
      <p:cxnSp>
        <p:nvCxnSpPr>
          <p:cNvPr id="17" name="Connettore 1 16">
            <a:extLst>
              <a:ext uri="{FF2B5EF4-FFF2-40B4-BE49-F238E27FC236}">
                <a16:creationId xmlns:a16="http://schemas.microsoft.com/office/drawing/2014/main" id="{8FEEDBD9-A569-43E4-B814-874815B57753}"/>
              </a:ext>
            </a:extLst>
          </p:cNvPr>
          <p:cNvCxnSpPr>
            <a:cxnSpLocks noChangeAspect="1"/>
          </p:cNvCxnSpPr>
          <p:nvPr/>
        </p:nvCxnSpPr>
        <p:spPr>
          <a:xfrm>
            <a:off x="1765300" y="1568450"/>
            <a:ext cx="6637338"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51AB1B96-44B0-4362-81AE-CBAA4235C1F2}"/>
              </a:ext>
            </a:extLst>
          </p:cNvPr>
          <p:cNvCxnSpPr>
            <a:cxnSpLocks noChangeAspect="1"/>
          </p:cNvCxnSpPr>
          <p:nvPr/>
        </p:nvCxnSpPr>
        <p:spPr>
          <a:xfrm>
            <a:off x="1765300" y="2084388"/>
            <a:ext cx="6637338"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95F13B78-4962-4D02-91B2-6BE43ADF9F9B}"/>
              </a:ext>
            </a:extLst>
          </p:cNvPr>
          <p:cNvCxnSpPr>
            <a:cxnSpLocks noChangeAspect="1"/>
          </p:cNvCxnSpPr>
          <p:nvPr/>
        </p:nvCxnSpPr>
        <p:spPr>
          <a:xfrm>
            <a:off x="1765300" y="4176713"/>
            <a:ext cx="6637338"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2277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741F34A5-93C6-49AE-887A-8181C5FD4975}"/>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F2E2F744-8440-4EE4-855B-36AAAE07124B}"/>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0E6FE8E-22F6-4BC8-BD3D-7AF19091967D}"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51</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B7C80EE8-93D2-40A2-BAFC-CB072E2EA608}"/>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5846" name="Titolo 3">
            <a:extLst>
              <a:ext uri="{FF2B5EF4-FFF2-40B4-BE49-F238E27FC236}">
                <a16:creationId xmlns:a16="http://schemas.microsoft.com/office/drawing/2014/main" id="{57440784-D8B9-43EE-8C40-74094BAD3C8E}"/>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Trattamento dell’iperuricemia cronica:</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gli inibitori della xantino-ossidasi</a:t>
            </a:r>
          </a:p>
        </p:txBody>
      </p:sp>
      <p:cxnSp>
        <p:nvCxnSpPr>
          <p:cNvPr id="13" name="Connettore 1 12">
            <a:extLst>
              <a:ext uri="{FF2B5EF4-FFF2-40B4-BE49-F238E27FC236}">
                <a16:creationId xmlns:a16="http://schemas.microsoft.com/office/drawing/2014/main" id="{631A9292-0F36-42C0-95B8-756C1C93B60D}"/>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147F5A8D-ED4B-459C-A55B-4469D11BA742}"/>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grpSp>
        <p:nvGrpSpPr>
          <p:cNvPr id="35849" name="Gruppo 11">
            <a:extLst>
              <a:ext uri="{FF2B5EF4-FFF2-40B4-BE49-F238E27FC236}">
                <a16:creationId xmlns:a16="http://schemas.microsoft.com/office/drawing/2014/main" id="{7C3A760D-6AEA-4A48-9E23-05666365F28E}"/>
              </a:ext>
            </a:extLst>
          </p:cNvPr>
          <p:cNvGrpSpPr>
            <a:grpSpLocks noChangeAspect="1"/>
          </p:cNvGrpSpPr>
          <p:nvPr/>
        </p:nvGrpSpPr>
        <p:grpSpPr bwMode="auto">
          <a:xfrm>
            <a:off x="1754188" y="1811338"/>
            <a:ext cx="6621462" cy="3487737"/>
            <a:chOff x="139686" y="1340768"/>
            <a:chExt cx="8829708" cy="4649832"/>
          </a:xfrm>
        </p:grpSpPr>
        <p:pic>
          <p:nvPicPr>
            <p:cNvPr id="35850" name="Immagine 1">
              <a:extLst>
                <a:ext uri="{FF2B5EF4-FFF2-40B4-BE49-F238E27FC236}">
                  <a16:creationId xmlns:a16="http://schemas.microsoft.com/office/drawing/2014/main" id="{EF6D13DF-0BB4-45EA-BD70-662C1310C4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686" y="1340768"/>
              <a:ext cx="8829708" cy="46498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ttangolo 14">
              <a:extLst>
                <a:ext uri="{FF2B5EF4-FFF2-40B4-BE49-F238E27FC236}">
                  <a16:creationId xmlns:a16="http://schemas.microsoft.com/office/drawing/2014/main" id="{BC7B4E70-8C9C-4DC8-AD68-9EB4532D3E1D}"/>
                </a:ext>
              </a:extLst>
            </p:cNvPr>
            <p:cNvSpPr/>
            <p:nvPr/>
          </p:nvSpPr>
          <p:spPr>
            <a:xfrm>
              <a:off x="2267198" y="2925986"/>
              <a:ext cx="791731" cy="287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5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ttangolo 15">
              <a:extLst>
                <a:ext uri="{FF2B5EF4-FFF2-40B4-BE49-F238E27FC236}">
                  <a16:creationId xmlns:a16="http://schemas.microsoft.com/office/drawing/2014/main" id="{81FDC760-7884-4F3D-B05A-0B07F99D84A9}"/>
                </a:ext>
              </a:extLst>
            </p:cNvPr>
            <p:cNvSpPr/>
            <p:nvPr/>
          </p:nvSpPr>
          <p:spPr>
            <a:xfrm>
              <a:off x="4860436" y="3933414"/>
              <a:ext cx="791731" cy="287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5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89022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CFF58496-CE18-4F51-9E85-B24FEA5AC4C9}"/>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8E95C0E3-963D-42DB-8540-BE93F5519D52}"/>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86681645-22D2-4930-AFB1-4E6313A32111}"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52</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8CB941BF-0576-4740-AE72-622310770155}"/>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olo 3">
            <a:extLst>
              <a:ext uri="{FF2B5EF4-FFF2-40B4-BE49-F238E27FC236}">
                <a16:creationId xmlns:a16="http://schemas.microsoft.com/office/drawing/2014/main" id="{87B4E9E3-AD55-4746-B256-56B27A1A791E}"/>
              </a:ext>
            </a:extLst>
          </p:cNvPr>
          <p:cNvSpPr>
            <a:spLocks noGrp="1"/>
          </p:cNvSpPr>
          <p:nvPr>
            <p:ph type="title"/>
          </p:nvPr>
        </p:nvSpPr>
        <p:spPr>
          <a:xfrm>
            <a:off x="2557463" y="93663"/>
            <a:ext cx="6129337" cy="879475"/>
          </a:xfrm>
        </p:spPr>
        <p:txBody>
          <a:bodyPr rtlCol="0">
            <a:noAutofit/>
          </a:bodyPr>
          <a:lstStyle/>
          <a:p>
            <a:pPr algn="l" eaLnBrk="1" fontAlgn="auto" hangingPunct="1">
              <a:lnSpc>
                <a:spcPct val="90000"/>
              </a:lnSpc>
              <a:spcBef>
                <a:spcPct val="50000"/>
              </a:spcBef>
              <a:spcAft>
                <a:spcPts val="0"/>
              </a:spcAft>
              <a:defRPr/>
            </a:pPr>
            <a:r>
              <a:rPr lang="it-IT" altLang="it-IT" sz="2000" dirty="0" err="1">
                <a:solidFill>
                  <a:srgbClr val="FF0000"/>
                </a:solidFill>
                <a:latin typeface="Gill Sans SemiBold"/>
                <a:ea typeface="+mj-ea"/>
                <a:cs typeface="Gill Sans SemiBold"/>
              </a:rPr>
              <a:t>Febuxostat</a:t>
            </a:r>
            <a:r>
              <a:rPr lang="it-IT" altLang="it-IT" sz="2000" dirty="0">
                <a:solidFill>
                  <a:srgbClr val="FF0000"/>
                </a:solidFill>
                <a:latin typeface="Gill Sans SemiBold"/>
                <a:ea typeface="+mj-ea"/>
                <a:cs typeface="Gill Sans SemiBold"/>
              </a:rPr>
              <a:t> vs </a:t>
            </a:r>
            <a:r>
              <a:rPr lang="it-IT" altLang="it-IT" sz="2000" dirty="0" err="1">
                <a:solidFill>
                  <a:srgbClr val="FF0000"/>
                </a:solidFill>
                <a:latin typeface="Gill Sans SemiBold"/>
                <a:ea typeface="+mj-ea"/>
                <a:cs typeface="Gill Sans SemiBold"/>
              </a:rPr>
              <a:t>allopurinolo</a:t>
            </a:r>
            <a:r>
              <a:rPr lang="it-IT" altLang="it-IT" sz="2000" dirty="0">
                <a:solidFill>
                  <a:srgbClr val="FF0000"/>
                </a:solidFill>
                <a:latin typeface="Gill Sans SemiBold"/>
                <a:ea typeface="+mj-ea"/>
                <a:cs typeface="Gill Sans SemiBold"/>
              </a:rPr>
              <a:t>: Studio </a:t>
            </a:r>
            <a:r>
              <a:rPr lang="it-IT" altLang="it-IT" sz="2000" b="1" dirty="0">
                <a:solidFill>
                  <a:srgbClr val="376092"/>
                </a:solidFill>
                <a:latin typeface="Gill Sans"/>
                <a:ea typeface="+mj-ea"/>
                <a:cs typeface="Gill Sans"/>
              </a:rPr>
              <a:t>FACT</a:t>
            </a:r>
            <a:r>
              <a:rPr lang="it-IT" altLang="it-IT" sz="2000" b="1" dirty="0">
                <a:solidFill>
                  <a:srgbClr val="FF0000"/>
                </a:solidFill>
                <a:latin typeface="Gill Sans"/>
                <a:ea typeface="+mj-ea"/>
                <a:cs typeface="Gill Sans"/>
              </a:rPr>
              <a:t/>
            </a:r>
            <a:br>
              <a:rPr lang="it-IT" altLang="it-IT" sz="2000" b="1" dirty="0">
                <a:solidFill>
                  <a:srgbClr val="FF0000"/>
                </a:solidFill>
                <a:latin typeface="Gill Sans"/>
                <a:ea typeface="+mj-ea"/>
                <a:cs typeface="Gill Sans"/>
              </a:rPr>
            </a:br>
            <a:r>
              <a:rPr lang="it-IT" altLang="it-IT" sz="2000" b="1" i="1" dirty="0" err="1">
                <a:solidFill>
                  <a:srgbClr val="376092"/>
                </a:solidFill>
                <a:latin typeface="Gill Sans"/>
                <a:ea typeface="+mj-ea"/>
                <a:cs typeface="Gill Sans"/>
              </a:rPr>
              <a:t>F</a:t>
            </a:r>
            <a:r>
              <a:rPr lang="it-IT" altLang="it-IT" sz="2000" i="1" dirty="0" err="1">
                <a:solidFill>
                  <a:srgbClr val="FF0000"/>
                </a:solidFill>
                <a:latin typeface="Gill Sans SemiBold"/>
                <a:ea typeface="+mj-ea"/>
                <a:cs typeface="Gill Sans SemiBold"/>
              </a:rPr>
              <a:t>ebuxostat</a:t>
            </a:r>
            <a:r>
              <a:rPr lang="it-IT" altLang="it-IT" sz="2000" i="1" dirty="0">
                <a:solidFill>
                  <a:srgbClr val="FF0000"/>
                </a:solidFill>
                <a:latin typeface="Gill Sans SemiBold"/>
                <a:ea typeface="+mj-ea"/>
                <a:cs typeface="Gill Sans SemiBold"/>
              </a:rPr>
              <a:t> </a:t>
            </a:r>
            <a:r>
              <a:rPr lang="it-IT" altLang="it-IT" sz="2000" b="1" i="1" dirty="0" err="1">
                <a:solidFill>
                  <a:srgbClr val="376092"/>
                </a:solidFill>
                <a:latin typeface="Gill Sans"/>
                <a:ea typeface="+mj-ea"/>
                <a:cs typeface="Gill Sans"/>
              </a:rPr>
              <a:t>A</a:t>
            </a:r>
            <a:r>
              <a:rPr lang="it-IT" altLang="it-IT" sz="2000" i="1" dirty="0" err="1">
                <a:solidFill>
                  <a:srgbClr val="FF0000"/>
                </a:solidFill>
                <a:latin typeface="Gill Sans SemiBold"/>
                <a:ea typeface="+mj-ea"/>
                <a:cs typeface="Gill Sans SemiBold"/>
              </a:rPr>
              <a:t>llopurinol</a:t>
            </a:r>
            <a:r>
              <a:rPr lang="it-IT" altLang="it-IT" sz="2000" i="1" dirty="0">
                <a:solidFill>
                  <a:srgbClr val="FF0000"/>
                </a:solidFill>
                <a:latin typeface="Gill Sans SemiBold"/>
                <a:ea typeface="+mj-ea"/>
                <a:cs typeface="Gill Sans SemiBold"/>
              </a:rPr>
              <a:t> </a:t>
            </a:r>
            <a:r>
              <a:rPr lang="it-IT" altLang="it-IT" sz="2000" b="1" i="1" dirty="0" err="1">
                <a:solidFill>
                  <a:srgbClr val="376092"/>
                </a:solidFill>
                <a:latin typeface="Gill Sans"/>
                <a:ea typeface="+mj-ea"/>
                <a:cs typeface="Gill Sans"/>
              </a:rPr>
              <a:t>C</a:t>
            </a:r>
            <a:r>
              <a:rPr lang="it-IT" altLang="it-IT" sz="2000" i="1" dirty="0" err="1">
                <a:solidFill>
                  <a:srgbClr val="FF0000"/>
                </a:solidFill>
                <a:latin typeface="Gill Sans SemiBold"/>
                <a:ea typeface="+mj-ea"/>
                <a:cs typeface="Gill Sans SemiBold"/>
              </a:rPr>
              <a:t>ontrolled</a:t>
            </a:r>
            <a:r>
              <a:rPr lang="it-IT" altLang="it-IT" sz="2000" i="1" dirty="0">
                <a:solidFill>
                  <a:srgbClr val="FF0000"/>
                </a:solidFill>
                <a:latin typeface="Gill Sans SemiBold"/>
                <a:ea typeface="+mj-ea"/>
                <a:cs typeface="Gill Sans SemiBold"/>
              </a:rPr>
              <a:t> </a:t>
            </a:r>
            <a:r>
              <a:rPr lang="it-IT" altLang="it-IT" sz="2000" b="1" i="1" dirty="0">
                <a:solidFill>
                  <a:schemeClr val="accent1">
                    <a:lumMod val="75000"/>
                  </a:schemeClr>
                </a:solidFill>
                <a:latin typeface="Gill Sans"/>
                <a:ea typeface="+mj-ea"/>
                <a:cs typeface="Gill Sans"/>
              </a:rPr>
              <a:t>T</a:t>
            </a:r>
            <a:r>
              <a:rPr lang="it-IT" altLang="it-IT" sz="2000" i="1" dirty="0">
                <a:solidFill>
                  <a:srgbClr val="FF0000"/>
                </a:solidFill>
                <a:latin typeface="Gill Sans SemiBold"/>
                <a:ea typeface="+mj-ea"/>
                <a:cs typeface="Gill Sans SemiBold"/>
              </a:rPr>
              <a:t>rial</a:t>
            </a:r>
          </a:p>
        </p:txBody>
      </p:sp>
      <p:cxnSp>
        <p:nvCxnSpPr>
          <p:cNvPr id="13" name="Connettore 1 12">
            <a:extLst>
              <a:ext uri="{FF2B5EF4-FFF2-40B4-BE49-F238E27FC236}">
                <a16:creationId xmlns:a16="http://schemas.microsoft.com/office/drawing/2014/main" id="{5561AB02-9362-4DFD-80D2-399F4C807993}"/>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9B37DE9-A8E5-4A26-A992-AB6D64F745BB}"/>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7D5DD0A8-DCF3-48C0-99B8-DD2219568766}"/>
              </a:ext>
            </a:extLst>
          </p:cNvPr>
          <p:cNvSpPr txBox="1"/>
          <p:nvPr/>
        </p:nvSpPr>
        <p:spPr>
          <a:xfrm>
            <a:off x="1524000" y="6172086"/>
            <a:ext cx="5097563"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a:ln>
                  <a:noFill/>
                </a:ln>
                <a:solidFill>
                  <a:prstClr val="black"/>
                </a:solidFill>
                <a:effectLst/>
                <a:uLnTx/>
                <a:uFillTx/>
                <a:latin typeface="Arial"/>
                <a:ea typeface="Geneva" pitchFamily="124" charset="-128"/>
                <a:cs typeface="Arial"/>
              </a:rPr>
              <a:t>Rif</a:t>
            </a:r>
          </a:p>
        </p:txBody>
      </p:sp>
      <p:sp>
        <p:nvSpPr>
          <p:cNvPr id="24" name="Rettangolo 23">
            <a:extLst>
              <a:ext uri="{FF2B5EF4-FFF2-40B4-BE49-F238E27FC236}">
                <a16:creationId xmlns:a16="http://schemas.microsoft.com/office/drawing/2014/main" id="{D17E201E-73EF-48D1-8CCD-10B3C0953129}"/>
              </a:ext>
            </a:extLst>
          </p:cNvPr>
          <p:cNvSpPr>
            <a:spLocks noChangeArrowheads="1"/>
          </p:cNvSpPr>
          <p:nvPr/>
        </p:nvSpPr>
        <p:spPr bwMode="auto">
          <a:xfrm>
            <a:off x="1668463" y="1450975"/>
            <a:ext cx="6896100" cy="539750"/>
          </a:xfrm>
          <a:prstGeom prst="rect">
            <a:avLst/>
          </a:prstGeom>
          <a:solidFill>
            <a:srgbClr val="95B3D7"/>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lumMod val="60000"/>
                  <a:lumOff val="40000"/>
                </a:srgbClr>
              </a:solidFill>
              <a:effectLst/>
              <a:uLnTx/>
              <a:uFillTx/>
              <a:latin typeface="Calibri"/>
              <a:ea typeface="Geneva" pitchFamily="124" charset="-128"/>
              <a:cs typeface="+mn-cs"/>
            </a:endParaRPr>
          </a:p>
        </p:txBody>
      </p:sp>
      <p:sp>
        <p:nvSpPr>
          <p:cNvPr id="136205" name="Text Box 14">
            <a:extLst>
              <a:ext uri="{FF2B5EF4-FFF2-40B4-BE49-F238E27FC236}">
                <a16:creationId xmlns:a16="http://schemas.microsoft.com/office/drawing/2014/main" id="{A1A6E9DE-E154-4713-A8F8-9D2B3DBA540C}"/>
              </a:ext>
            </a:extLst>
          </p:cNvPr>
          <p:cNvSpPr txBox="1">
            <a:spLocks noChangeArrowheads="1"/>
          </p:cNvSpPr>
          <p:nvPr/>
        </p:nvSpPr>
        <p:spPr bwMode="auto">
          <a:xfrm>
            <a:off x="1668463" y="1423988"/>
            <a:ext cx="65278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marL="342900" indent="-342900" eaLnBrk="0" hangingPunct="0">
              <a:defRPr sz="2400">
                <a:solidFill>
                  <a:schemeClr val="tx1"/>
                </a:solidFill>
                <a:latin typeface="Calibri" panose="020F0502020204030204" pitchFamily="34" charset="0"/>
                <a:ea typeface="Geneva" pitchFamily="124" charset="-128"/>
              </a:defRPr>
            </a:lvl1pPr>
            <a:lvl2pPr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457200" marR="0" lvl="1"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Study 762 pazienti con iperuricemia (≥ 8.0 mg/dL)</a:t>
            </a:r>
          </a:p>
          <a:p>
            <a:pPr marL="457200" marR="0" lvl="1" indent="0" algn="ctr" defTabSz="457200" rtl="0" eaLnBrk="0" fontAlgn="base" latinLnBrk="0" hangingPunct="0">
              <a:lnSpc>
                <a:spcPct val="70000"/>
              </a:lnSpc>
              <a:spcBef>
                <a:spcPct val="20000"/>
              </a:spcBef>
              <a:spcAft>
                <a:spcPct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52 settimane</a:t>
            </a:r>
          </a:p>
        </p:txBody>
      </p:sp>
      <p:pic>
        <p:nvPicPr>
          <p:cNvPr id="136206" name="Immagine 6">
            <a:extLst>
              <a:ext uri="{FF2B5EF4-FFF2-40B4-BE49-F238E27FC236}">
                <a16:creationId xmlns:a16="http://schemas.microsoft.com/office/drawing/2014/main" id="{4074DABD-28EA-4436-B302-899227FC6B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362200" y="2095500"/>
            <a:ext cx="5370513" cy="3776663"/>
          </a:xfrm>
          <a:noFill/>
          <a:extLst>
            <a:ext uri="{91240B29-F687-4F45-9708-019B960494DF}">
              <a14:hiddenLine xmlns:a14="http://schemas.microsoft.com/office/drawing/2010/main" w="28575">
                <a:solidFill>
                  <a:srgbClr val="000000"/>
                </a:solidFill>
                <a:miter lim="800000"/>
                <a:headEnd/>
                <a:tailEnd/>
              </a14:hiddenLine>
            </a:ext>
          </a:extLst>
        </p:spPr>
      </p:pic>
    </p:spTree>
    <p:extLst>
      <p:ext uri="{BB962C8B-B14F-4D97-AF65-F5344CB8AC3E}">
        <p14:creationId xmlns:p14="http://schemas.microsoft.com/office/powerpoint/2010/main" val="34306012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99F367A2-90A9-4C12-B26D-8C31E334C149}"/>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D20FFF50-89AD-48EF-819A-C1626C21DBAD}"/>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C815FE3D-14D7-43D0-8849-6883883C4152}"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53</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86071516-4FC3-4257-AA0F-63DEFF4D6E2D}"/>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8246" name="Titolo 3">
            <a:extLst>
              <a:ext uri="{FF2B5EF4-FFF2-40B4-BE49-F238E27FC236}">
                <a16:creationId xmlns:a16="http://schemas.microsoft.com/office/drawing/2014/main" id="{10FD7C33-D6FE-4939-82D4-55553708771F}"/>
              </a:ext>
            </a:extLst>
          </p:cNvPr>
          <p:cNvSpPr>
            <a:spLocks noGrp="1"/>
          </p:cNvSpPr>
          <p:nvPr>
            <p:ph type="title"/>
          </p:nvPr>
        </p:nvSpPr>
        <p:spPr>
          <a:xfrm>
            <a:off x="2557463" y="93663"/>
            <a:ext cx="6129337" cy="879475"/>
          </a:xfrm>
        </p:spPr>
        <p:txBody>
          <a:bodyPr/>
          <a:lstStyle/>
          <a:p>
            <a:pPr algn="l" eaLnBrk="1" hangingPunct="1">
              <a:lnSpc>
                <a:spcPct val="90000"/>
              </a:lnSpc>
              <a:spcBef>
                <a:spcPct val="50000"/>
              </a:spcBef>
            </a:pPr>
            <a:r>
              <a:rPr lang="it-IT" altLang="it-IT" sz="2000" b="1">
                <a:solidFill>
                  <a:srgbClr val="FF4E0D"/>
                </a:solidFill>
                <a:latin typeface="Arial" panose="020B0604020202020204" pitchFamily="34" charset="0"/>
                <a:ea typeface="Geneva" pitchFamily="124" charset="-128"/>
                <a:cs typeface="Arial" panose="020B0604020202020204" pitchFamily="34" charset="0"/>
              </a:rPr>
              <a:t>Febuxostat vs allopurinolo:</a:t>
            </a:r>
            <a:br>
              <a:rPr lang="it-IT" altLang="it-IT" sz="2000" b="1">
                <a:solidFill>
                  <a:srgbClr val="FF4E0D"/>
                </a:solidFill>
                <a:latin typeface="Arial" panose="020B0604020202020204" pitchFamily="34" charset="0"/>
                <a:ea typeface="Geneva" pitchFamily="124" charset="-128"/>
                <a:cs typeface="Arial" panose="020B0604020202020204" pitchFamily="34" charset="0"/>
              </a:rPr>
            </a:br>
            <a:r>
              <a:rPr lang="it-IT" altLang="it-IT" sz="2000" b="1">
                <a:solidFill>
                  <a:srgbClr val="FF4E0D"/>
                </a:solidFill>
                <a:latin typeface="Arial" panose="020B0604020202020204" pitchFamily="34" charset="0"/>
                <a:ea typeface="Geneva" pitchFamily="124" charset="-128"/>
                <a:cs typeface="Arial" panose="020B0604020202020204" pitchFamily="34" charset="0"/>
              </a:rPr>
              <a:t>Studio APEX</a:t>
            </a:r>
            <a:endParaRPr lang="it-IT" altLang="it-IT" sz="2000" i="1">
              <a:solidFill>
                <a:srgbClr val="FF4E0D"/>
              </a:solidFill>
              <a:latin typeface="Gill Sans SemiBold" pitchFamily="124" charset="0"/>
              <a:ea typeface="Geneva" pitchFamily="124" charset="-128"/>
            </a:endParaRPr>
          </a:p>
        </p:txBody>
      </p:sp>
      <p:cxnSp>
        <p:nvCxnSpPr>
          <p:cNvPr id="13" name="Connettore 1 12">
            <a:extLst>
              <a:ext uri="{FF2B5EF4-FFF2-40B4-BE49-F238E27FC236}">
                <a16:creationId xmlns:a16="http://schemas.microsoft.com/office/drawing/2014/main" id="{F2609DA1-BF1C-49CE-BB2C-B52D202DA9D1}"/>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5C30A076-6415-49B3-BC82-C690AD723EBB}"/>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FB23B7B1-0125-40FA-BD80-F95038E9D94D}"/>
              </a:ext>
            </a:extLst>
          </p:cNvPr>
          <p:cNvSpPr txBox="1"/>
          <p:nvPr/>
        </p:nvSpPr>
        <p:spPr>
          <a:xfrm>
            <a:off x="1524000" y="6172086"/>
            <a:ext cx="5097563"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0" u="none" strike="noStrike" kern="1200" cap="none" spc="0" normalizeH="0" baseline="0" noProof="0">
                <a:ln>
                  <a:noFill/>
                </a:ln>
                <a:solidFill>
                  <a:prstClr val="black"/>
                </a:solidFill>
                <a:effectLst/>
                <a:uLnTx/>
                <a:uFillTx/>
                <a:latin typeface="Arial"/>
                <a:ea typeface="Geneva" pitchFamily="124" charset="-128"/>
                <a:cs typeface="Arial"/>
              </a:rPr>
              <a:t>Rif</a:t>
            </a:r>
          </a:p>
        </p:txBody>
      </p:sp>
      <p:sp>
        <p:nvSpPr>
          <p:cNvPr id="24" name="Rettangolo 23">
            <a:extLst>
              <a:ext uri="{FF2B5EF4-FFF2-40B4-BE49-F238E27FC236}">
                <a16:creationId xmlns:a16="http://schemas.microsoft.com/office/drawing/2014/main" id="{3F555C60-16FE-4827-ACAA-8394DF1BE0C1}"/>
              </a:ext>
            </a:extLst>
          </p:cNvPr>
          <p:cNvSpPr>
            <a:spLocks noChangeArrowheads="1"/>
          </p:cNvSpPr>
          <p:nvPr/>
        </p:nvSpPr>
        <p:spPr bwMode="auto">
          <a:xfrm>
            <a:off x="1668463" y="1450975"/>
            <a:ext cx="6896100" cy="904875"/>
          </a:xfrm>
          <a:prstGeom prst="rect">
            <a:avLst/>
          </a:prstGeom>
          <a:solidFill>
            <a:srgbClr val="95B3D7"/>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lumMod val="60000"/>
                  <a:lumOff val="40000"/>
                </a:srgbClr>
              </a:solidFill>
              <a:effectLst/>
              <a:uLnTx/>
              <a:uFillTx/>
              <a:latin typeface="Calibri"/>
              <a:ea typeface="Geneva" pitchFamily="124" charset="-128"/>
              <a:cs typeface="+mn-cs"/>
            </a:endParaRPr>
          </a:p>
        </p:txBody>
      </p:sp>
      <p:pic>
        <p:nvPicPr>
          <p:cNvPr id="138253" name="Immagine 1">
            <a:extLst>
              <a:ext uri="{FF2B5EF4-FFF2-40B4-BE49-F238E27FC236}">
                <a16:creationId xmlns:a16="http://schemas.microsoft.com/office/drawing/2014/main" id="{DDC6BAEF-347D-4804-8A2A-371A6323E933}"/>
              </a:ext>
            </a:extLst>
          </p:cNvPr>
          <p:cNvPicPr>
            <a:picLocks noChangeAspect="1"/>
          </p:cNvPicPr>
          <p:nvPr/>
        </p:nvPicPr>
        <p:blipFill>
          <a:blip r:embed="rId3" cstate="print">
            <a:extLst>
              <a:ext uri="{28A0092B-C50C-407E-A947-70E740481C1C}">
                <a14:useLocalDpi xmlns:a14="http://schemas.microsoft.com/office/drawing/2010/main" val="0"/>
              </a:ext>
            </a:extLst>
          </a:blip>
          <a:srcRect b="6807"/>
          <a:stretch>
            <a:fillRect/>
          </a:stretch>
        </p:blipFill>
        <p:spPr bwMode="auto">
          <a:xfrm>
            <a:off x="2085975" y="2432050"/>
            <a:ext cx="61087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8254" name="Text Box 14">
            <a:extLst>
              <a:ext uri="{FF2B5EF4-FFF2-40B4-BE49-F238E27FC236}">
                <a16:creationId xmlns:a16="http://schemas.microsoft.com/office/drawing/2014/main" id="{048033BE-FFAB-465A-BB34-463D35378A41}"/>
              </a:ext>
            </a:extLst>
          </p:cNvPr>
          <p:cNvSpPr txBox="1">
            <a:spLocks noChangeArrowheads="1"/>
          </p:cNvSpPr>
          <p:nvPr/>
        </p:nvSpPr>
        <p:spPr bwMode="auto">
          <a:xfrm>
            <a:off x="1668463" y="1500188"/>
            <a:ext cx="68961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2400">
                <a:solidFill>
                  <a:schemeClr val="tx1"/>
                </a:solidFill>
                <a:latin typeface="Calibri" panose="020F0502020204030204" pitchFamily="34" charset="0"/>
                <a:ea typeface="Geneva" pitchFamily="124" charset="-128"/>
              </a:defRPr>
            </a:lvl1pPr>
            <a:lvl2pPr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457200" marR="0" lvl="1" indent="0" algn="ctr" defTabSz="457200" rtl="0" eaLnBrk="0" fontAlgn="base" latinLnBrk="0" hangingPunct="0">
              <a:lnSpc>
                <a:spcPct val="70000"/>
              </a:lnSpc>
              <a:spcBef>
                <a:spcPct val="20000"/>
              </a:spcBef>
              <a:spcAft>
                <a:spcPct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1.072 pazienti con iperuricemia (≥8.0 mg/dL)</a:t>
            </a:r>
          </a:p>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Creatininemia normale oppure moderatamente elevata (&gt;1.5 e ≤2.0 mg/dL) </a:t>
            </a:r>
          </a:p>
          <a:p>
            <a:pPr marL="0" marR="0" lvl="0" indent="0" algn="ctr" defTabSz="457200" rtl="0" eaLnBrk="0" fontAlgn="base" latinLnBrk="0" hangingPunct="0">
              <a:lnSpc>
                <a:spcPct val="70000"/>
              </a:lnSpc>
              <a:spcBef>
                <a:spcPct val="20000"/>
              </a:spcBef>
              <a:spcAft>
                <a:spcPct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trattamento per 28 settimane</a:t>
            </a:r>
          </a:p>
        </p:txBody>
      </p:sp>
    </p:spTree>
    <p:extLst>
      <p:ext uri="{BB962C8B-B14F-4D97-AF65-F5344CB8AC3E}">
        <p14:creationId xmlns:p14="http://schemas.microsoft.com/office/powerpoint/2010/main" val="26806096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F5DFB8C1-5B9F-47E8-A77F-E96FEB0F752C}"/>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4CFD376-4969-4B40-9AFF-591B38A0565D}"/>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A74979CD-FE61-4C7A-A851-161F7FD28516}"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54</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07BDEC7F-CC7F-41E0-A64E-0F56455484AC}"/>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4150" name="Titolo 3">
            <a:extLst>
              <a:ext uri="{FF2B5EF4-FFF2-40B4-BE49-F238E27FC236}">
                <a16:creationId xmlns:a16="http://schemas.microsoft.com/office/drawing/2014/main" id="{590FD7DE-6D60-483B-9D2E-8A0528461B98}"/>
              </a:ext>
            </a:extLst>
          </p:cNvPr>
          <p:cNvSpPr>
            <a:spLocks noGrp="1"/>
          </p:cNvSpPr>
          <p:nvPr>
            <p:ph type="title"/>
          </p:nvPr>
        </p:nvSpPr>
        <p:spPr>
          <a:xfrm>
            <a:off x="2557463" y="93663"/>
            <a:ext cx="6129337" cy="879475"/>
          </a:xfrm>
        </p:spPr>
        <p:txBody>
          <a:bodyPr/>
          <a:lstStyle/>
          <a:p>
            <a:pPr algn="l" eaLnBrk="1" hangingPunct="1">
              <a:lnSpc>
                <a:spcPct val="90000"/>
              </a:lnSpc>
              <a:spcBef>
                <a:spcPct val="50000"/>
              </a:spcBef>
            </a:pPr>
            <a:r>
              <a:rPr lang="it-IT" altLang="it-IT" sz="2000">
                <a:solidFill>
                  <a:srgbClr val="FF4E0D"/>
                </a:solidFill>
                <a:latin typeface="Gill Sans SemiBold" pitchFamily="124" charset="0"/>
                <a:ea typeface="Geneva" pitchFamily="124" charset="-128"/>
              </a:rPr>
              <a:t>Il «costi» del non controllo terapeutico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(uricemia &gt;6,0mg/dl)</a:t>
            </a:r>
          </a:p>
        </p:txBody>
      </p:sp>
      <p:cxnSp>
        <p:nvCxnSpPr>
          <p:cNvPr id="13" name="Connettore 1 12">
            <a:extLst>
              <a:ext uri="{FF2B5EF4-FFF2-40B4-BE49-F238E27FC236}">
                <a16:creationId xmlns:a16="http://schemas.microsoft.com/office/drawing/2014/main" id="{0ABF3456-7E0C-4850-AAEC-D23DEA9ADF40}"/>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90E7EBF0-ECE9-45A2-B454-C17019B7F65C}"/>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7B07DD7E-A0A2-4AD2-9DF2-388D66FAC8DB}"/>
              </a:ext>
            </a:extLst>
          </p:cNvPr>
          <p:cNvSpPr txBox="1"/>
          <p:nvPr/>
        </p:nvSpPr>
        <p:spPr>
          <a:xfrm>
            <a:off x="1524000" y="6172086"/>
            <a:ext cx="5097563"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it-IT" sz="900" b="0" i="1" u="none" strike="noStrike" kern="1200" cap="none" spc="0" normalizeH="0" baseline="0" noProof="0">
                <a:ln>
                  <a:noFill/>
                </a:ln>
                <a:solidFill>
                  <a:prstClr val="black"/>
                </a:solidFill>
                <a:effectLst/>
                <a:uLnTx/>
                <a:uFillTx/>
                <a:latin typeface="Calibri"/>
                <a:ea typeface="Geneva" pitchFamily="124" charset="-128"/>
                <a:cs typeface="+mn-cs"/>
              </a:rPr>
              <a:t>Linee Guida EULAR 2011. Zhang W et al., Ann Rheum Dis 2006; 65:1312-1324</a:t>
            </a:r>
          </a:p>
        </p:txBody>
      </p:sp>
      <p:grpSp>
        <p:nvGrpSpPr>
          <p:cNvPr id="134156" name="Gruppo 13">
            <a:extLst>
              <a:ext uri="{FF2B5EF4-FFF2-40B4-BE49-F238E27FC236}">
                <a16:creationId xmlns:a16="http://schemas.microsoft.com/office/drawing/2014/main" id="{004A480E-24AF-49D6-8FCE-44689372AF7C}"/>
              </a:ext>
            </a:extLst>
          </p:cNvPr>
          <p:cNvGrpSpPr>
            <a:grpSpLocks noChangeAspect="1"/>
          </p:cNvGrpSpPr>
          <p:nvPr/>
        </p:nvGrpSpPr>
        <p:grpSpPr bwMode="auto">
          <a:xfrm>
            <a:off x="1911350" y="2030413"/>
            <a:ext cx="6602413" cy="3868737"/>
            <a:chOff x="206375" y="1695450"/>
            <a:chExt cx="8803701" cy="5157644"/>
          </a:xfrm>
        </p:grpSpPr>
        <p:graphicFrame>
          <p:nvGraphicFramePr>
            <p:cNvPr id="134161" name="Grafico 11">
              <a:extLst>
                <a:ext uri="{FF2B5EF4-FFF2-40B4-BE49-F238E27FC236}">
                  <a16:creationId xmlns:a16="http://schemas.microsoft.com/office/drawing/2014/main" id="{C1E86CAA-DC94-429F-87E3-AC7956862526}"/>
                </a:ext>
              </a:extLst>
            </p:cNvPr>
            <p:cNvGraphicFramePr>
              <a:graphicFrameLocks/>
            </p:cNvGraphicFramePr>
            <p:nvPr/>
          </p:nvGraphicFramePr>
          <p:xfrm>
            <a:off x="4514145" y="1700809"/>
            <a:ext cx="4277077" cy="4755555"/>
          </p:xfrm>
          <a:graphic>
            <a:graphicData uri="http://schemas.openxmlformats.org/presentationml/2006/ole">
              <mc:AlternateContent xmlns:mc="http://schemas.openxmlformats.org/markup-compatibility/2006">
                <mc:Choice xmlns:v="urn:schemas-microsoft-com:vml" Requires="v">
                  <p:oleObj spid="_x0000_s5126" r:id="rId4" imgW="4810161" imgH="4639458" progId="Excel.Chart.8">
                    <p:embed/>
                  </p:oleObj>
                </mc:Choice>
                <mc:Fallback>
                  <p:oleObj r:id="rId4" imgW="4810161" imgH="4639458" progId="Excel.Chart.8">
                    <p:embed/>
                    <p:pic>
                      <p:nvPicPr>
                        <p:cNvPr id="134161" name="Grafico 11">
                          <a:extLst>
                            <a:ext uri="{FF2B5EF4-FFF2-40B4-BE49-F238E27FC236}">
                              <a16:creationId xmlns:a16="http://schemas.microsoft.com/office/drawing/2014/main" id="{C1E86CAA-DC94-429F-87E3-AC795686252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145" y="1700809"/>
                          <a:ext cx="4277077" cy="47555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4162" name="Grafico 1">
              <a:extLst>
                <a:ext uri="{FF2B5EF4-FFF2-40B4-BE49-F238E27FC236}">
                  <a16:creationId xmlns:a16="http://schemas.microsoft.com/office/drawing/2014/main" id="{D2D0C078-10EC-41F3-A278-A8BD9614BFE8}"/>
                </a:ext>
              </a:extLst>
            </p:cNvPr>
            <p:cNvGraphicFramePr>
              <a:graphicFrameLocks/>
            </p:cNvGraphicFramePr>
            <p:nvPr/>
          </p:nvGraphicFramePr>
          <p:xfrm>
            <a:off x="206375" y="1695450"/>
            <a:ext cx="3990975" cy="4781550"/>
          </p:xfrm>
          <a:graphic>
            <a:graphicData uri="http://schemas.openxmlformats.org/presentationml/2006/ole">
              <mc:AlternateContent xmlns:mc="http://schemas.openxmlformats.org/markup-compatibility/2006">
                <mc:Choice xmlns:v="urn:schemas-microsoft-com:vml" Requires="v">
                  <p:oleObj spid="_x0000_s5127" name="Grafico" r:id="rId6" imgW="4493141" imgH="4785775" progId="Excel.Chart.8">
                    <p:embed/>
                  </p:oleObj>
                </mc:Choice>
                <mc:Fallback>
                  <p:oleObj name="Grafico" r:id="rId6" imgW="4493141" imgH="4785775" progId="Excel.Chart.8">
                    <p:embed/>
                    <p:pic>
                      <p:nvPicPr>
                        <p:cNvPr id="134162" name="Grafico 1">
                          <a:extLst>
                            <a:ext uri="{FF2B5EF4-FFF2-40B4-BE49-F238E27FC236}">
                              <a16:creationId xmlns:a16="http://schemas.microsoft.com/office/drawing/2014/main" id="{D2D0C078-10EC-41F3-A278-A8BD9614BFE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75" y="1695450"/>
                          <a:ext cx="3990975" cy="478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CasellaDiTesto 17">
              <a:extLst>
                <a:ext uri="{FF2B5EF4-FFF2-40B4-BE49-F238E27FC236}">
                  <a16:creationId xmlns:a16="http://schemas.microsoft.com/office/drawing/2014/main" id="{3248C171-6EFC-433C-9E97-0D271BBB7436}"/>
                </a:ext>
              </a:extLst>
            </p:cNvPr>
            <p:cNvSpPr txBox="1"/>
            <p:nvPr/>
          </p:nvSpPr>
          <p:spPr>
            <a:xfrm rot="16200000">
              <a:off x="-149991" y="4178969"/>
              <a:ext cx="3354479" cy="707006"/>
            </a:xfrm>
            <a:prstGeom prst="rect">
              <a:avLst/>
            </a:prstGeom>
            <a:noFill/>
            <a:ln>
              <a:solidFill>
                <a:schemeClr val="bg1">
                  <a:lumMod val="95000"/>
                </a:schemeClr>
              </a:solidFill>
            </a:ln>
          </p:spPr>
          <p:txBody>
            <a:bodyPr>
              <a:norm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it-IT" altLang="it-IT" sz="3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3.500€</a:t>
              </a:r>
            </a:p>
          </p:txBody>
        </p:sp>
        <p:sp>
          <p:nvSpPr>
            <p:cNvPr id="19" name="CasellaDiTesto 18">
              <a:extLst>
                <a:ext uri="{FF2B5EF4-FFF2-40B4-BE49-F238E27FC236}">
                  <a16:creationId xmlns:a16="http://schemas.microsoft.com/office/drawing/2014/main" id="{ACFE0D89-4F5E-45E3-A6E1-93EF3AFB4DED}"/>
                </a:ext>
              </a:extLst>
            </p:cNvPr>
            <p:cNvSpPr txBox="1"/>
            <p:nvPr/>
          </p:nvSpPr>
          <p:spPr>
            <a:xfrm rot="16200000">
              <a:off x="4917455" y="4877378"/>
              <a:ext cx="1944964" cy="707006"/>
            </a:xfrm>
            <a:prstGeom prst="rect">
              <a:avLst/>
            </a:prstGeom>
            <a:noFill/>
            <a:ln>
              <a:solidFill>
                <a:schemeClr val="bg1">
                  <a:lumMod val="95000"/>
                </a:schemeClr>
              </a:solidFill>
            </a:ln>
          </p:spPr>
          <p:txBody>
            <a:bodyPr>
              <a:norm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it-IT" altLang="it-IT" sz="31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2.077€</a:t>
              </a:r>
            </a:p>
          </p:txBody>
        </p:sp>
        <p:sp>
          <p:nvSpPr>
            <p:cNvPr id="22" name="CasellaDiTesto 14">
              <a:extLst>
                <a:ext uri="{FF2B5EF4-FFF2-40B4-BE49-F238E27FC236}">
                  <a16:creationId xmlns:a16="http://schemas.microsoft.com/office/drawing/2014/main" id="{18176CE9-EB3A-4ED3-A67B-77D198A5B4C1}"/>
                </a:ext>
              </a:extLst>
            </p:cNvPr>
            <p:cNvSpPr txBox="1">
              <a:spLocks noChangeArrowheads="1"/>
            </p:cNvSpPr>
            <p:nvPr/>
          </p:nvSpPr>
          <p:spPr bwMode="auto">
            <a:xfrm>
              <a:off x="322799" y="6546218"/>
              <a:ext cx="3888530" cy="306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0000" lnSpcReduction="20000"/>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it-IT" altLang="it-IT" sz="1400" b="0" i="0" u="none" strike="noStrike" kern="1200" cap="none" spc="0" normalizeH="0" baseline="0" noProof="0" dirty="0">
                  <a:ln>
                    <a:noFill/>
                  </a:ln>
                  <a:solidFill>
                    <a:srgbClr val="376092"/>
                  </a:solidFill>
                  <a:effectLst/>
                  <a:uLnTx/>
                  <a:uFillTx/>
                  <a:latin typeface="Arial" pitchFamily="34" charset="0"/>
                  <a:ea typeface="MS PGothic" pitchFamily="34" charset="-128"/>
                  <a:cs typeface="+mn-cs"/>
                </a:rPr>
                <a:t>Costo delle prestazioni per uricemia &gt;8.0 mg/dl</a:t>
              </a:r>
            </a:p>
          </p:txBody>
        </p:sp>
        <p:sp>
          <p:nvSpPr>
            <p:cNvPr id="23" name="CasellaDiTesto 15">
              <a:extLst>
                <a:ext uri="{FF2B5EF4-FFF2-40B4-BE49-F238E27FC236}">
                  <a16:creationId xmlns:a16="http://schemas.microsoft.com/office/drawing/2014/main" id="{618C3766-92A5-4058-9D27-C3098D41658C}"/>
                </a:ext>
              </a:extLst>
            </p:cNvPr>
            <p:cNvSpPr txBox="1">
              <a:spLocks noChangeArrowheads="1"/>
            </p:cNvSpPr>
            <p:nvPr/>
          </p:nvSpPr>
          <p:spPr bwMode="auto">
            <a:xfrm>
              <a:off x="4689721" y="6482726"/>
              <a:ext cx="4320355" cy="370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0000" lnSpcReduction="20000"/>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it-IT" altLang="it-IT" sz="1400" b="0" i="0" u="none" strike="noStrike" kern="1200" cap="none" spc="0" normalizeH="0" baseline="0" noProof="0" dirty="0">
                  <a:ln>
                    <a:noFill/>
                  </a:ln>
                  <a:solidFill>
                    <a:srgbClr val="4F81BD">
                      <a:lumMod val="75000"/>
                    </a:srgbClr>
                  </a:solidFill>
                  <a:effectLst/>
                  <a:uLnTx/>
                  <a:uFillTx/>
                  <a:latin typeface="Arial" pitchFamily="34" charset="0"/>
                  <a:ea typeface="MS PGothic" pitchFamily="34" charset="-128"/>
                  <a:cs typeface="+mn-cs"/>
                </a:rPr>
                <a:t>Costo delle prestazioni per uricemia </a:t>
              </a:r>
              <a:r>
                <a:rPr kumimoji="0" lang="it-IT" altLang="it-IT" sz="1800" b="0" i="0" u="none" strike="noStrike" kern="1200" cap="none" spc="0" normalizeH="0" baseline="0" noProof="0" dirty="0">
                  <a:ln>
                    <a:noFill/>
                  </a:ln>
                  <a:solidFill>
                    <a:srgbClr val="4F81BD">
                      <a:lumMod val="75000"/>
                    </a:srgbClr>
                  </a:solidFill>
                  <a:effectLst/>
                  <a:uLnTx/>
                  <a:uFillTx/>
                  <a:latin typeface="Arial" pitchFamily="34" charset="0"/>
                  <a:ea typeface="MS PGothic" pitchFamily="34" charset="-128"/>
                  <a:cs typeface="+mn-cs"/>
                </a:rPr>
                <a:t>&lt;6.0 mg/dl</a:t>
              </a:r>
            </a:p>
          </p:txBody>
        </p:sp>
      </p:grpSp>
      <p:sp>
        <p:nvSpPr>
          <p:cNvPr id="24" name="Rettangolo 23">
            <a:extLst>
              <a:ext uri="{FF2B5EF4-FFF2-40B4-BE49-F238E27FC236}">
                <a16:creationId xmlns:a16="http://schemas.microsoft.com/office/drawing/2014/main" id="{F0B5455A-5AC3-4F91-826E-3124F3F2A99B}"/>
              </a:ext>
            </a:extLst>
          </p:cNvPr>
          <p:cNvSpPr>
            <a:spLocks noChangeArrowheads="1"/>
          </p:cNvSpPr>
          <p:nvPr/>
        </p:nvSpPr>
        <p:spPr bwMode="auto">
          <a:xfrm>
            <a:off x="1668463" y="1450975"/>
            <a:ext cx="3379787" cy="539750"/>
          </a:xfrm>
          <a:prstGeom prst="rect">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0000"/>
              </a:solidFill>
              <a:effectLst/>
              <a:uLnTx/>
              <a:uFillTx/>
              <a:latin typeface="Calibri"/>
              <a:ea typeface="Geneva" pitchFamily="124" charset="-128"/>
              <a:cs typeface="+mn-cs"/>
            </a:endParaRPr>
          </a:p>
        </p:txBody>
      </p:sp>
      <p:sp>
        <p:nvSpPr>
          <p:cNvPr id="134158" name="Text Box 14">
            <a:extLst>
              <a:ext uri="{FF2B5EF4-FFF2-40B4-BE49-F238E27FC236}">
                <a16:creationId xmlns:a16="http://schemas.microsoft.com/office/drawing/2014/main" id="{8D476373-F48B-4435-A1C4-A0561B97629B}"/>
              </a:ext>
            </a:extLst>
          </p:cNvPr>
          <p:cNvSpPr txBox="1">
            <a:spLocks noChangeArrowheads="1"/>
          </p:cNvSpPr>
          <p:nvPr/>
        </p:nvSpPr>
        <p:spPr bwMode="auto">
          <a:xfrm>
            <a:off x="2166938" y="1533525"/>
            <a:ext cx="23590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50000"/>
              </a:lnSpc>
              <a:spcBef>
                <a:spcPct val="50000"/>
              </a:spcBef>
              <a:spcAft>
                <a:spcPct val="0"/>
              </a:spcAft>
              <a:buClrTx/>
              <a:buSzTx/>
              <a:buFontTx/>
              <a:buNone/>
              <a:tabLst/>
              <a:defRPr/>
            </a:pPr>
            <a:r>
              <a:rPr kumimoji="0" lang="it-IT" altLang="it-IT" sz="1600" b="0" i="0" u="none" strike="noStrike" kern="1200" cap="none" spc="0" normalizeH="0" baseline="0" noProof="0">
                <a:ln>
                  <a:noFill/>
                </a:ln>
                <a:solidFill>
                  <a:srgbClr val="FFFFFF"/>
                </a:solidFill>
                <a:effectLst/>
                <a:uLnTx/>
                <a:uFillTx/>
                <a:latin typeface="Gill Sans SemiBold" pitchFamily="124" charset="0"/>
                <a:ea typeface="MS PGothic" panose="020B0600070205080204" pitchFamily="34" charset="-128"/>
                <a:cs typeface="+mn-cs"/>
              </a:rPr>
              <a:t>Paziente Iperuricemico</a:t>
            </a:r>
          </a:p>
          <a:p>
            <a:pPr marL="0" marR="0" lvl="0" indent="0" algn="ctr" defTabSz="457200" rtl="0" eaLnBrk="1" fontAlgn="base" latinLnBrk="0" hangingPunct="1">
              <a:lnSpc>
                <a:spcPct val="50000"/>
              </a:lnSpc>
              <a:spcBef>
                <a:spcPct val="50000"/>
              </a:spcBef>
              <a:spcAft>
                <a:spcPct val="0"/>
              </a:spcAft>
              <a:buClrTx/>
              <a:buSzTx/>
              <a:buFontTx/>
              <a:buNone/>
              <a:tabLst/>
              <a:defRPr/>
            </a:pPr>
            <a:r>
              <a:rPr kumimoji="0" lang="it-IT" altLang="it-IT" sz="1600" b="0" i="0" u="none" strike="noStrike" kern="1200" cap="none" spc="0" normalizeH="0" baseline="0" noProof="0">
                <a:ln>
                  <a:noFill/>
                </a:ln>
                <a:solidFill>
                  <a:srgbClr val="FFFFFF"/>
                </a:solidFill>
                <a:effectLst/>
                <a:uLnTx/>
                <a:uFillTx/>
                <a:latin typeface="Gill Sans SemiBold" pitchFamily="124" charset="0"/>
                <a:ea typeface="MS PGothic" panose="020B0600070205080204" pitchFamily="34" charset="-128"/>
                <a:cs typeface="+mn-cs"/>
              </a:rPr>
              <a:t>NON CONTROLLATO</a:t>
            </a:r>
          </a:p>
        </p:txBody>
      </p:sp>
      <p:sp>
        <p:nvSpPr>
          <p:cNvPr id="26" name="Rettangolo 25">
            <a:extLst>
              <a:ext uri="{FF2B5EF4-FFF2-40B4-BE49-F238E27FC236}">
                <a16:creationId xmlns:a16="http://schemas.microsoft.com/office/drawing/2014/main" id="{E9527A0F-16F1-471A-B99D-9CA0F22C87BE}"/>
              </a:ext>
            </a:extLst>
          </p:cNvPr>
          <p:cNvSpPr>
            <a:spLocks noChangeArrowheads="1"/>
          </p:cNvSpPr>
          <p:nvPr/>
        </p:nvSpPr>
        <p:spPr bwMode="auto">
          <a:xfrm>
            <a:off x="5133975" y="1450975"/>
            <a:ext cx="3379788" cy="539750"/>
          </a:xfrm>
          <a:prstGeom prst="rect">
            <a:avLst/>
          </a:prstGeom>
          <a:solidFill>
            <a:srgbClr val="77933C"/>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0000"/>
              </a:solidFill>
              <a:effectLst/>
              <a:uLnTx/>
              <a:uFillTx/>
              <a:latin typeface="Calibri"/>
              <a:ea typeface="Geneva" pitchFamily="124" charset="-128"/>
              <a:cs typeface="+mn-cs"/>
            </a:endParaRPr>
          </a:p>
        </p:txBody>
      </p:sp>
      <p:sp>
        <p:nvSpPr>
          <p:cNvPr id="134160" name="Text Box 14">
            <a:extLst>
              <a:ext uri="{FF2B5EF4-FFF2-40B4-BE49-F238E27FC236}">
                <a16:creationId xmlns:a16="http://schemas.microsoft.com/office/drawing/2014/main" id="{74536701-4D7C-4054-90F8-536E704C06C5}"/>
              </a:ext>
            </a:extLst>
          </p:cNvPr>
          <p:cNvSpPr txBox="1">
            <a:spLocks noChangeArrowheads="1"/>
          </p:cNvSpPr>
          <p:nvPr/>
        </p:nvSpPr>
        <p:spPr bwMode="auto">
          <a:xfrm>
            <a:off x="5634038" y="1533525"/>
            <a:ext cx="23590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50000"/>
              </a:lnSpc>
              <a:spcBef>
                <a:spcPct val="50000"/>
              </a:spcBef>
              <a:spcAft>
                <a:spcPct val="0"/>
              </a:spcAft>
              <a:buClrTx/>
              <a:buSzTx/>
              <a:buFontTx/>
              <a:buNone/>
              <a:tabLst/>
              <a:defRPr/>
            </a:pPr>
            <a:r>
              <a:rPr kumimoji="0" lang="it-IT" altLang="it-IT" sz="1600" b="0" i="0" u="none" strike="noStrike" kern="1200" cap="none" spc="0" normalizeH="0" baseline="0" noProof="0">
                <a:ln>
                  <a:noFill/>
                </a:ln>
                <a:solidFill>
                  <a:srgbClr val="FFFFFF"/>
                </a:solidFill>
                <a:effectLst/>
                <a:uLnTx/>
                <a:uFillTx/>
                <a:latin typeface="Gill Sans SemiBold" pitchFamily="124" charset="0"/>
                <a:ea typeface="MS PGothic" panose="020B0600070205080204" pitchFamily="34" charset="-128"/>
                <a:cs typeface="+mn-cs"/>
              </a:rPr>
              <a:t>Paziente Iperuricemico</a:t>
            </a:r>
          </a:p>
          <a:p>
            <a:pPr marL="0" marR="0" lvl="0" indent="0" algn="ctr" defTabSz="457200" rtl="0" eaLnBrk="1" fontAlgn="base" latinLnBrk="0" hangingPunct="1">
              <a:lnSpc>
                <a:spcPct val="50000"/>
              </a:lnSpc>
              <a:spcBef>
                <a:spcPct val="50000"/>
              </a:spcBef>
              <a:spcAft>
                <a:spcPct val="0"/>
              </a:spcAft>
              <a:buClrTx/>
              <a:buSzTx/>
              <a:buFontTx/>
              <a:buNone/>
              <a:tabLst/>
              <a:defRPr/>
            </a:pPr>
            <a:r>
              <a:rPr kumimoji="0" lang="it-IT" altLang="it-IT" sz="1600" b="0" i="0" u="none" strike="noStrike" kern="1200" cap="none" spc="0" normalizeH="0" baseline="0" noProof="0">
                <a:ln>
                  <a:noFill/>
                </a:ln>
                <a:solidFill>
                  <a:srgbClr val="FFFFFF"/>
                </a:solidFill>
                <a:effectLst/>
                <a:uLnTx/>
                <a:uFillTx/>
                <a:latin typeface="Gill Sans SemiBold" pitchFamily="124" charset="0"/>
                <a:ea typeface="MS PGothic" panose="020B0600070205080204" pitchFamily="34" charset="-128"/>
                <a:cs typeface="+mn-cs"/>
              </a:rPr>
              <a:t>CONTROLLATO</a:t>
            </a:r>
          </a:p>
        </p:txBody>
      </p:sp>
    </p:spTree>
    <p:extLst>
      <p:ext uri="{BB962C8B-B14F-4D97-AF65-F5344CB8AC3E}">
        <p14:creationId xmlns:p14="http://schemas.microsoft.com/office/powerpoint/2010/main" val="3295718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a:extLst>
              <a:ext uri="{FF2B5EF4-FFF2-40B4-BE49-F238E27FC236}">
                <a16:creationId xmlns:a16="http://schemas.microsoft.com/office/drawing/2014/main" id="{47C60363-EC43-478F-8939-EBEFA843554B}"/>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Segnaposto numero diapositiva 5">
            <a:extLst>
              <a:ext uri="{FF2B5EF4-FFF2-40B4-BE49-F238E27FC236}">
                <a16:creationId xmlns:a16="http://schemas.microsoft.com/office/drawing/2014/main" id="{80F74B6A-4708-4A9B-B1BA-6794F8419612}"/>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B9DA01C-20E8-4794-8AB3-894630F3A667}"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55</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8" name="Rettangolo 7">
            <a:extLst>
              <a:ext uri="{FF2B5EF4-FFF2-40B4-BE49-F238E27FC236}">
                <a16:creationId xmlns:a16="http://schemas.microsoft.com/office/drawing/2014/main" id="{B1EE2D4B-8D7D-4280-9E28-97C7CC40D65D}"/>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Connettore 1 8">
            <a:extLst>
              <a:ext uri="{FF2B5EF4-FFF2-40B4-BE49-F238E27FC236}">
                <a16:creationId xmlns:a16="http://schemas.microsoft.com/office/drawing/2014/main" id="{FA6C5466-DDB9-49E8-8C03-37D406B845BE}"/>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1383" name="Titolo 3">
            <a:extLst>
              <a:ext uri="{FF2B5EF4-FFF2-40B4-BE49-F238E27FC236}">
                <a16:creationId xmlns:a16="http://schemas.microsoft.com/office/drawing/2014/main" id="{52EF9A5F-EAA9-40AE-AC02-364D021BF2D4}"/>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Inserire titolo</a:t>
            </a:r>
            <a:endParaRPr lang="en-US" altLang="it-IT" sz="2000">
              <a:solidFill>
                <a:srgbClr val="FF4E0D"/>
              </a:solidFill>
              <a:latin typeface="Gill Sans SemiBold" pitchFamily="124" charset="0"/>
              <a:ea typeface="Geneva" pitchFamily="124" charset="-128"/>
            </a:endParaRPr>
          </a:p>
        </p:txBody>
      </p:sp>
      <p:sp>
        <p:nvSpPr>
          <p:cNvPr id="101384" name="Titolo 3">
            <a:extLst>
              <a:ext uri="{FF2B5EF4-FFF2-40B4-BE49-F238E27FC236}">
                <a16:creationId xmlns:a16="http://schemas.microsoft.com/office/drawing/2014/main" id="{9B1482D5-4920-4F0E-B465-8CFEB226004B}"/>
              </a:ext>
            </a:extLst>
          </p:cNvPr>
          <p:cNvSpPr txBox="1">
            <a:spLocks/>
          </p:cNvSpPr>
          <p:nvPr/>
        </p:nvSpPr>
        <p:spPr bwMode="auto">
          <a:xfrm>
            <a:off x="1524000" y="4562475"/>
            <a:ext cx="7162800" cy="1431925"/>
          </a:xfrm>
          <a:prstGeom prst="rect">
            <a:avLst/>
          </a:prstGeom>
          <a:solidFill>
            <a:srgbClr val="FF4E0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it-IT" altLang="it-IT" sz="3600" b="0" i="1" u="none" strike="noStrike" kern="1200" cap="none" spc="0" normalizeH="0" baseline="0" noProof="0">
                <a:ln>
                  <a:noFill/>
                </a:ln>
                <a:solidFill>
                  <a:prstClr val="white"/>
                </a:solidFill>
                <a:effectLst/>
                <a:uLnTx/>
                <a:uFillTx/>
                <a:latin typeface="Gill Sans SemiBold" pitchFamily="124" charset="0"/>
                <a:ea typeface="Geneva" pitchFamily="124" charset="-128"/>
                <a:cs typeface="+mn-cs"/>
              </a:rPr>
              <a:t>FEBUXOSTAT</a:t>
            </a:r>
            <a:endParaRPr kumimoji="0" lang="en-US" altLang="it-IT" sz="3500" b="0" i="1"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endParaRPr>
          </a:p>
        </p:txBody>
      </p:sp>
      <p:sp>
        <p:nvSpPr>
          <p:cNvPr id="2" name="Rettangolo 1">
            <a:extLst>
              <a:ext uri="{FF2B5EF4-FFF2-40B4-BE49-F238E27FC236}">
                <a16:creationId xmlns:a16="http://schemas.microsoft.com/office/drawing/2014/main" id="{F1636029-0589-43F8-B2B1-4755B6F075A4}"/>
              </a:ext>
            </a:extLst>
          </p:cNvPr>
          <p:cNvSpPr>
            <a:spLocks noChangeArrowheads="1"/>
          </p:cNvSpPr>
          <p:nvPr/>
        </p:nvSpPr>
        <p:spPr bwMode="auto">
          <a:xfrm>
            <a:off x="1978025" y="1258888"/>
            <a:ext cx="6237288" cy="3617912"/>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pic>
        <p:nvPicPr>
          <p:cNvPr id="101386" name="Picture 2" descr="http://images.rxlist.com/images/rxlist/uloric1.gif">
            <a:extLst>
              <a:ext uri="{FF2B5EF4-FFF2-40B4-BE49-F238E27FC236}">
                <a16:creationId xmlns:a16="http://schemas.microsoft.com/office/drawing/2014/main" id="{0C323D7D-9DAA-45B5-A551-8F3F3F575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675" y="1393825"/>
            <a:ext cx="5743575"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489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a:extLst>
              <a:ext uri="{FF2B5EF4-FFF2-40B4-BE49-F238E27FC236}">
                <a16:creationId xmlns:a16="http://schemas.microsoft.com/office/drawing/2014/main" id="{3D27ABC5-C852-41F5-A8F7-ECE0C0BC038C}"/>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Segnaposto numero diapositiva 5">
            <a:extLst>
              <a:ext uri="{FF2B5EF4-FFF2-40B4-BE49-F238E27FC236}">
                <a16:creationId xmlns:a16="http://schemas.microsoft.com/office/drawing/2014/main" id="{1DDC6C42-C6AD-4C85-9E6E-B620F4DF95F1}"/>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231CF7A2-02B1-473B-A4DC-4B5A760B05E1}"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56</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8" name="Rettangolo 7">
            <a:extLst>
              <a:ext uri="{FF2B5EF4-FFF2-40B4-BE49-F238E27FC236}">
                <a16:creationId xmlns:a16="http://schemas.microsoft.com/office/drawing/2014/main" id="{4710F984-869E-4EC4-BE97-225A6E9C2E83}"/>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Connettore 1 8">
            <a:extLst>
              <a:ext uri="{FF2B5EF4-FFF2-40B4-BE49-F238E27FC236}">
                <a16:creationId xmlns:a16="http://schemas.microsoft.com/office/drawing/2014/main" id="{7C89DB87-D3CD-451C-ADFF-B6A4A2551AE3}"/>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26E7B26B-4F82-420F-ACFD-668E20FFE88C}"/>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02408" name="Titolo 3">
            <a:extLst>
              <a:ext uri="{FF2B5EF4-FFF2-40B4-BE49-F238E27FC236}">
                <a16:creationId xmlns:a16="http://schemas.microsoft.com/office/drawing/2014/main" id="{6D3EC071-426B-471F-A3CB-6C2F634DB836}"/>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Struttura molecolare e caratteristiche farmacologiche di Febuxostat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e principali differenze con Allopurinolo</a:t>
            </a:r>
          </a:p>
        </p:txBody>
      </p:sp>
      <p:sp>
        <p:nvSpPr>
          <p:cNvPr id="12" name="CasellaDiTesto 11">
            <a:extLst>
              <a:ext uri="{FF2B5EF4-FFF2-40B4-BE49-F238E27FC236}">
                <a16:creationId xmlns:a16="http://schemas.microsoft.com/office/drawing/2014/main" id="{F23D3E31-F33A-4A45-80B2-5B3C5C5A1432}"/>
              </a:ext>
            </a:extLst>
          </p:cNvPr>
          <p:cNvSpPr txBox="1"/>
          <p:nvPr/>
        </p:nvSpPr>
        <p:spPr>
          <a:xfrm>
            <a:off x="1524002" y="6172086"/>
            <a:ext cx="4427603"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dirty="0" err="1">
                <a:ln>
                  <a:noFill/>
                </a:ln>
                <a:solidFill>
                  <a:srgbClr val="4F81BD">
                    <a:lumMod val="50000"/>
                  </a:srgbClr>
                </a:solidFill>
                <a:effectLst/>
                <a:uLnTx/>
                <a:uFillTx/>
                <a:latin typeface="Arial" pitchFamily="34" charset="0"/>
                <a:ea typeface="Geneva" pitchFamily="124" charset="-128"/>
                <a:cs typeface="+mn-cs"/>
              </a:rPr>
              <a:t>Rif</a:t>
            </a:r>
            <a:endParaRPr kumimoji="0" lang="it-IT" altLang="it-IT" sz="900" b="0" i="0" u="none" strike="noStrike" kern="1200" cap="none" spc="0" normalizeH="0" baseline="0" noProof="0" dirty="0">
              <a:ln>
                <a:noFill/>
              </a:ln>
              <a:solidFill>
                <a:srgbClr val="4F81BD">
                  <a:lumMod val="50000"/>
                </a:srgbClr>
              </a:solidFill>
              <a:effectLst/>
              <a:uLnTx/>
              <a:uFillTx/>
              <a:latin typeface="Arial" pitchFamily="34" charset="0"/>
              <a:ea typeface="Geneva" pitchFamily="124" charset="-128"/>
              <a:cs typeface="+mn-cs"/>
            </a:endParaRPr>
          </a:p>
        </p:txBody>
      </p:sp>
      <p:pic>
        <p:nvPicPr>
          <p:cNvPr id="102412" name="Picture 2">
            <a:extLst>
              <a:ext uri="{FF2B5EF4-FFF2-40B4-BE49-F238E27FC236}">
                <a16:creationId xmlns:a16="http://schemas.microsoft.com/office/drawing/2014/main" id="{82FC4A9D-18E5-4919-9DF4-2C87C6908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25" t="44281" r="5035" b="8598"/>
          <a:stretch>
            <a:fillRect/>
          </a:stretch>
        </p:blipFill>
        <p:spPr bwMode="auto">
          <a:xfrm>
            <a:off x="1627188" y="2760663"/>
            <a:ext cx="6950075" cy="3082925"/>
          </a:xfrm>
          <a:prstGeom prst="rect">
            <a:avLst/>
          </a:prstGeom>
          <a:noFill/>
          <a:ln w="9525">
            <a:solidFill>
              <a:srgbClr val="23538D"/>
            </a:solidFill>
            <a:miter lim="800000"/>
            <a:headEnd/>
            <a:tailEnd/>
          </a:ln>
          <a:extLst>
            <a:ext uri="{909E8E84-426E-40DD-AFC4-6F175D3DCCD1}">
              <a14:hiddenFill xmlns:a14="http://schemas.microsoft.com/office/drawing/2010/main">
                <a:solidFill>
                  <a:srgbClr val="FFFFFF"/>
                </a:solidFill>
              </a14:hiddenFill>
            </a:ext>
          </a:extLst>
        </p:spPr>
      </p:pic>
      <p:pic>
        <p:nvPicPr>
          <p:cNvPr id="102413" name="Picture 3">
            <a:extLst>
              <a:ext uri="{FF2B5EF4-FFF2-40B4-BE49-F238E27FC236}">
                <a16:creationId xmlns:a16="http://schemas.microsoft.com/office/drawing/2014/main" id="{6359C33A-A03B-4166-A69F-50B5D9607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987"/>
          <a:stretch>
            <a:fillRect/>
          </a:stretch>
        </p:blipFill>
        <p:spPr bwMode="auto">
          <a:xfrm>
            <a:off x="3424238" y="1436688"/>
            <a:ext cx="2071687" cy="115887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02414" name="Picture 4">
            <a:extLst>
              <a:ext uri="{FF2B5EF4-FFF2-40B4-BE49-F238E27FC236}">
                <a16:creationId xmlns:a16="http://schemas.microsoft.com/office/drawing/2014/main" id="{6CA8EBEA-2F7B-40B8-BE7E-4206E19F6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947"/>
          <a:stretch>
            <a:fillRect/>
          </a:stretch>
        </p:blipFill>
        <p:spPr bwMode="auto">
          <a:xfrm>
            <a:off x="6405563" y="1416050"/>
            <a:ext cx="1438275" cy="117951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607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EB997B89-F5D7-460C-B87B-56233A8AD9BF}"/>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02409A9D-ABB5-4D26-8BE3-CF85DCA4A2DD}"/>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9A46D3F-7382-42FD-88F2-E776E8C28788}"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57</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0EACD551-9B91-4642-97DF-8C8A7DD4168A}"/>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5302" name="Titolo 3">
            <a:extLst>
              <a:ext uri="{FF2B5EF4-FFF2-40B4-BE49-F238E27FC236}">
                <a16:creationId xmlns:a16="http://schemas.microsoft.com/office/drawing/2014/main" id="{D04109BC-18E7-4257-AA23-49F10309C214}"/>
              </a:ext>
            </a:extLst>
          </p:cNvPr>
          <p:cNvSpPr>
            <a:spLocks noGrp="1"/>
          </p:cNvSpPr>
          <p:nvPr>
            <p:ph type="title"/>
          </p:nvPr>
        </p:nvSpPr>
        <p:spPr>
          <a:xfrm>
            <a:off x="2557463" y="93663"/>
            <a:ext cx="6129337" cy="879475"/>
          </a:xfrm>
        </p:spPr>
        <p:txBody>
          <a:bodyPr/>
          <a:lstStyle/>
          <a:p>
            <a:pPr algn="l" eaLnBrk="1" hangingPunct="1">
              <a:lnSpc>
                <a:spcPct val="90000"/>
              </a:lnSpc>
            </a:pPr>
            <a:r>
              <a:rPr lang="en-US" altLang="it-IT" sz="2000">
                <a:solidFill>
                  <a:srgbClr val="FF4E0D"/>
                </a:solidFill>
                <a:latin typeface="Gill Sans SemiBold" pitchFamily="124" charset="0"/>
                <a:ea typeface="Geneva" pitchFamily="124" charset="-128"/>
              </a:rPr>
              <a:t>Cardiovascular events in patients with gout treated or not tretaed with xo inhibitors</a:t>
            </a:r>
          </a:p>
        </p:txBody>
      </p:sp>
      <p:cxnSp>
        <p:nvCxnSpPr>
          <p:cNvPr id="13" name="Connettore 1 12">
            <a:extLst>
              <a:ext uri="{FF2B5EF4-FFF2-40B4-BE49-F238E27FC236}">
                <a16:creationId xmlns:a16="http://schemas.microsoft.com/office/drawing/2014/main" id="{01CB6DFD-E5D8-43E6-820F-81D8AA587198}"/>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16E241F-586A-4C2F-A6B8-9ACF2591D143}"/>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345F88B7-929D-4709-8EA3-6ABF660F2413}"/>
              </a:ext>
            </a:extLst>
          </p:cNvPr>
          <p:cNvSpPr txBox="1"/>
          <p:nvPr/>
        </p:nvSpPr>
        <p:spPr>
          <a:xfrm>
            <a:off x="1524001" y="6172086"/>
            <a:ext cx="2850573"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254061"/>
                </a:solidFill>
                <a:effectLst/>
                <a:uLnTx/>
                <a:uFillTx/>
                <a:latin typeface="Arial"/>
                <a:ea typeface="Geneva" pitchFamily="124" charset="-128"/>
                <a:cs typeface="Arial"/>
              </a:rPr>
              <a:t>Am J Med. 2015 Jun;128(6):653</a:t>
            </a:r>
            <a:endParaRPr kumimoji="0" lang="it-IT" sz="900" b="0" i="0" u="none" strike="noStrike" kern="1200" cap="none" spc="0" normalizeH="0" baseline="0" noProof="0" dirty="0">
              <a:ln>
                <a:noFill/>
              </a:ln>
              <a:solidFill>
                <a:srgbClr val="254061"/>
              </a:solidFill>
              <a:effectLst/>
              <a:uLnTx/>
              <a:uFillTx/>
              <a:latin typeface="Arial"/>
              <a:ea typeface="Geneva" pitchFamily="124" charset="-128"/>
              <a:cs typeface="Arial"/>
            </a:endParaRPr>
          </a:p>
        </p:txBody>
      </p:sp>
      <p:sp>
        <p:nvSpPr>
          <p:cNvPr id="16" name="Rettangolo 15">
            <a:extLst>
              <a:ext uri="{FF2B5EF4-FFF2-40B4-BE49-F238E27FC236}">
                <a16:creationId xmlns:a16="http://schemas.microsoft.com/office/drawing/2014/main" id="{93887126-DF35-4322-9F23-9C519669F073}"/>
              </a:ext>
            </a:extLst>
          </p:cNvPr>
          <p:cNvSpPr/>
          <p:nvPr/>
        </p:nvSpPr>
        <p:spPr>
          <a:xfrm>
            <a:off x="1668463" y="1389063"/>
            <a:ext cx="6896100" cy="4386262"/>
          </a:xfrm>
          <a:prstGeom prst="rect">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55309" name="Immagine 13" descr="1-s2.0-S0002934315000868-main (Page 6)2.jpg">
            <a:extLst>
              <a:ext uri="{FF2B5EF4-FFF2-40B4-BE49-F238E27FC236}">
                <a16:creationId xmlns:a16="http://schemas.microsoft.com/office/drawing/2014/main" id="{FA4A013A-9491-46D5-8F30-9CFC48CB83D0}"/>
              </a:ext>
            </a:extLst>
          </p:cNvPr>
          <p:cNvPicPr>
            <a:picLocks noChangeAspect="1"/>
          </p:cNvPicPr>
          <p:nvPr/>
        </p:nvPicPr>
        <p:blipFill>
          <a:blip r:embed="rId3" cstate="print">
            <a:clrChange>
              <a:clrFrom>
                <a:srgbClr val="000000"/>
              </a:clrFrom>
              <a:clrTo>
                <a:srgbClr val="000000">
                  <a:alpha val="0"/>
                </a:srgbClr>
              </a:clrTo>
            </a:clrChange>
            <a:lum bright="40000" contrast="40000"/>
            <a:extLst>
              <a:ext uri="{28A0092B-C50C-407E-A947-70E740481C1C}">
                <a14:useLocalDpi xmlns:a14="http://schemas.microsoft.com/office/drawing/2010/main" val="0"/>
              </a:ext>
            </a:extLst>
          </a:blip>
          <a:srcRect/>
          <a:stretch>
            <a:fillRect/>
          </a:stretch>
        </p:blipFill>
        <p:spPr bwMode="auto">
          <a:xfrm>
            <a:off x="1955800" y="1563688"/>
            <a:ext cx="6353175" cy="380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CasellaDiTesto 1">
            <a:extLst>
              <a:ext uri="{FF2B5EF4-FFF2-40B4-BE49-F238E27FC236}">
                <a16:creationId xmlns:a16="http://schemas.microsoft.com/office/drawing/2014/main" id="{75437D83-D7E2-4065-B55C-0FED71F54B00}"/>
              </a:ext>
            </a:extLst>
          </p:cNvPr>
          <p:cNvSpPr txBox="1">
            <a:spLocks noChangeArrowheads="1"/>
          </p:cNvSpPr>
          <p:nvPr/>
        </p:nvSpPr>
        <p:spPr bwMode="auto">
          <a:xfrm>
            <a:off x="1709738" y="5497513"/>
            <a:ext cx="6800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it-IT" sz="1000" b="0" i="1" u="none" strike="noStrike" kern="1200" cap="none" spc="0" normalizeH="0" baseline="0" noProof="0">
                <a:ln>
                  <a:noFill/>
                </a:ln>
                <a:solidFill>
                  <a:prstClr val="white"/>
                </a:solidFill>
                <a:effectLst/>
                <a:uLnTx/>
                <a:uFillTx/>
                <a:latin typeface="Arial" panose="020B0604020202020204" pitchFamily="34" charset="0"/>
                <a:ea typeface="Geneva" pitchFamily="124" charset="-128"/>
                <a:cs typeface="Arial" panose="020B0604020202020204" pitchFamily="34" charset="0"/>
              </a:rPr>
              <a:t>CVD = cardiovascular disease; XOI = xanthine oxidase inhibitor. The groups are matched on the propensity score.</a:t>
            </a:r>
          </a:p>
        </p:txBody>
      </p:sp>
    </p:spTree>
    <p:extLst>
      <p:ext uri="{BB962C8B-B14F-4D97-AF65-F5344CB8AC3E}">
        <p14:creationId xmlns:p14="http://schemas.microsoft.com/office/powerpoint/2010/main" val="3995313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29C7D0D6-5546-4CBE-B63F-CC4E8E6A7B36}"/>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A4901EFF-6A90-4AB9-878F-C144FC2E4795}"/>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E3EE4A4-FE82-49BA-8B7B-47C4DD9204A0}"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58</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012026A4-9D2B-4E7B-AF4B-A5A2982DEAAA}"/>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9398" name="Titolo 3">
            <a:extLst>
              <a:ext uri="{FF2B5EF4-FFF2-40B4-BE49-F238E27FC236}">
                <a16:creationId xmlns:a16="http://schemas.microsoft.com/office/drawing/2014/main" id="{19AE6928-D701-43CB-B70B-BEE83FBE7A01}"/>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b="1">
                <a:solidFill>
                  <a:srgbClr val="FF4E0D"/>
                </a:solidFill>
                <a:ea typeface="MS PGothic" panose="020B0600070205080204" pitchFamily="34" charset="-128"/>
              </a:rPr>
              <a:t>Variazioni di SUA, PWV e stress ossidativo in pazienti con gotta trattati con allopurinolo o febuxostat</a:t>
            </a:r>
            <a:endParaRPr lang="it-IT" altLang="it-IT" sz="4000">
              <a:solidFill>
                <a:srgbClr val="FF4E0D"/>
              </a:solidFill>
              <a:latin typeface="Gill Sans SemiBold" pitchFamily="124" charset="0"/>
              <a:ea typeface="Geneva" pitchFamily="124" charset="-128"/>
            </a:endParaRPr>
          </a:p>
        </p:txBody>
      </p:sp>
      <p:cxnSp>
        <p:nvCxnSpPr>
          <p:cNvPr id="13" name="Connettore 1 12">
            <a:extLst>
              <a:ext uri="{FF2B5EF4-FFF2-40B4-BE49-F238E27FC236}">
                <a16:creationId xmlns:a16="http://schemas.microsoft.com/office/drawing/2014/main" id="{06A04364-94B9-40ED-A66D-2D6746AF2E04}"/>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86B4E589-BFCA-4D32-9A18-662DD4A20A5A}"/>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BA5248CD-119B-4919-AADE-C2D35F391B6D}"/>
              </a:ext>
            </a:extLst>
          </p:cNvPr>
          <p:cNvSpPr txBox="1"/>
          <p:nvPr/>
        </p:nvSpPr>
        <p:spPr>
          <a:xfrm>
            <a:off x="1524002" y="6172086"/>
            <a:ext cx="217756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Tausche</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A-K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et</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al,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Rheumatol</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Int</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2013</a:t>
            </a:r>
          </a:p>
        </p:txBody>
      </p:sp>
      <p:grpSp>
        <p:nvGrpSpPr>
          <p:cNvPr id="59404" name="Gruppo 2">
            <a:extLst>
              <a:ext uri="{FF2B5EF4-FFF2-40B4-BE49-F238E27FC236}">
                <a16:creationId xmlns:a16="http://schemas.microsoft.com/office/drawing/2014/main" id="{38BEC532-7DA4-4E7B-B09E-FA593320AEAA}"/>
              </a:ext>
            </a:extLst>
          </p:cNvPr>
          <p:cNvGrpSpPr>
            <a:grpSpLocks/>
          </p:cNvGrpSpPr>
          <p:nvPr/>
        </p:nvGrpSpPr>
        <p:grpSpPr bwMode="auto">
          <a:xfrm>
            <a:off x="1697038" y="1301750"/>
            <a:ext cx="6769100" cy="4505325"/>
            <a:chOff x="177800" y="444499"/>
            <a:chExt cx="4914900" cy="5692775"/>
          </a:xfrm>
        </p:grpSpPr>
        <p:pic>
          <p:nvPicPr>
            <p:cNvPr id="59406" name="Immagine 2">
              <a:extLst>
                <a:ext uri="{FF2B5EF4-FFF2-40B4-BE49-F238E27FC236}">
                  <a16:creationId xmlns:a16="http://schemas.microsoft.com/office/drawing/2014/main" id="{2172BD6B-9131-44BA-8B15-88E19C4E84EF}"/>
                </a:ext>
              </a:extLst>
            </p:cNvPr>
            <p:cNvPicPr>
              <a:picLocks noChangeAspect="1"/>
            </p:cNvPicPr>
            <p:nvPr/>
          </p:nvPicPr>
          <p:blipFill>
            <a:blip r:embed="rId3">
              <a:extLst>
                <a:ext uri="{28A0092B-C50C-407E-A947-70E740481C1C}">
                  <a14:useLocalDpi xmlns:a14="http://schemas.microsoft.com/office/drawing/2010/main" val="0"/>
                </a:ext>
              </a:extLst>
            </a:blip>
            <a:srcRect r="6068" b="51854"/>
            <a:stretch>
              <a:fillRect/>
            </a:stretch>
          </p:blipFill>
          <p:spPr bwMode="auto">
            <a:xfrm>
              <a:off x="177800" y="444499"/>
              <a:ext cx="4914900" cy="185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Immagine 4">
              <a:extLst>
                <a:ext uri="{FF2B5EF4-FFF2-40B4-BE49-F238E27FC236}">
                  <a16:creationId xmlns:a16="http://schemas.microsoft.com/office/drawing/2014/main" id="{4D09CBF9-1CA9-49F0-BF8E-0CF357D3F980}"/>
                </a:ext>
              </a:extLst>
            </p:cNvPr>
            <p:cNvPicPr>
              <a:picLocks noChangeAspect="1"/>
            </p:cNvPicPr>
            <p:nvPr/>
          </p:nvPicPr>
          <p:blipFill>
            <a:blip r:embed="rId4">
              <a:extLst>
                <a:ext uri="{28A0092B-C50C-407E-A947-70E740481C1C}">
                  <a14:useLocalDpi xmlns:a14="http://schemas.microsoft.com/office/drawing/2010/main" val="0"/>
                </a:ext>
              </a:extLst>
            </a:blip>
            <a:srcRect r="3020"/>
            <a:stretch>
              <a:fillRect/>
            </a:stretch>
          </p:blipFill>
          <p:spPr bwMode="auto">
            <a:xfrm>
              <a:off x="206977" y="2277953"/>
              <a:ext cx="4885723" cy="385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405" name="CasellaDiTesto 1">
            <a:extLst>
              <a:ext uri="{FF2B5EF4-FFF2-40B4-BE49-F238E27FC236}">
                <a16:creationId xmlns:a16="http://schemas.microsoft.com/office/drawing/2014/main" id="{F95FA27E-A87F-4946-A1EC-8EF033DF7A77}"/>
              </a:ext>
            </a:extLst>
          </p:cNvPr>
          <p:cNvSpPr txBox="1">
            <a:spLocks noChangeArrowheads="1"/>
          </p:cNvSpPr>
          <p:nvPr/>
        </p:nvSpPr>
        <p:spPr bwMode="auto">
          <a:xfrm>
            <a:off x="1524000" y="5699125"/>
            <a:ext cx="3314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10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PWV = pulse wave velocity,  velocità dell’onda sfigmica</a:t>
            </a:r>
          </a:p>
        </p:txBody>
      </p:sp>
    </p:spTree>
    <p:extLst>
      <p:ext uri="{BB962C8B-B14F-4D97-AF65-F5344CB8AC3E}">
        <p14:creationId xmlns:p14="http://schemas.microsoft.com/office/powerpoint/2010/main" val="4172765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0A5D52DC-CAAD-4ECC-8CE8-69756D8E8237}"/>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D7FD257E-B14D-40C2-B416-6227FA7445F7}"/>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B1C6ACF4-1F63-4621-82B4-D5244EF23750}"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59</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292F4E40-4CCE-4654-A77D-18ACCCEEF700}"/>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1446" name="Titolo 3">
            <a:extLst>
              <a:ext uri="{FF2B5EF4-FFF2-40B4-BE49-F238E27FC236}">
                <a16:creationId xmlns:a16="http://schemas.microsoft.com/office/drawing/2014/main" id="{CB248046-E273-4671-B309-5B74FA877AE8}"/>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Febuxostat: RCT with CV outcome </a:t>
            </a:r>
            <a:endParaRPr lang="it-IT" altLang="it-IT" sz="4000">
              <a:solidFill>
                <a:srgbClr val="FF4E0D"/>
              </a:solidFill>
              <a:latin typeface="Gill Sans SemiBold" pitchFamily="124" charset="0"/>
              <a:ea typeface="Geneva" pitchFamily="124" charset="-128"/>
            </a:endParaRPr>
          </a:p>
        </p:txBody>
      </p:sp>
      <p:cxnSp>
        <p:nvCxnSpPr>
          <p:cNvPr id="13" name="Connettore 1 12">
            <a:extLst>
              <a:ext uri="{FF2B5EF4-FFF2-40B4-BE49-F238E27FC236}">
                <a16:creationId xmlns:a16="http://schemas.microsoft.com/office/drawing/2014/main" id="{26E110D3-8260-464E-947C-47BD4AF3F172}"/>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0B9B8A0A-8245-4562-BDAC-7340DD7FCF3A}"/>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4A192A78-ABA1-4479-9AF8-708FBEDA273B}"/>
              </a:ext>
            </a:extLst>
          </p:cNvPr>
          <p:cNvSpPr txBox="1"/>
          <p:nvPr/>
        </p:nvSpPr>
        <p:spPr>
          <a:xfrm>
            <a:off x="1524002" y="6172086"/>
            <a:ext cx="217756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Rif</a:t>
            </a:r>
            <a:endPar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endParaRPr>
          </a:p>
        </p:txBody>
      </p:sp>
      <p:graphicFrame>
        <p:nvGraphicFramePr>
          <p:cNvPr id="14" name="Segnaposto contenuto 3">
            <a:extLst>
              <a:ext uri="{FF2B5EF4-FFF2-40B4-BE49-F238E27FC236}">
                <a16:creationId xmlns:a16="http://schemas.microsoft.com/office/drawing/2014/main" id="{9A4BED1A-9A32-4CB0-929B-C8077567C54B}"/>
              </a:ext>
            </a:extLst>
          </p:cNvPr>
          <p:cNvGraphicFramePr>
            <a:graphicFrameLocks noGrp="1"/>
          </p:cNvGraphicFramePr>
          <p:nvPr>
            <p:ph idx="1"/>
          </p:nvPr>
        </p:nvGraphicFramePr>
        <p:xfrm>
          <a:off x="1689100" y="1425575"/>
          <a:ext cx="6832600" cy="4341813"/>
        </p:xfrm>
        <a:graphic>
          <a:graphicData uri="http://schemas.openxmlformats.org/drawingml/2006/table">
            <a:tbl>
              <a:tblPr/>
              <a:tblGrid>
                <a:gridCol w="2782888">
                  <a:extLst>
                    <a:ext uri="{9D8B030D-6E8A-4147-A177-3AD203B41FA5}">
                      <a16:colId xmlns:a16="http://schemas.microsoft.com/office/drawing/2014/main" val="219833938"/>
                    </a:ext>
                  </a:extLst>
                </a:gridCol>
                <a:gridCol w="1360487">
                  <a:extLst>
                    <a:ext uri="{9D8B030D-6E8A-4147-A177-3AD203B41FA5}">
                      <a16:colId xmlns:a16="http://schemas.microsoft.com/office/drawing/2014/main" val="3153280459"/>
                    </a:ext>
                  </a:extLst>
                </a:gridCol>
                <a:gridCol w="1339850">
                  <a:extLst>
                    <a:ext uri="{9D8B030D-6E8A-4147-A177-3AD203B41FA5}">
                      <a16:colId xmlns:a16="http://schemas.microsoft.com/office/drawing/2014/main" val="3110188788"/>
                    </a:ext>
                  </a:extLst>
                </a:gridCol>
                <a:gridCol w="1349375">
                  <a:extLst>
                    <a:ext uri="{9D8B030D-6E8A-4147-A177-3AD203B41FA5}">
                      <a16:colId xmlns:a16="http://schemas.microsoft.com/office/drawing/2014/main" val="3162902865"/>
                    </a:ext>
                  </a:extLst>
                </a:gridCol>
              </a:tblGrid>
              <a:tr h="16748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Trial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Calibri" panose="020F0502020204030204" pitchFamily="34" charset="0"/>
                          <a:ea typeface="Geneva" pitchFamily="124" charset="-128"/>
                        </a:rPr>
                        <a:t>CV safety (CARES)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Calibri" panose="020F0502020204030204" pitchFamily="34" charset="0"/>
                        <a:ea typeface="Geneva" pitchFamily="124"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Calibri" panose="020F0502020204030204" pitchFamily="34" charset="0"/>
                        <a:ea typeface="Geneva" pitchFamily="12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Calibri" panose="020F0502020204030204" pitchFamily="34" charset="0"/>
                          <a:ea typeface="Geneva" pitchFamily="124" charset="-128"/>
                        </a:rPr>
                        <a:t>Renal and CV prevention (FREED)</a:t>
                      </a: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Drug</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Febuxostat vs allopurinol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febuxostat</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1° objective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CV death, MI, Stroke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Renal and cv events</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Reference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Calibri" panose="020F0502020204030204" pitchFamily="34" charset="0"/>
                          <a:ea typeface="Geneva" pitchFamily="124" charset="-128"/>
                        </a:rPr>
                        <a:t>NCT01101035</a:t>
                      </a: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1" i="0" u="none" strike="noStrike" cap="none" normalizeH="0" baseline="0">
                          <a:ln>
                            <a:noFill/>
                          </a:ln>
                          <a:solidFill>
                            <a:srgbClr val="FFFFFF"/>
                          </a:solidFill>
                          <a:effectLst/>
                          <a:latin typeface="Arial" panose="020B0604020202020204" pitchFamily="34" charset="0"/>
                          <a:ea typeface="Geneva" pitchFamily="124" charset="-128"/>
                          <a:cs typeface="Arial" panose="020B0604020202020204" pitchFamily="34" charset="0"/>
                        </a:rPr>
                        <a:t>NCT01984749</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206092825"/>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BP control</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800000"/>
                          </a:solidFill>
                          <a:effectLst/>
                          <a:latin typeface="Arial" panose="020B0604020202020204" pitchFamily="34" charset="0"/>
                          <a:ea typeface="Geneva" pitchFamily="124" charset="-128"/>
                          <a:cs typeface="Arial" panose="020B0604020202020204" pitchFamily="34" charset="0"/>
                        </a:rPr>
                        <a:t>Febuxostat vs. Allopurinol</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Clinic and ABPM</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NCT01701622*</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4199672529"/>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Coronary endothelial dysfunction</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800000"/>
                          </a:solidFill>
                          <a:effectLst/>
                          <a:latin typeface="Arial" panose="020B0604020202020204" pitchFamily="34" charset="0"/>
                          <a:ea typeface="Geneva" pitchFamily="124" charset="-128"/>
                          <a:cs typeface="Arial" panose="020B0604020202020204" pitchFamily="34" charset="0"/>
                        </a:rPr>
                        <a:t>Febuxostat vs. Placebo</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Coronary flow</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NCT01763996*</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14915168"/>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BP control</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800000"/>
                          </a:solidFill>
                          <a:effectLst/>
                          <a:latin typeface="Arial" panose="020B0604020202020204" pitchFamily="34" charset="0"/>
                          <a:ea typeface="Geneva" pitchFamily="124" charset="-128"/>
                          <a:cs typeface="Arial" panose="020B0604020202020204" pitchFamily="34" charset="0"/>
                        </a:rPr>
                        <a:t>Febuxostat vs. Placebo</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ABPM</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NCT01496469*</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704763668"/>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Exercise tolerance in chronic angina</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800000"/>
                          </a:solidFill>
                          <a:effectLst/>
                          <a:latin typeface="Arial" panose="020B0604020202020204" pitchFamily="34" charset="0"/>
                          <a:ea typeface="Geneva" pitchFamily="124" charset="-128"/>
                          <a:cs typeface="Arial" panose="020B0604020202020204" pitchFamily="34" charset="0"/>
                        </a:rPr>
                        <a:t>Febuxostat vs.Placebo</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Exercise test (ETT)</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NCT01549977*</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789376274"/>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Vascular structure and function</a:t>
                      </a: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FORWARD Study</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800000"/>
                          </a:solidFill>
                          <a:effectLst/>
                          <a:latin typeface="Arial" panose="020B0604020202020204" pitchFamily="34" charset="0"/>
                          <a:ea typeface="Geneva" pitchFamily="124" charset="-128"/>
                          <a:cs typeface="Arial" panose="020B0604020202020204" pitchFamily="34" charset="0"/>
                        </a:rPr>
                        <a:t>Febuxostat vs. Allopurinol</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rPr>
                        <a:t>Carotido-Femoral PWV</a:t>
                      </a: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pitchFamily="12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pitchFamily="12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it-IT" sz="1000" b="0" i="0" u="none" strike="noStrike" cap="none" normalizeH="0" baseline="0">
                          <a:ln>
                            <a:noFill/>
                          </a:ln>
                          <a:solidFill>
                            <a:srgbClr val="000000"/>
                          </a:solidFill>
                          <a:effectLst/>
                          <a:latin typeface="Calibri" panose="020F0502020204030204" pitchFamily="34" charset="0"/>
                          <a:ea typeface="Geneva" pitchFamily="124" charset="-128"/>
                        </a:rPr>
                        <a:t>MEIN/14/FEB-PWV/001</a:t>
                      </a:r>
                      <a:endParaRPr kumimoji="0" lang="it-IT" altLang="it-IT" sz="1000" b="0" i="0" u="none" strike="noStrike" cap="none" normalizeH="0" baseline="0">
                        <a:ln>
                          <a:noFill/>
                        </a:ln>
                        <a:solidFill>
                          <a:srgbClr val="000000"/>
                        </a:solidFill>
                        <a:effectLst/>
                        <a:latin typeface="Arial" panose="020B0604020202020204" pitchFamily="34" charset="0"/>
                        <a:ea typeface="Geneva" pitchFamily="124" charset="-128"/>
                        <a:cs typeface="Arial" panose="020B0604020202020204" pitchFamily="34" charset="0"/>
                      </a:endParaRPr>
                    </a:p>
                  </a:txBody>
                  <a:tcPr marL="68578" marR="68578" marT="34257" marB="342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743158478"/>
                  </a:ext>
                </a:extLst>
              </a:tr>
            </a:tbl>
          </a:graphicData>
        </a:graphic>
      </p:graphicFrame>
    </p:spTree>
    <p:extLst>
      <p:ext uri="{BB962C8B-B14F-4D97-AF65-F5344CB8AC3E}">
        <p14:creationId xmlns:p14="http://schemas.microsoft.com/office/powerpoint/2010/main" val="188833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9392DFAA-F729-4506-B178-3BCF3BCEC4E1}"/>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2559A7B2-DA70-456C-BC22-FEC41C25CFB0}"/>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4500C74-CDA2-4B8F-BBE9-57AE1190C7A6}"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B93A6175-95C2-4DC5-84C7-B3E0EBD150C5}"/>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8134" name="Titolo 3">
            <a:extLst>
              <a:ext uri="{FF2B5EF4-FFF2-40B4-BE49-F238E27FC236}">
                <a16:creationId xmlns:a16="http://schemas.microsoft.com/office/drawing/2014/main" id="{80948614-86E1-4603-98B8-726A404C460D}"/>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Mutazioni dell’uricasi durante l’evoluzione</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B3E9F84C-9D5D-4A84-84E7-C0775C0A7FC8}"/>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C570832F-3AFB-4B92-8BB5-4286CDB74873}"/>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9FBC4F1C-1A97-490E-AD52-811FA99A5AAD}"/>
              </a:ext>
            </a:extLst>
          </p:cNvPr>
          <p:cNvSpPr txBox="1"/>
          <p:nvPr/>
        </p:nvSpPr>
        <p:spPr>
          <a:xfrm>
            <a:off x="1524002" y="6172086"/>
            <a:ext cx="299278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Johnson Rj et al. Med Hypotheses 2008; 71(1):22-31.</a:t>
            </a:r>
          </a:p>
        </p:txBody>
      </p:sp>
      <p:pic>
        <p:nvPicPr>
          <p:cNvPr id="48140" name="Picture 2">
            <a:extLst>
              <a:ext uri="{FF2B5EF4-FFF2-40B4-BE49-F238E27FC236}">
                <a16:creationId xmlns:a16="http://schemas.microsoft.com/office/drawing/2014/main" id="{0247BAB1-042E-41CE-B018-15856715D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5" t="13857" b="6512"/>
          <a:stretch>
            <a:fillRect/>
          </a:stretch>
        </p:blipFill>
        <p:spPr bwMode="auto">
          <a:xfrm>
            <a:off x="1689100" y="1457325"/>
            <a:ext cx="6823075" cy="431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0184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A1C25C15-5ADE-44B8-B247-E89061F170B0}"/>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E2E96235-AF60-4E60-97DF-9CC47CDF9F23}"/>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C22FC3F-E79C-4C9B-AA50-A656805CF400}"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60</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683765A4-EA70-4CA7-B625-239775006A0D}"/>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8070" name="Titolo 3">
            <a:extLst>
              <a:ext uri="{FF2B5EF4-FFF2-40B4-BE49-F238E27FC236}">
                <a16:creationId xmlns:a16="http://schemas.microsoft.com/office/drawing/2014/main" id="{271CAC6F-B28A-496A-B6FC-BE76F2086D0E}"/>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﻿Confronto di efficacia tra Febuxostat ed Allopurinolo in pazienti con iperuricemia cronica con depositi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di urato: studio FACT</a:t>
            </a:r>
          </a:p>
        </p:txBody>
      </p:sp>
      <p:cxnSp>
        <p:nvCxnSpPr>
          <p:cNvPr id="13" name="Connettore 1 12">
            <a:extLst>
              <a:ext uri="{FF2B5EF4-FFF2-40B4-BE49-F238E27FC236}">
                <a16:creationId xmlns:a16="http://schemas.microsoft.com/office/drawing/2014/main" id="{D6780D00-60FE-436A-9830-170C48A29CFE}"/>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E3B317E3-37E3-4535-A498-31A1FDA63DC6}"/>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D6220A5A-C087-4DA3-BBDD-B2F58512A8C4}"/>
              </a:ext>
            </a:extLst>
          </p:cNvPr>
          <p:cNvSpPr txBox="1"/>
          <p:nvPr/>
        </p:nvSpPr>
        <p:spPr>
          <a:xfrm>
            <a:off x="1524002" y="6172086"/>
            <a:ext cx="2144996" cy="213520"/>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it-IT" sz="900" b="0" i="0" u="none" strike="noStrike" kern="0" cap="none" spc="0" normalizeH="0" baseline="0" noProof="0" dirty="0">
                <a:ln>
                  <a:noFill/>
                </a:ln>
                <a:solidFill>
                  <a:srgbClr val="002060"/>
                </a:solidFill>
                <a:effectLst/>
                <a:uLnTx/>
                <a:uFillTx/>
                <a:latin typeface="Arial"/>
                <a:ea typeface="Geneva" pitchFamily="124" charset="-128"/>
                <a:cs typeface="Arial"/>
              </a:rPr>
              <a:t>Becker MA, et al. </a:t>
            </a:r>
            <a:r>
              <a:rPr kumimoji="0" lang="it-IT" sz="900" b="0" i="0" u="none" strike="noStrike" kern="0" cap="none" spc="0" normalizeH="0" baseline="0" noProof="0" dirty="0" err="1">
                <a:ln>
                  <a:noFill/>
                </a:ln>
                <a:solidFill>
                  <a:srgbClr val="002060"/>
                </a:solidFill>
                <a:effectLst/>
                <a:uLnTx/>
                <a:uFillTx/>
                <a:latin typeface="Arial"/>
                <a:ea typeface="Geneva" pitchFamily="124" charset="-128"/>
                <a:cs typeface="Arial"/>
              </a:rPr>
              <a:t>N</a:t>
            </a:r>
            <a:r>
              <a:rPr kumimoji="0" lang="it-IT" sz="900" b="0" i="0" u="none" strike="noStrike" kern="0" cap="none" spc="0" normalizeH="0" baseline="0" noProof="0" dirty="0">
                <a:ln>
                  <a:noFill/>
                </a:ln>
                <a:solidFill>
                  <a:srgbClr val="002060"/>
                </a:solidFill>
                <a:effectLst/>
                <a:uLnTx/>
                <a:uFillTx/>
                <a:latin typeface="Arial"/>
                <a:ea typeface="Geneva" pitchFamily="124" charset="-128"/>
                <a:cs typeface="Arial"/>
              </a:rPr>
              <a:t> </a:t>
            </a:r>
            <a:r>
              <a:rPr kumimoji="0" lang="it-IT" sz="900" b="0" i="0" u="none" strike="noStrike" kern="0" cap="none" spc="0" normalizeH="0" baseline="0" noProof="0" dirty="0" err="1">
                <a:ln>
                  <a:noFill/>
                </a:ln>
                <a:solidFill>
                  <a:srgbClr val="002060"/>
                </a:solidFill>
                <a:effectLst/>
                <a:uLnTx/>
                <a:uFillTx/>
                <a:latin typeface="Arial"/>
                <a:ea typeface="Geneva" pitchFamily="124" charset="-128"/>
                <a:cs typeface="Arial"/>
              </a:rPr>
              <a:t>Eng</a:t>
            </a:r>
            <a:r>
              <a:rPr kumimoji="0" lang="it-IT" sz="900" b="0" i="0" u="none" strike="noStrike" kern="0" cap="none" spc="0" normalizeH="0" baseline="0" noProof="0" dirty="0">
                <a:ln>
                  <a:noFill/>
                </a:ln>
                <a:solidFill>
                  <a:srgbClr val="002060"/>
                </a:solidFill>
                <a:effectLst/>
                <a:uLnTx/>
                <a:uFillTx/>
                <a:latin typeface="Arial"/>
                <a:ea typeface="Geneva" pitchFamily="124" charset="-128"/>
                <a:cs typeface="Arial"/>
              </a:rPr>
              <a:t> </a:t>
            </a:r>
            <a:r>
              <a:rPr kumimoji="0" lang="it-IT" sz="900" b="0" i="0" u="none" strike="noStrike" kern="0" cap="none" spc="0" normalizeH="0" baseline="0" noProof="0" dirty="0" err="1">
                <a:ln>
                  <a:noFill/>
                </a:ln>
                <a:solidFill>
                  <a:srgbClr val="002060"/>
                </a:solidFill>
                <a:effectLst/>
                <a:uLnTx/>
                <a:uFillTx/>
                <a:latin typeface="Arial"/>
                <a:ea typeface="Geneva" pitchFamily="124" charset="-128"/>
                <a:cs typeface="Arial"/>
              </a:rPr>
              <a:t>J</a:t>
            </a:r>
            <a:r>
              <a:rPr kumimoji="0" lang="it-IT" sz="900" b="0" i="0" u="none" strike="noStrike" kern="0" cap="none" spc="0" normalizeH="0" baseline="0" noProof="0" dirty="0">
                <a:ln>
                  <a:noFill/>
                </a:ln>
                <a:solidFill>
                  <a:srgbClr val="002060"/>
                </a:solidFill>
                <a:effectLst/>
                <a:uLnTx/>
                <a:uFillTx/>
                <a:latin typeface="Arial"/>
                <a:ea typeface="Geneva" pitchFamily="124" charset="-128"/>
                <a:cs typeface="Arial"/>
              </a:rPr>
              <a:t> </a:t>
            </a:r>
            <a:r>
              <a:rPr kumimoji="0" lang="it-IT" sz="900" b="0" i="0" u="none" strike="noStrike" kern="0" cap="none" spc="0" normalizeH="0" baseline="0" noProof="0" dirty="0" err="1">
                <a:ln>
                  <a:noFill/>
                </a:ln>
                <a:solidFill>
                  <a:srgbClr val="002060"/>
                </a:solidFill>
                <a:effectLst/>
                <a:uLnTx/>
                <a:uFillTx/>
                <a:latin typeface="Arial"/>
                <a:ea typeface="Geneva" pitchFamily="124" charset="-128"/>
                <a:cs typeface="Arial"/>
              </a:rPr>
              <a:t>Med</a:t>
            </a:r>
            <a:r>
              <a:rPr kumimoji="0" lang="it-IT" sz="900" b="0" i="0" u="none" strike="noStrike" kern="0" cap="none" spc="0" normalizeH="0" baseline="0" noProof="0" dirty="0">
                <a:ln>
                  <a:noFill/>
                </a:ln>
                <a:solidFill>
                  <a:srgbClr val="002060"/>
                </a:solidFill>
                <a:effectLst/>
                <a:uLnTx/>
                <a:uFillTx/>
                <a:latin typeface="Arial"/>
                <a:ea typeface="Geneva" pitchFamily="124" charset="-128"/>
                <a:cs typeface="Arial"/>
              </a:rPr>
              <a:t> 2005</a:t>
            </a:r>
          </a:p>
        </p:txBody>
      </p:sp>
      <p:sp>
        <p:nvSpPr>
          <p:cNvPr id="14" name="Rettangolo 13">
            <a:extLst>
              <a:ext uri="{FF2B5EF4-FFF2-40B4-BE49-F238E27FC236}">
                <a16:creationId xmlns:a16="http://schemas.microsoft.com/office/drawing/2014/main" id="{DC829405-9997-4C7D-AF46-0C0C342E118E}"/>
              </a:ext>
            </a:extLst>
          </p:cNvPr>
          <p:cNvSpPr>
            <a:spLocks noChangeArrowheads="1"/>
          </p:cNvSpPr>
          <p:nvPr/>
        </p:nvSpPr>
        <p:spPr bwMode="auto">
          <a:xfrm>
            <a:off x="1668463" y="1450975"/>
            <a:ext cx="6896100" cy="752475"/>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solidFill>
              <a:effectLst/>
              <a:uLnTx/>
              <a:uFillTx/>
              <a:latin typeface="Calibri"/>
              <a:ea typeface="Geneva" pitchFamily="124" charset="-128"/>
              <a:cs typeface="+mn-cs"/>
            </a:endParaRPr>
          </a:p>
        </p:txBody>
      </p:sp>
      <p:sp>
        <p:nvSpPr>
          <p:cNvPr id="88077" name="Text Box 14">
            <a:extLst>
              <a:ext uri="{FF2B5EF4-FFF2-40B4-BE49-F238E27FC236}">
                <a16:creationId xmlns:a16="http://schemas.microsoft.com/office/drawing/2014/main" id="{A2D70AC1-7BFD-47D6-A3E0-8611F9F00A00}"/>
              </a:ext>
            </a:extLst>
          </p:cNvPr>
          <p:cNvSpPr txBox="1">
            <a:spLocks noChangeArrowheads="1"/>
          </p:cNvSpPr>
          <p:nvPr/>
        </p:nvSpPr>
        <p:spPr bwMode="auto">
          <a:xfrm>
            <a:off x="1744663" y="1479550"/>
            <a:ext cx="679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762 patients with gout and with serum urate concentrations of at least 8.0 mg per deciliter. The primary end point was a serum urate concentration of less than 6.0 mg per deciliter </a:t>
            </a:r>
            <a:br>
              <a:rPr kumimoji="0" lang="en-US"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br>
            <a:r>
              <a:rPr kumimoji="0" lang="en-US"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at the last three monthly measurements</a:t>
            </a:r>
            <a:endPar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endParaRPr>
          </a:p>
        </p:txBody>
      </p:sp>
      <p:grpSp>
        <p:nvGrpSpPr>
          <p:cNvPr id="88078" name="Gruppo 15">
            <a:extLst>
              <a:ext uri="{FF2B5EF4-FFF2-40B4-BE49-F238E27FC236}">
                <a16:creationId xmlns:a16="http://schemas.microsoft.com/office/drawing/2014/main" id="{12C4BBF7-C4A0-4F33-ACBE-A25F5EBB9A29}"/>
              </a:ext>
            </a:extLst>
          </p:cNvPr>
          <p:cNvGrpSpPr>
            <a:grpSpLocks noChangeAspect="1"/>
          </p:cNvGrpSpPr>
          <p:nvPr/>
        </p:nvGrpSpPr>
        <p:grpSpPr bwMode="auto">
          <a:xfrm>
            <a:off x="2344738" y="2486025"/>
            <a:ext cx="5659437" cy="3363913"/>
            <a:chOff x="704850" y="1608138"/>
            <a:chExt cx="8083550" cy="4805828"/>
          </a:xfrm>
        </p:grpSpPr>
        <p:sp>
          <p:nvSpPr>
            <p:cNvPr id="17" name="Text Box 8">
              <a:extLst>
                <a:ext uri="{FF2B5EF4-FFF2-40B4-BE49-F238E27FC236}">
                  <a16:creationId xmlns:a16="http://schemas.microsoft.com/office/drawing/2014/main" id="{8534396A-BC84-4342-8B67-CACA99D12C35}"/>
                </a:ext>
              </a:extLst>
            </p:cNvPr>
            <p:cNvSpPr txBox="1">
              <a:spLocks noChangeArrowheads="1"/>
            </p:cNvSpPr>
            <p:nvPr/>
          </p:nvSpPr>
          <p:spPr bwMode="auto">
            <a:xfrm>
              <a:off x="6164931" y="2549346"/>
              <a:ext cx="2623469" cy="247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fontScale="85000" lnSpcReduction="20000"/>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*p &lt; 0.001 </a:t>
              </a:r>
              <a:r>
                <a:rPr kumimoji="0" lang="en-US" sz="1600" b="1" i="1" u="none" strike="noStrike" kern="1200" cap="none" spc="0" normalizeH="0" baseline="0" noProof="0" dirty="0" err="1">
                  <a:ln>
                    <a:noFill/>
                  </a:ln>
                  <a:solidFill>
                    <a:prstClr val="black"/>
                  </a:solidFill>
                  <a:effectLst/>
                  <a:uLnTx/>
                  <a:uFillTx/>
                  <a:latin typeface="Calibri"/>
                  <a:ea typeface="ヒラギノ角ゴ Pro W3" charset="0"/>
                  <a:cs typeface="ヒラギノ角ゴ Pro W3" charset="0"/>
                </a:rPr>
                <a:t>vs</a:t>
              </a:r>
              <a:r>
                <a:rPr kumimoji="0" lang="en-US" sz="1600" b="1" i="1"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 allopurinol</a:t>
              </a:r>
            </a:p>
          </p:txBody>
        </p:sp>
        <p:sp>
          <p:nvSpPr>
            <p:cNvPr id="18" name="Text Box 9">
              <a:extLst>
                <a:ext uri="{FF2B5EF4-FFF2-40B4-BE49-F238E27FC236}">
                  <a16:creationId xmlns:a16="http://schemas.microsoft.com/office/drawing/2014/main" id="{4F0C2997-C6F1-4487-AEF5-1BC1E61EA4C7}"/>
                </a:ext>
              </a:extLst>
            </p:cNvPr>
            <p:cNvSpPr txBox="1">
              <a:spLocks noChangeArrowheads="1"/>
            </p:cNvSpPr>
            <p:nvPr/>
          </p:nvSpPr>
          <p:spPr bwMode="auto">
            <a:xfrm>
              <a:off x="2328363" y="5910477"/>
              <a:ext cx="1696072" cy="460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fontScale="77500" lnSpcReduction="20000"/>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ct val="500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ヒラギノ角ゴ Pro W3" charset="0"/>
                  <a:cs typeface="ヒラギノ角ゴ Pro W3" charset="0"/>
                </a:rPr>
                <a:t>Febuxostat</a:t>
              </a:r>
              <a:r>
                <a:rPr kumimoji="0" lang="en-US" sz="12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     80 mg</a:t>
              </a:r>
              <a:br>
                <a:rPr kumimoji="0" lang="en-US" sz="12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br>
              <a:r>
                <a:rPr kumimoji="0" lang="en-US" sz="12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(n=255)</a:t>
              </a:r>
            </a:p>
          </p:txBody>
        </p:sp>
        <p:sp>
          <p:nvSpPr>
            <p:cNvPr id="19" name="Rectangle 30">
              <a:extLst>
                <a:ext uri="{FF2B5EF4-FFF2-40B4-BE49-F238E27FC236}">
                  <a16:creationId xmlns:a16="http://schemas.microsoft.com/office/drawing/2014/main" id="{4AFED8CF-9952-4EE4-875A-4997B8255F7B}"/>
                </a:ext>
              </a:extLst>
            </p:cNvPr>
            <p:cNvSpPr>
              <a:spLocks noChangeArrowheads="1"/>
            </p:cNvSpPr>
            <p:nvPr/>
          </p:nvSpPr>
          <p:spPr bwMode="auto">
            <a:xfrm rot="16200000">
              <a:off x="-1046103" y="3359091"/>
              <a:ext cx="4241103" cy="739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Arial" panose="020B0604020202020204" pitchFamily="34" charset="0"/>
                </a:rPr>
                <a:t> % of patients with SUAconcentration of less than 6.0 mg per deciliter (360 μmol per liter) at the last three monthly measurements</a:t>
              </a:r>
              <a:endParaRPr kumimoji="0" lang="it-IT" altLang="it-IT" sz="1200" b="0" i="0" u="none" strike="noStrike" kern="1200" cap="none" spc="0" normalizeH="0" baseline="0" noProof="0">
                <a:ln>
                  <a:noFill/>
                </a:ln>
                <a:solidFill>
                  <a:srgbClr val="002060"/>
                </a:solidFill>
                <a:effectLst/>
                <a:uLnTx/>
                <a:uFillTx/>
                <a:latin typeface="Calibri" panose="020F0502020204030204" pitchFamily="34" charset="0"/>
                <a:ea typeface="Geneva" pitchFamily="124" charset="-128"/>
                <a:cs typeface="Arial" panose="020B0604020202020204" pitchFamily="34" charset="0"/>
              </a:endParaRPr>
            </a:p>
          </p:txBody>
        </p:sp>
        <p:sp>
          <p:nvSpPr>
            <p:cNvPr id="24" name="Rectangle 6">
              <a:extLst>
                <a:ext uri="{FF2B5EF4-FFF2-40B4-BE49-F238E27FC236}">
                  <a16:creationId xmlns:a16="http://schemas.microsoft.com/office/drawing/2014/main" id="{E0BF5BEA-6534-4558-A77F-F7D1842697DC}"/>
                </a:ext>
              </a:extLst>
            </p:cNvPr>
            <p:cNvSpPr>
              <a:spLocks noChangeArrowheads="1"/>
            </p:cNvSpPr>
            <p:nvPr/>
          </p:nvSpPr>
          <p:spPr bwMode="auto">
            <a:xfrm>
              <a:off x="2743657" y="3117672"/>
              <a:ext cx="852099" cy="2583492"/>
            </a:xfrm>
            <a:prstGeom prst="rect">
              <a:avLst/>
            </a:prstGeom>
            <a:solidFill>
              <a:srgbClr val="FF9900"/>
            </a:solidFill>
            <a:ln w="12700" cap="rnd">
              <a:noFill/>
              <a:round/>
              <a:headEnd/>
              <a:tailEnd/>
            </a:ln>
            <a:effectLst/>
            <a:scene3d>
              <a:camera prst="orthographicFront"/>
              <a:lightRig rig="threePt" dir="t"/>
            </a:scene3d>
            <a:sp3d>
              <a:bevelT/>
            </a:sp3d>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Book Antiqua"/>
                <a:ea typeface="Geneva" pitchFamily="124" charset="-128"/>
                <a:cs typeface="Book Antiqua"/>
              </a:endParaRPr>
            </a:p>
          </p:txBody>
        </p:sp>
        <p:sp>
          <p:nvSpPr>
            <p:cNvPr id="25" name="Rectangle 7">
              <a:extLst>
                <a:ext uri="{FF2B5EF4-FFF2-40B4-BE49-F238E27FC236}">
                  <a16:creationId xmlns:a16="http://schemas.microsoft.com/office/drawing/2014/main" id="{AE70E9B4-4F55-48A0-A6C4-9B97800463E3}"/>
                </a:ext>
              </a:extLst>
            </p:cNvPr>
            <p:cNvSpPr>
              <a:spLocks noChangeArrowheads="1"/>
            </p:cNvSpPr>
            <p:nvPr/>
          </p:nvSpPr>
          <p:spPr bwMode="auto">
            <a:xfrm>
              <a:off x="4863124" y="2666228"/>
              <a:ext cx="862124" cy="3034936"/>
            </a:xfrm>
            <a:prstGeom prst="rect">
              <a:avLst/>
            </a:prstGeom>
            <a:solidFill>
              <a:srgbClr val="3366FF"/>
            </a:solidFill>
            <a:ln w="12700" cap="rnd">
              <a:solidFill>
                <a:schemeClr val="tx1">
                  <a:alpha val="0"/>
                </a:schemeClr>
              </a:solidFill>
              <a:round/>
              <a:headEnd/>
              <a:tailEnd/>
            </a:ln>
            <a:effectLst/>
            <a:scene3d>
              <a:camera prst="orthographicFront"/>
              <a:lightRig rig="threePt" dir="t"/>
            </a:scene3d>
            <a:sp3d>
              <a:bevelT/>
            </a:sp3d>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Book Antiqua"/>
                <a:ea typeface="ＭＳ Ｐゴシック" charset="-128"/>
                <a:cs typeface="Book Antiqua"/>
              </a:endParaRPr>
            </a:p>
          </p:txBody>
        </p:sp>
        <p:sp>
          <p:nvSpPr>
            <p:cNvPr id="26" name="Rectangle 8">
              <a:extLst>
                <a:ext uri="{FF2B5EF4-FFF2-40B4-BE49-F238E27FC236}">
                  <a16:creationId xmlns:a16="http://schemas.microsoft.com/office/drawing/2014/main" id="{D61CB1DB-EF22-4920-85A3-8BCDDF267151}"/>
                </a:ext>
              </a:extLst>
            </p:cNvPr>
            <p:cNvSpPr>
              <a:spLocks noChangeArrowheads="1"/>
            </p:cNvSpPr>
            <p:nvPr/>
          </p:nvSpPr>
          <p:spPr bwMode="auto">
            <a:xfrm>
              <a:off x="6991262" y="4679328"/>
              <a:ext cx="852099" cy="1021905"/>
            </a:xfrm>
            <a:prstGeom prst="rect">
              <a:avLst/>
            </a:prstGeom>
            <a:solidFill>
              <a:srgbClr val="FF99CC"/>
            </a:solidFill>
            <a:ln w="12700" cap="rnd">
              <a:solidFill>
                <a:schemeClr val="tx1">
                  <a:alpha val="0"/>
                </a:schemeClr>
              </a:solidFill>
              <a:round/>
              <a:headEnd/>
              <a:tailEnd/>
            </a:ln>
            <a:effectLst/>
            <a:scene3d>
              <a:camera prst="orthographicFront"/>
              <a:lightRig rig="threePt" dir="t"/>
            </a:scene3d>
            <a:sp3d>
              <a:bevelT/>
            </a:sp3d>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Book Antiqua"/>
                <a:ea typeface="Geneva" pitchFamily="124" charset="-128"/>
                <a:cs typeface="Book Antiqua"/>
              </a:endParaRPr>
            </a:p>
          </p:txBody>
        </p:sp>
        <p:sp>
          <p:nvSpPr>
            <p:cNvPr id="27" name="Line 9">
              <a:extLst>
                <a:ext uri="{FF2B5EF4-FFF2-40B4-BE49-F238E27FC236}">
                  <a16:creationId xmlns:a16="http://schemas.microsoft.com/office/drawing/2014/main" id="{226EAC36-2254-4847-90CD-76DD8DFCC228}"/>
                </a:ext>
              </a:extLst>
            </p:cNvPr>
            <p:cNvSpPr>
              <a:spLocks noChangeShapeType="1"/>
            </p:cNvSpPr>
            <p:nvPr/>
          </p:nvSpPr>
          <p:spPr bwMode="auto">
            <a:xfrm>
              <a:off x="2115220" y="1789576"/>
              <a:ext cx="2267" cy="3912248"/>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28" name="Line 10">
              <a:extLst>
                <a:ext uri="{FF2B5EF4-FFF2-40B4-BE49-F238E27FC236}">
                  <a16:creationId xmlns:a16="http://schemas.microsoft.com/office/drawing/2014/main" id="{2D4C78F2-378B-45B1-957B-A96939C68448}"/>
                </a:ext>
              </a:extLst>
            </p:cNvPr>
            <p:cNvSpPr>
              <a:spLocks noChangeShapeType="1"/>
            </p:cNvSpPr>
            <p:nvPr/>
          </p:nvSpPr>
          <p:spPr bwMode="auto">
            <a:xfrm>
              <a:off x="2058532" y="5701824"/>
              <a:ext cx="566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29" name="Line 11">
              <a:extLst>
                <a:ext uri="{FF2B5EF4-FFF2-40B4-BE49-F238E27FC236}">
                  <a16:creationId xmlns:a16="http://schemas.microsoft.com/office/drawing/2014/main" id="{5B5558F3-56B3-4521-8420-12D44CCD3BB0}"/>
                </a:ext>
              </a:extLst>
            </p:cNvPr>
            <p:cNvSpPr>
              <a:spLocks noChangeShapeType="1"/>
            </p:cNvSpPr>
            <p:nvPr/>
          </p:nvSpPr>
          <p:spPr bwMode="auto">
            <a:xfrm>
              <a:off x="2058532" y="5216478"/>
              <a:ext cx="56688" cy="2267"/>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0" name="Line 12">
              <a:extLst>
                <a:ext uri="{FF2B5EF4-FFF2-40B4-BE49-F238E27FC236}">
                  <a16:creationId xmlns:a16="http://schemas.microsoft.com/office/drawing/2014/main" id="{C5BF65DE-6BD5-489F-B61E-35255CF7199B}"/>
                </a:ext>
              </a:extLst>
            </p:cNvPr>
            <p:cNvSpPr>
              <a:spLocks noChangeShapeType="1"/>
            </p:cNvSpPr>
            <p:nvPr/>
          </p:nvSpPr>
          <p:spPr bwMode="auto">
            <a:xfrm>
              <a:off x="2058532" y="4733400"/>
              <a:ext cx="566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1" name="Line 13">
              <a:extLst>
                <a:ext uri="{FF2B5EF4-FFF2-40B4-BE49-F238E27FC236}">
                  <a16:creationId xmlns:a16="http://schemas.microsoft.com/office/drawing/2014/main" id="{9ADAC370-6285-42A3-A03C-80D3E116FE21}"/>
                </a:ext>
              </a:extLst>
            </p:cNvPr>
            <p:cNvSpPr>
              <a:spLocks noChangeShapeType="1"/>
            </p:cNvSpPr>
            <p:nvPr/>
          </p:nvSpPr>
          <p:spPr bwMode="auto">
            <a:xfrm>
              <a:off x="2058532" y="4227643"/>
              <a:ext cx="56688" cy="2267"/>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2" name="Line 14">
              <a:extLst>
                <a:ext uri="{FF2B5EF4-FFF2-40B4-BE49-F238E27FC236}">
                  <a16:creationId xmlns:a16="http://schemas.microsoft.com/office/drawing/2014/main" id="{A2746251-7DFC-4F3A-95F0-A26BDF7FC7E5}"/>
                </a:ext>
              </a:extLst>
            </p:cNvPr>
            <p:cNvSpPr>
              <a:spLocks noChangeShapeType="1"/>
            </p:cNvSpPr>
            <p:nvPr/>
          </p:nvSpPr>
          <p:spPr bwMode="auto">
            <a:xfrm>
              <a:off x="2058532" y="3746834"/>
              <a:ext cx="566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3" name="Line 15">
              <a:extLst>
                <a:ext uri="{FF2B5EF4-FFF2-40B4-BE49-F238E27FC236}">
                  <a16:creationId xmlns:a16="http://schemas.microsoft.com/office/drawing/2014/main" id="{6B0698C9-1ABF-4D3D-9319-4CB6FB8F434F}"/>
                </a:ext>
              </a:extLst>
            </p:cNvPr>
            <p:cNvSpPr>
              <a:spLocks noChangeShapeType="1"/>
            </p:cNvSpPr>
            <p:nvPr/>
          </p:nvSpPr>
          <p:spPr bwMode="auto">
            <a:xfrm>
              <a:off x="2058532" y="3261488"/>
              <a:ext cx="566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4" name="Line 16">
              <a:extLst>
                <a:ext uri="{FF2B5EF4-FFF2-40B4-BE49-F238E27FC236}">
                  <a16:creationId xmlns:a16="http://schemas.microsoft.com/office/drawing/2014/main" id="{1E220010-747F-4E11-8AE4-45A7A6054D77}"/>
                </a:ext>
              </a:extLst>
            </p:cNvPr>
            <p:cNvSpPr>
              <a:spLocks noChangeShapeType="1"/>
            </p:cNvSpPr>
            <p:nvPr/>
          </p:nvSpPr>
          <p:spPr bwMode="auto">
            <a:xfrm>
              <a:off x="2058532" y="2776143"/>
              <a:ext cx="566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5" name="Line 17">
              <a:extLst>
                <a:ext uri="{FF2B5EF4-FFF2-40B4-BE49-F238E27FC236}">
                  <a16:creationId xmlns:a16="http://schemas.microsoft.com/office/drawing/2014/main" id="{54B1FEA9-53DB-4A19-A267-773ABBBD9E62}"/>
                </a:ext>
              </a:extLst>
            </p:cNvPr>
            <p:cNvSpPr>
              <a:spLocks noChangeShapeType="1"/>
            </p:cNvSpPr>
            <p:nvPr/>
          </p:nvSpPr>
          <p:spPr bwMode="auto">
            <a:xfrm>
              <a:off x="2058532" y="2272654"/>
              <a:ext cx="566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6" name="Line 18">
              <a:extLst>
                <a:ext uri="{FF2B5EF4-FFF2-40B4-BE49-F238E27FC236}">
                  <a16:creationId xmlns:a16="http://schemas.microsoft.com/office/drawing/2014/main" id="{14F0C82A-9A49-4BED-BC3F-6A4EC433AADE}"/>
                </a:ext>
              </a:extLst>
            </p:cNvPr>
            <p:cNvSpPr>
              <a:spLocks noChangeShapeType="1"/>
            </p:cNvSpPr>
            <p:nvPr/>
          </p:nvSpPr>
          <p:spPr bwMode="auto">
            <a:xfrm>
              <a:off x="2058532" y="1789576"/>
              <a:ext cx="566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7" name="Line 19">
              <a:extLst>
                <a:ext uri="{FF2B5EF4-FFF2-40B4-BE49-F238E27FC236}">
                  <a16:creationId xmlns:a16="http://schemas.microsoft.com/office/drawing/2014/main" id="{B312F053-D7A7-4425-900E-E102769E2C64}"/>
                </a:ext>
              </a:extLst>
            </p:cNvPr>
            <p:cNvSpPr>
              <a:spLocks noChangeShapeType="1"/>
            </p:cNvSpPr>
            <p:nvPr/>
          </p:nvSpPr>
          <p:spPr bwMode="auto">
            <a:xfrm>
              <a:off x="2115220" y="5701824"/>
              <a:ext cx="6367072"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8" name="Line 20">
              <a:extLst>
                <a:ext uri="{FF2B5EF4-FFF2-40B4-BE49-F238E27FC236}">
                  <a16:creationId xmlns:a16="http://schemas.microsoft.com/office/drawing/2014/main" id="{492FCFDC-327C-4A9A-AFB2-C0BCE2FD357D}"/>
                </a:ext>
              </a:extLst>
            </p:cNvPr>
            <p:cNvSpPr>
              <a:spLocks noChangeShapeType="1"/>
            </p:cNvSpPr>
            <p:nvPr/>
          </p:nvSpPr>
          <p:spPr bwMode="auto">
            <a:xfrm flipV="1">
              <a:off x="2115220" y="5701824"/>
              <a:ext cx="2267" cy="68039"/>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39" name="Line 21">
              <a:extLst>
                <a:ext uri="{FF2B5EF4-FFF2-40B4-BE49-F238E27FC236}">
                  <a16:creationId xmlns:a16="http://schemas.microsoft.com/office/drawing/2014/main" id="{A7F84BC8-3D3A-44AF-80EA-9FCCD9E475B3}"/>
                </a:ext>
              </a:extLst>
            </p:cNvPr>
            <p:cNvSpPr>
              <a:spLocks noChangeShapeType="1"/>
            </p:cNvSpPr>
            <p:nvPr/>
          </p:nvSpPr>
          <p:spPr bwMode="auto">
            <a:xfrm flipV="1">
              <a:off x="4233042" y="5701824"/>
              <a:ext cx="2267" cy="68039"/>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40" name="Line 22">
              <a:extLst>
                <a:ext uri="{FF2B5EF4-FFF2-40B4-BE49-F238E27FC236}">
                  <a16:creationId xmlns:a16="http://schemas.microsoft.com/office/drawing/2014/main" id="{85D4A7DA-DFA0-4DF1-931E-6B6FC37CE251}"/>
                </a:ext>
              </a:extLst>
            </p:cNvPr>
            <p:cNvSpPr>
              <a:spLocks noChangeShapeType="1"/>
            </p:cNvSpPr>
            <p:nvPr/>
          </p:nvSpPr>
          <p:spPr bwMode="auto">
            <a:xfrm flipV="1">
              <a:off x="6364469" y="5701824"/>
              <a:ext cx="2267" cy="68039"/>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41" name="Line 23">
              <a:extLst>
                <a:ext uri="{FF2B5EF4-FFF2-40B4-BE49-F238E27FC236}">
                  <a16:creationId xmlns:a16="http://schemas.microsoft.com/office/drawing/2014/main" id="{375A015F-C2A8-47AF-9700-43A8B463377E}"/>
                </a:ext>
              </a:extLst>
            </p:cNvPr>
            <p:cNvSpPr>
              <a:spLocks noChangeShapeType="1"/>
            </p:cNvSpPr>
            <p:nvPr/>
          </p:nvSpPr>
          <p:spPr bwMode="auto">
            <a:xfrm flipV="1">
              <a:off x="8482292" y="5701824"/>
              <a:ext cx="2267" cy="68039"/>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Geneva" pitchFamily="124" charset="-128"/>
                <a:cs typeface="+mn-cs"/>
              </a:endParaRPr>
            </a:p>
          </p:txBody>
        </p:sp>
        <p:sp>
          <p:nvSpPr>
            <p:cNvPr id="42" name="Rectangle 24">
              <a:extLst>
                <a:ext uri="{FF2B5EF4-FFF2-40B4-BE49-F238E27FC236}">
                  <a16:creationId xmlns:a16="http://schemas.microsoft.com/office/drawing/2014/main" id="{3F0CBB86-921A-4948-8EFD-58729D2BCF6D}"/>
                </a:ext>
              </a:extLst>
            </p:cNvPr>
            <p:cNvSpPr>
              <a:spLocks noChangeArrowheads="1"/>
            </p:cNvSpPr>
            <p:nvPr/>
          </p:nvSpPr>
          <p:spPr bwMode="auto">
            <a:xfrm>
              <a:off x="2738775" y="2549346"/>
              <a:ext cx="848036" cy="369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fontScale="77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Geneva" pitchFamily="124" charset="-128"/>
                  <a:cs typeface="+mn-cs"/>
                </a:rPr>
                <a:t>* 53%</a:t>
              </a:r>
              <a:endParaRPr kumimoji="0" lang="it-IT" sz="2400" b="0" i="0" u="none" strike="noStrike" kern="1200" cap="none" spc="0" normalizeH="0" baseline="0" noProof="0" dirty="0">
                <a:ln>
                  <a:noFill/>
                </a:ln>
                <a:solidFill>
                  <a:prstClr val="black"/>
                </a:solidFill>
                <a:effectLst/>
                <a:uLnTx/>
                <a:uFillTx/>
                <a:latin typeface="Calibri"/>
                <a:ea typeface="Geneva" pitchFamily="124" charset="-128"/>
                <a:cs typeface="+mn-cs"/>
              </a:endParaRPr>
            </a:p>
          </p:txBody>
        </p:sp>
        <p:sp>
          <p:nvSpPr>
            <p:cNvPr id="43" name="Rectangle 25">
              <a:extLst>
                <a:ext uri="{FF2B5EF4-FFF2-40B4-BE49-F238E27FC236}">
                  <a16:creationId xmlns:a16="http://schemas.microsoft.com/office/drawing/2014/main" id="{4408C773-BB09-43A1-AB50-98F39A0434C8}"/>
                </a:ext>
              </a:extLst>
            </p:cNvPr>
            <p:cNvSpPr>
              <a:spLocks noChangeArrowheads="1"/>
            </p:cNvSpPr>
            <p:nvPr/>
          </p:nvSpPr>
          <p:spPr bwMode="auto">
            <a:xfrm>
              <a:off x="4879272" y="2141112"/>
              <a:ext cx="845769" cy="369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fontScale="77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Geneva" pitchFamily="124" charset="-128"/>
                  <a:cs typeface="+mn-cs"/>
                </a:rPr>
                <a:t>* 62%</a:t>
              </a:r>
              <a:endParaRPr kumimoji="0" lang="it-IT" sz="2400" b="0" i="0" u="none" strike="noStrike" kern="1200" cap="none" spc="0" normalizeH="0" baseline="0" noProof="0" dirty="0">
                <a:ln>
                  <a:noFill/>
                </a:ln>
                <a:solidFill>
                  <a:prstClr val="black"/>
                </a:solidFill>
                <a:effectLst/>
                <a:uLnTx/>
                <a:uFillTx/>
                <a:latin typeface="Calibri"/>
                <a:ea typeface="Geneva" pitchFamily="124" charset="-128"/>
                <a:cs typeface="+mn-cs"/>
              </a:endParaRPr>
            </a:p>
          </p:txBody>
        </p:sp>
        <p:sp>
          <p:nvSpPr>
            <p:cNvPr id="44" name="Rectangle 26">
              <a:extLst>
                <a:ext uri="{FF2B5EF4-FFF2-40B4-BE49-F238E27FC236}">
                  <a16:creationId xmlns:a16="http://schemas.microsoft.com/office/drawing/2014/main" id="{02E8A475-E6C3-4BEB-AE40-6666C4184086}"/>
                </a:ext>
              </a:extLst>
            </p:cNvPr>
            <p:cNvSpPr>
              <a:spLocks noChangeArrowheads="1"/>
            </p:cNvSpPr>
            <p:nvPr/>
          </p:nvSpPr>
          <p:spPr bwMode="auto">
            <a:xfrm>
              <a:off x="7001629" y="4211767"/>
              <a:ext cx="845769" cy="371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Geneva" pitchFamily="124" charset="-128"/>
                  <a:cs typeface="+mn-cs"/>
                </a:rPr>
                <a:t>21%</a:t>
              </a:r>
              <a:endParaRPr kumimoji="0" lang="it-IT" sz="2400" b="0" i="0" u="none" strike="noStrike" kern="1200" cap="none" spc="0" normalizeH="0" baseline="0" noProof="0" dirty="0">
                <a:ln>
                  <a:noFill/>
                </a:ln>
                <a:solidFill>
                  <a:prstClr val="black"/>
                </a:solidFill>
                <a:effectLst/>
                <a:uLnTx/>
                <a:uFillTx/>
                <a:latin typeface="Calibri"/>
                <a:ea typeface="Geneva" pitchFamily="124" charset="-128"/>
                <a:cs typeface="+mn-cs"/>
              </a:endParaRPr>
            </a:p>
          </p:txBody>
        </p:sp>
        <p:sp>
          <p:nvSpPr>
            <p:cNvPr id="45" name="Rectangle 12">
              <a:extLst>
                <a:ext uri="{FF2B5EF4-FFF2-40B4-BE49-F238E27FC236}">
                  <a16:creationId xmlns:a16="http://schemas.microsoft.com/office/drawing/2014/main" id="{DFE7F9EB-3FE9-44A3-A8E3-C8467A389130}"/>
                </a:ext>
              </a:extLst>
            </p:cNvPr>
            <p:cNvSpPr>
              <a:spLocks noChangeArrowheads="1"/>
            </p:cNvSpPr>
            <p:nvPr/>
          </p:nvSpPr>
          <p:spPr bwMode="auto">
            <a:xfrm>
              <a:off x="1868064" y="5511314"/>
              <a:ext cx="129247" cy="30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0</a:t>
              </a:r>
            </a:p>
          </p:txBody>
        </p:sp>
        <p:sp>
          <p:nvSpPr>
            <p:cNvPr id="46" name="Rectangle 13">
              <a:extLst>
                <a:ext uri="{FF2B5EF4-FFF2-40B4-BE49-F238E27FC236}">
                  <a16:creationId xmlns:a16="http://schemas.microsoft.com/office/drawing/2014/main" id="{3EE4AC98-65CF-43EB-B6F8-C7C81C8E179D}"/>
                </a:ext>
              </a:extLst>
            </p:cNvPr>
            <p:cNvSpPr>
              <a:spLocks noChangeArrowheads="1"/>
            </p:cNvSpPr>
            <p:nvPr/>
          </p:nvSpPr>
          <p:spPr bwMode="auto">
            <a:xfrm>
              <a:off x="1766029" y="5028236"/>
              <a:ext cx="256224" cy="30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10</a:t>
              </a:r>
            </a:p>
          </p:txBody>
        </p:sp>
        <p:sp>
          <p:nvSpPr>
            <p:cNvPr id="47" name="Rectangle 14">
              <a:extLst>
                <a:ext uri="{FF2B5EF4-FFF2-40B4-BE49-F238E27FC236}">
                  <a16:creationId xmlns:a16="http://schemas.microsoft.com/office/drawing/2014/main" id="{9EB9087D-EAA0-4890-B49C-372DF35A0BEA}"/>
                </a:ext>
              </a:extLst>
            </p:cNvPr>
            <p:cNvSpPr>
              <a:spLocks noChangeArrowheads="1"/>
            </p:cNvSpPr>
            <p:nvPr/>
          </p:nvSpPr>
          <p:spPr bwMode="auto">
            <a:xfrm>
              <a:off x="1766029" y="4542890"/>
              <a:ext cx="256224" cy="306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20</a:t>
              </a:r>
            </a:p>
          </p:txBody>
        </p:sp>
        <p:sp>
          <p:nvSpPr>
            <p:cNvPr id="48" name="Rectangle 15">
              <a:extLst>
                <a:ext uri="{FF2B5EF4-FFF2-40B4-BE49-F238E27FC236}">
                  <a16:creationId xmlns:a16="http://schemas.microsoft.com/office/drawing/2014/main" id="{A1F92F9F-2DBC-458C-B5B7-E766094559DD}"/>
                </a:ext>
              </a:extLst>
            </p:cNvPr>
            <p:cNvSpPr>
              <a:spLocks noChangeArrowheads="1"/>
            </p:cNvSpPr>
            <p:nvPr/>
          </p:nvSpPr>
          <p:spPr bwMode="auto">
            <a:xfrm>
              <a:off x="1766029" y="4057545"/>
              <a:ext cx="256224" cy="30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30</a:t>
              </a:r>
            </a:p>
          </p:txBody>
        </p:sp>
        <p:sp>
          <p:nvSpPr>
            <p:cNvPr id="49" name="Rectangle 16">
              <a:extLst>
                <a:ext uri="{FF2B5EF4-FFF2-40B4-BE49-F238E27FC236}">
                  <a16:creationId xmlns:a16="http://schemas.microsoft.com/office/drawing/2014/main" id="{50398C9C-ACAD-4CC3-8796-9BD8EC7F907E}"/>
                </a:ext>
              </a:extLst>
            </p:cNvPr>
            <p:cNvSpPr>
              <a:spLocks noChangeArrowheads="1"/>
            </p:cNvSpPr>
            <p:nvPr/>
          </p:nvSpPr>
          <p:spPr bwMode="auto">
            <a:xfrm>
              <a:off x="1766029" y="3574468"/>
              <a:ext cx="256224" cy="30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40</a:t>
              </a:r>
            </a:p>
          </p:txBody>
        </p:sp>
        <p:sp>
          <p:nvSpPr>
            <p:cNvPr id="50" name="Rectangle 17">
              <a:extLst>
                <a:ext uri="{FF2B5EF4-FFF2-40B4-BE49-F238E27FC236}">
                  <a16:creationId xmlns:a16="http://schemas.microsoft.com/office/drawing/2014/main" id="{0FFF6EF5-CA93-4B39-89D2-24EA67BCB520}"/>
                </a:ext>
              </a:extLst>
            </p:cNvPr>
            <p:cNvSpPr>
              <a:spLocks noChangeArrowheads="1"/>
            </p:cNvSpPr>
            <p:nvPr/>
          </p:nvSpPr>
          <p:spPr bwMode="auto">
            <a:xfrm>
              <a:off x="1766029" y="3086854"/>
              <a:ext cx="256224" cy="30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50</a:t>
              </a:r>
            </a:p>
          </p:txBody>
        </p:sp>
        <p:sp>
          <p:nvSpPr>
            <p:cNvPr id="51" name="Rectangle 18">
              <a:extLst>
                <a:ext uri="{FF2B5EF4-FFF2-40B4-BE49-F238E27FC236}">
                  <a16:creationId xmlns:a16="http://schemas.microsoft.com/office/drawing/2014/main" id="{76A8C4A7-BFE2-4AD8-B2E2-15FDB3D0C90E}"/>
                </a:ext>
              </a:extLst>
            </p:cNvPr>
            <p:cNvSpPr>
              <a:spLocks noChangeArrowheads="1"/>
            </p:cNvSpPr>
            <p:nvPr/>
          </p:nvSpPr>
          <p:spPr bwMode="auto">
            <a:xfrm>
              <a:off x="1766029" y="2601509"/>
              <a:ext cx="256224" cy="30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60</a:t>
              </a:r>
            </a:p>
          </p:txBody>
        </p:sp>
        <p:sp>
          <p:nvSpPr>
            <p:cNvPr id="52" name="Rectangle 19">
              <a:extLst>
                <a:ext uri="{FF2B5EF4-FFF2-40B4-BE49-F238E27FC236}">
                  <a16:creationId xmlns:a16="http://schemas.microsoft.com/office/drawing/2014/main" id="{9318CB75-639A-4433-BF94-69FCFF0B857B}"/>
                </a:ext>
              </a:extLst>
            </p:cNvPr>
            <p:cNvSpPr>
              <a:spLocks noChangeArrowheads="1"/>
            </p:cNvSpPr>
            <p:nvPr/>
          </p:nvSpPr>
          <p:spPr bwMode="auto">
            <a:xfrm>
              <a:off x="1766029" y="2118432"/>
              <a:ext cx="256224" cy="30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70</a:t>
              </a:r>
            </a:p>
          </p:txBody>
        </p:sp>
        <p:sp>
          <p:nvSpPr>
            <p:cNvPr id="53" name="Rectangle 20">
              <a:extLst>
                <a:ext uri="{FF2B5EF4-FFF2-40B4-BE49-F238E27FC236}">
                  <a16:creationId xmlns:a16="http://schemas.microsoft.com/office/drawing/2014/main" id="{33AFA296-1448-4F33-9C11-201A0A9BE874}"/>
                </a:ext>
              </a:extLst>
            </p:cNvPr>
            <p:cNvSpPr>
              <a:spLocks noChangeArrowheads="1"/>
            </p:cNvSpPr>
            <p:nvPr/>
          </p:nvSpPr>
          <p:spPr bwMode="auto">
            <a:xfrm>
              <a:off x="1766029" y="1633086"/>
              <a:ext cx="256224" cy="30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ormAutofit fontScale="850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Book Antiqua" charset="0"/>
                  <a:ea typeface="ヒラギノ角ゴ Pro W3" charset="0"/>
                  <a:cs typeface="ヒラギノ角ゴ Pro W3" charset="0"/>
                </a:rPr>
                <a:t>80</a:t>
              </a:r>
            </a:p>
          </p:txBody>
        </p:sp>
        <p:sp>
          <p:nvSpPr>
            <p:cNvPr id="54" name="Text Box 9">
              <a:extLst>
                <a:ext uri="{FF2B5EF4-FFF2-40B4-BE49-F238E27FC236}">
                  <a16:creationId xmlns:a16="http://schemas.microsoft.com/office/drawing/2014/main" id="{F3BEA1AE-E0FC-4A20-99E2-B5426698A9C8}"/>
                </a:ext>
              </a:extLst>
            </p:cNvPr>
            <p:cNvSpPr txBox="1">
              <a:spLocks noChangeArrowheads="1"/>
            </p:cNvSpPr>
            <p:nvPr/>
          </p:nvSpPr>
          <p:spPr bwMode="auto">
            <a:xfrm>
              <a:off x="4421242" y="5910477"/>
              <a:ext cx="1743689" cy="460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fontScale="77500" lnSpcReduction="20000"/>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ct val="500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ヒラギノ角ゴ Pro W3" charset="0"/>
                  <a:cs typeface="ヒラギノ角ゴ Pro W3" charset="0"/>
                </a:rPr>
                <a:t>Febuxostat</a:t>
              </a:r>
              <a:r>
                <a:rPr kumimoji="0" lang="en-US" sz="12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   120 mg</a:t>
              </a:r>
              <a:br>
                <a:rPr kumimoji="0" lang="en-US" sz="12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br>
              <a:r>
                <a:rPr kumimoji="0" lang="en-US" sz="12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(n=250)</a:t>
              </a:r>
            </a:p>
          </p:txBody>
        </p:sp>
        <p:sp>
          <p:nvSpPr>
            <p:cNvPr id="55" name="Text Box 9">
              <a:extLst>
                <a:ext uri="{FF2B5EF4-FFF2-40B4-BE49-F238E27FC236}">
                  <a16:creationId xmlns:a16="http://schemas.microsoft.com/office/drawing/2014/main" id="{B787ACB7-6E85-47E2-9CAC-F0C577894109}"/>
                </a:ext>
              </a:extLst>
            </p:cNvPr>
            <p:cNvSpPr txBox="1">
              <a:spLocks noChangeArrowheads="1"/>
            </p:cNvSpPr>
            <p:nvPr/>
          </p:nvSpPr>
          <p:spPr bwMode="auto">
            <a:xfrm>
              <a:off x="6543599" y="5890064"/>
              <a:ext cx="1820784" cy="523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fontScale="70000" lnSpcReduction="20000"/>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ct val="5000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ヒラギノ角ゴ Pro W3" charset="0"/>
                  <a:cs typeface="ヒラギノ角ゴ Pro W3" charset="0"/>
                </a:rPr>
                <a:t>Allopurinol</a:t>
              </a:r>
              <a:r>
                <a:rPr kumimoji="0" lang="en-US" sz="14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    300 mg</a:t>
              </a:r>
              <a:br>
                <a:rPr kumimoji="0" lang="en-US" sz="14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br>
              <a:r>
                <a:rPr kumimoji="0" lang="en-US" sz="1400" b="0" i="0" u="none" strike="noStrike" kern="1200" cap="none" spc="0" normalizeH="0" baseline="0" noProof="0" dirty="0">
                  <a:ln>
                    <a:noFill/>
                  </a:ln>
                  <a:solidFill>
                    <a:prstClr val="black"/>
                  </a:solidFill>
                  <a:effectLst/>
                  <a:uLnTx/>
                  <a:uFillTx/>
                  <a:latin typeface="Calibri"/>
                  <a:ea typeface="ヒラギノ角ゴ Pro W3" charset="0"/>
                  <a:cs typeface="ヒラギノ角ゴ Pro W3" charset="0"/>
                </a:rPr>
                <a:t>(n=251)</a:t>
              </a:r>
            </a:p>
          </p:txBody>
        </p:sp>
      </p:grpSp>
    </p:spTree>
    <p:extLst>
      <p:ext uri="{BB962C8B-B14F-4D97-AF65-F5344CB8AC3E}">
        <p14:creationId xmlns:p14="http://schemas.microsoft.com/office/powerpoint/2010/main" val="382319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F588AF80-2677-48AF-9300-19ACE28B7B64}"/>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A37A6AC7-28EB-4620-AF28-775F76C730C5}"/>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417C0DCF-FBA4-44FE-944B-2C4F19C26A2D}"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61</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8F2876DE-38C2-4C4B-A959-19268A9DA267}"/>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0118" name="Titolo 3">
            <a:extLst>
              <a:ext uri="{FF2B5EF4-FFF2-40B4-BE49-F238E27FC236}">
                <a16:creationId xmlns:a16="http://schemas.microsoft.com/office/drawing/2014/main" id="{BB5D2B67-0870-48A4-9A9B-9FA06AB8E637}"/>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Maggiore efficacia di Febuxostat vs Allopurinolo</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nel portare a target l’uricemia (&lt;6 mg/dL): </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STUDIO APEX</a:t>
            </a:r>
          </a:p>
        </p:txBody>
      </p:sp>
      <p:cxnSp>
        <p:nvCxnSpPr>
          <p:cNvPr id="13" name="Connettore 1 12">
            <a:extLst>
              <a:ext uri="{FF2B5EF4-FFF2-40B4-BE49-F238E27FC236}">
                <a16:creationId xmlns:a16="http://schemas.microsoft.com/office/drawing/2014/main" id="{1193B0DA-9E93-4173-A21D-9979EA7A2C96}"/>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38DAEDEE-10B8-4B7F-8198-3B87174CDCD4}"/>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81A0AE58-5276-4B40-BB30-4822B69DE2FE}"/>
              </a:ext>
            </a:extLst>
          </p:cNvPr>
          <p:cNvSpPr txBox="1"/>
          <p:nvPr/>
        </p:nvSpPr>
        <p:spPr>
          <a:xfrm>
            <a:off x="1524002" y="6172086"/>
            <a:ext cx="3291788"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sz="900" b="0" i="0" u="none" strike="noStrike" kern="1200" cap="none" spc="0" normalizeH="0" baseline="0" noProof="0" dirty="0">
                <a:ln>
                  <a:noFill/>
                </a:ln>
                <a:solidFill>
                  <a:srgbClr val="4F81BD">
                    <a:lumMod val="50000"/>
                  </a:srgbClr>
                </a:solidFill>
                <a:effectLst/>
                <a:uLnTx/>
                <a:uFillTx/>
                <a:latin typeface="Arial" charset="0"/>
                <a:ea typeface="Geneva" pitchFamily="124" charset="-128"/>
                <a:cs typeface="Arial" charset="0"/>
              </a:rPr>
              <a:t>Becker MA et al. </a:t>
            </a:r>
            <a:r>
              <a:rPr kumimoji="0" lang="it-IT" sz="900" b="0" i="0" u="none" strike="noStrike" kern="1200" cap="none" spc="0" normalizeH="0" baseline="0" noProof="0" dirty="0" err="1">
                <a:ln>
                  <a:noFill/>
                </a:ln>
                <a:solidFill>
                  <a:srgbClr val="4F81BD">
                    <a:lumMod val="50000"/>
                  </a:srgbClr>
                </a:solidFill>
                <a:effectLst/>
                <a:uLnTx/>
                <a:uFillTx/>
                <a:latin typeface="Arial" charset="0"/>
                <a:ea typeface="Geneva" pitchFamily="124" charset="-128"/>
                <a:cs typeface="Arial" charset="0"/>
              </a:rPr>
              <a:t>Arthritis</a:t>
            </a:r>
            <a:r>
              <a:rPr kumimoji="0" lang="it-IT" sz="900" b="0" i="0" u="none" strike="noStrike" kern="1200" cap="none" spc="0" normalizeH="0" baseline="0" noProof="0" dirty="0">
                <a:ln>
                  <a:noFill/>
                </a:ln>
                <a:solidFill>
                  <a:srgbClr val="4F81BD">
                    <a:lumMod val="50000"/>
                  </a:srgbClr>
                </a:solidFill>
                <a:effectLst/>
                <a:uLnTx/>
                <a:uFillTx/>
                <a:latin typeface="Arial" charset="0"/>
                <a:ea typeface="Geneva" pitchFamily="124" charset="-128"/>
                <a:cs typeface="Arial" charset="0"/>
              </a:rPr>
              <a:t> </a:t>
            </a:r>
            <a:r>
              <a:rPr kumimoji="0" lang="it-IT" sz="900" b="0" i="0" u="none" strike="noStrike" kern="1200" cap="none" spc="0" normalizeH="0" baseline="0" noProof="0" dirty="0" err="1">
                <a:ln>
                  <a:noFill/>
                </a:ln>
                <a:solidFill>
                  <a:srgbClr val="4F81BD">
                    <a:lumMod val="50000"/>
                  </a:srgbClr>
                </a:solidFill>
                <a:effectLst/>
                <a:uLnTx/>
                <a:uFillTx/>
                <a:latin typeface="Arial" charset="0"/>
                <a:ea typeface="Geneva" pitchFamily="124" charset="-128"/>
                <a:cs typeface="Arial" charset="0"/>
              </a:rPr>
              <a:t>Research</a:t>
            </a:r>
            <a:r>
              <a:rPr kumimoji="0" lang="it-IT" sz="900" b="0" i="0" u="none" strike="noStrike" kern="1200" cap="none" spc="0" normalizeH="0" baseline="0" noProof="0" dirty="0">
                <a:ln>
                  <a:noFill/>
                </a:ln>
                <a:solidFill>
                  <a:srgbClr val="4F81BD">
                    <a:lumMod val="50000"/>
                  </a:srgbClr>
                </a:solidFill>
                <a:effectLst/>
                <a:uLnTx/>
                <a:uFillTx/>
                <a:latin typeface="Arial" charset="0"/>
                <a:ea typeface="Geneva" pitchFamily="124" charset="-128"/>
                <a:cs typeface="Arial" charset="0"/>
              </a:rPr>
              <a:t> &amp; </a:t>
            </a:r>
            <a:r>
              <a:rPr kumimoji="0" lang="it-IT" sz="900" b="0" i="0" u="none" strike="noStrike" kern="1200" cap="none" spc="0" normalizeH="0" baseline="0" noProof="0" dirty="0" err="1">
                <a:ln>
                  <a:noFill/>
                </a:ln>
                <a:solidFill>
                  <a:srgbClr val="4F81BD">
                    <a:lumMod val="50000"/>
                  </a:srgbClr>
                </a:solidFill>
                <a:effectLst/>
                <a:uLnTx/>
                <a:uFillTx/>
                <a:latin typeface="Arial" charset="0"/>
                <a:ea typeface="Geneva" pitchFamily="124" charset="-128"/>
                <a:cs typeface="Arial" charset="0"/>
              </a:rPr>
              <a:t>Therapy</a:t>
            </a:r>
            <a:r>
              <a:rPr kumimoji="0" lang="it-IT" sz="900" b="0" i="0" u="none" strike="noStrike" kern="1200" cap="none" spc="0" normalizeH="0" baseline="0" noProof="0" dirty="0">
                <a:ln>
                  <a:noFill/>
                </a:ln>
                <a:solidFill>
                  <a:srgbClr val="4F81BD">
                    <a:lumMod val="50000"/>
                  </a:srgbClr>
                </a:solidFill>
                <a:effectLst/>
                <a:uLnTx/>
                <a:uFillTx/>
                <a:latin typeface="Arial" charset="0"/>
                <a:ea typeface="Geneva" pitchFamily="124" charset="-128"/>
                <a:cs typeface="Arial" charset="0"/>
              </a:rPr>
              <a:t> 2010; 12: R63.</a:t>
            </a:r>
          </a:p>
        </p:txBody>
      </p:sp>
      <p:pic>
        <p:nvPicPr>
          <p:cNvPr id="90124" name="Immagine 1">
            <a:extLst>
              <a:ext uri="{FF2B5EF4-FFF2-40B4-BE49-F238E27FC236}">
                <a16:creationId xmlns:a16="http://schemas.microsoft.com/office/drawing/2014/main" id="{73D6AED4-50E2-4BE4-AD8C-2AC1230CFB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1550988"/>
            <a:ext cx="67849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631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67A4071C-6D65-4DDF-B7C8-4B51B9F35BD4}"/>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5658DD31-6609-42C2-B82C-991FD5D5E3F7}"/>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9A017DE3-9DD6-40CA-B48C-78D672282105}"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62</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B55DCF41-B9C8-4F7F-B88F-173D5279991A}"/>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2166" name="Titolo 3">
            <a:extLst>
              <a:ext uri="{FF2B5EF4-FFF2-40B4-BE49-F238E27FC236}">
                <a16:creationId xmlns:a16="http://schemas.microsoft.com/office/drawing/2014/main" id="{3AA143B0-6898-41F2-A886-75235D7C8475}"/>
              </a:ext>
            </a:extLst>
          </p:cNvPr>
          <p:cNvSpPr>
            <a:spLocks noGrp="1"/>
          </p:cNvSpPr>
          <p:nvPr>
            <p:ph type="title"/>
          </p:nvPr>
        </p:nvSpPr>
        <p:spPr>
          <a:xfrm>
            <a:off x="2557463" y="93663"/>
            <a:ext cx="6267450"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Maggiore efficacia di Febuxostat vs Allopurinolo</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nel portare a target l’uricemia (&lt;6 mg/dL) anche nei pazienti con insufficienza renale: STUDIO CONFIRMS</a:t>
            </a:r>
          </a:p>
        </p:txBody>
      </p:sp>
      <p:cxnSp>
        <p:nvCxnSpPr>
          <p:cNvPr id="13" name="Connettore 1 12">
            <a:extLst>
              <a:ext uri="{FF2B5EF4-FFF2-40B4-BE49-F238E27FC236}">
                <a16:creationId xmlns:a16="http://schemas.microsoft.com/office/drawing/2014/main" id="{405DC0AF-1D43-4E7F-80C5-CB3229003171}"/>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C12376CB-6EFC-407A-85CB-22B1DBA871EE}"/>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03B1FDF5-13F3-4073-8FC2-99E151E56FEF}"/>
              </a:ext>
            </a:extLst>
          </p:cNvPr>
          <p:cNvSpPr txBox="1"/>
          <p:nvPr/>
        </p:nvSpPr>
        <p:spPr>
          <a:xfrm>
            <a:off x="1524001" y="6172086"/>
            <a:ext cx="3143659"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Arial"/>
                <a:ea typeface="Geneva" pitchFamily="124" charset="-128"/>
                <a:cs typeface="Arial"/>
              </a:rPr>
              <a:t>Becker </a:t>
            </a:r>
            <a:r>
              <a:rPr kumimoji="0" lang="en-US" sz="900" b="0" i="1" u="none" strike="noStrike" kern="1200" cap="none" spc="0" normalizeH="0" baseline="0" noProof="0" dirty="0">
                <a:ln>
                  <a:noFill/>
                </a:ln>
                <a:solidFill>
                  <a:srgbClr val="002060"/>
                </a:solidFill>
                <a:effectLst/>
                <a:uLnTx/>
                <a:uFillTx/>
                <a:latin typeface="Arial"/>
                <a:ea typeface="Geneva" pitchFamily="124" charset="-128"/>
                <a:cs typeface="Arial"/>
              </a:rPr>
              <a:t>et al. Arthritis Research &amp; Therapy 2010, </a:t>
            </a:r>
            <a:r>
              <a:rPr kumimoji="0" lang="en-US" sz="900" b="1" i="1" u="none" strike="noStrike" kern="1200" cap="none" spc="0" normalizeH="0" baseline="0" noProof="0" dirty="0">
                <a:ln>
                  <a:noFill/>
                </a:ln>
                <a:solidFill>
                  <a:srgbClr val="002060"/>
                </a:solidFill>
                <a:effectLst/>
                <a:uLnTx/>
                <a:uFillTx/>
                <a:latin typeface="Arial"/>
                <a:ea typeface="Geneva" pitchFamily="124" charset="-128"/>
                <a:cs typeface="Arial"/>
              </a:rPr>
              <a:t>12:R63</a:t>
            </a:r>
            <a:endParaRPr kumimoji="0" lang="it-IT" sz="900" b="0" i="0" u="none" strike="noStrike" kern="1200" cap="none" spc="0" normalizeH="0" baseline="0" noProof="0" dirty="0">
              <a:ln>
                <a:noFill/>
              </a:ln>
              <a:solidFill>
                <a:srgbClr val="002060"/>
              </a:solidFill>
              <a:effectLst/>
              <a:uLnTx/>
              <a:uFillTx/>
              <a:latin typeface="Arial"/>
              <a:ea typeface="Geneva" pitchFamily="124" charset="-128"/>
              <a:cs typeface="Arial"/>
            </a:endParaRPr>
          </a:p>
        </p:txBody>
      </p:sp>
      <p:sp>
        <p:nvSpPr>
          <p:cNvPr id="14" name="Rettangolo 13">
            <a:extLst>
              <a:ext uri="{FF2B5EF4-FFF2-40B4-BE49-F238E27FC236}">
                <a16:creationId xmlns:a16="http://schemas.microsoft.com/office/drawing/2014/main" id="{8D31B6C0-11AE-4867-BAED-BD0D84C817FC}"/>
              </a:ext>
            </a:extLst>
          </p:cNvPr>
          <p:cNvSpPr>
            <a:spLocks noChangeArrowheads="1"/>
          </p:cNvSpPr>
          <p:nvPr/>
        </p:nvSpPr>
        <p:spPr bwMode="auto">
          <a:xfrm>
            <a:off x="1668463" y="1450975"/>
            <a:ext cx="6896100" cy="752475"/>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solidFill>
              <a:effectLst/>
              <a:uLnTx/>
              <a:uFillTx/>
              <a:latin typeface="Calibri"/>
              <a:ea typeface="Geneva" pitchFamily="124" charset="-128"/>
              <a:cs typeface="+mn-cs"/>
            </a:endParaRPr>
          </a:p>
        </p:txBody>
      </p:sp>
      <p:sp>
        <p:nvSpPr>
          <p:cNvPr id="92173" name="Text Box 14">
            <a:extLst>
              <a:ext uri="{FF2B5EF4-FFF2-40B4-BE49-F238E27FC236}">
                <a16:creationId xmlns:a16="http://schemas.microsoft.com/office/drawing/2014/main" id="{B6562809-1FD4-42FD-8E1F-C9C89044B74F}"/>
              </a:ext>
            </a:extLst>
          </p:cNvPr>
          <p:cNvSpPr txBox="1">
            <a:spLocks noChangeArrowheads="1"/>
          </p:cNvSpPr>
          <p:nvPr/>
        </p:nvSpPr>
        <p:spPr bwMode="auto">
          <a:xfrm>
            <a:off x="1744663" y="1479550"/>
            <a:ext cx="679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Febuxostat ha mostrato efficacia superiore ad allopurinolo 200/300 mg/die*** </a:t>
            </a:r>
            <a:b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br>
            <a: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nel raggiungimento dei livelli di uricemia &lt;6mg/dl nei pazienti con insufficienza renale lieve </a:t>
            </a:r>
            <a:b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br>
            <a: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e moderata (endpoint secondario)</a:t>
            </a:r>
          </a:p>
        </p:txBody>
      </p:sp>
      <p:pic>
        <p:nvPicPr>
          <p:cNvPr id="92174" name="Immagine 4" descr="46.jpg">
            <a:extLst>
              <a:ext uri="{FF2B5EF4-FFF2-40B4-BE49-F238E27FC236}">
                <a16:creationId xmlns:a16="http://schemas.microsoft.com/office/drawing/2014/main" id="{9302DB96-697B-408E-BF8E-0E5E236435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413" y="2452688"/>
            <a:ext cx="683577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617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9DC7E791-3735-40D4-8936-688163D127E2}"/>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BD1CBFC4-A332-4C62-AC78-F71BBB00D817}"/>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59FD9308-D2D9-4D97-866A-030667FB60C4}"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63</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67C5DFAA-BBD6-4176-ACB7-AE7B9E93FF17}"/>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4214" name="Titolo 3">
            <a:extLst>
              <a:ext uri="{FF2B5EF4-FFF2-40B4-BE49-F238E27FC236}">
                <a16:creationId xmlns:a16="http://schemas.microsoft.com/office/drawing/2014/main" id="{E44FFC31-2899-4C13-B0D5-B210BD8EA59F}"/>
              </a:ext>
            </a:extLst>
          </p:cNvPr>
          <p:cNvSpPr>
            <a:spLocks noGrp="1"/>
          </p:cNvSpPr>
          <p:nvPr>
            <p:ph type="title"/>
          </p:nvPr>
        </p:nvSpPr>
        <p:spPr>
          <a:xfrm>
            <a:off x="2557463" y="93663"/>
            <a:ext cx="6267450"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Profilo farmacologico</a:t>
            </a:r>
            <a:br>
              <a:rPr lang="it-IT" altLang="it-IT" sz="2000">
                <a:solidFill>
                  <a:srgbClr val="FF4E0D"/>
                </a:solidFill>
                <a:latin typeface="Gill Sans SemiBold" pitchFamily="124" charset="0"/>
                <a:ea typeface="Geneva" pitchFamily="124" charset="-128"/>
              </a:rPr>
            </a:br>
            <a:r>
              <a:rPr lang="it-IT" altLang="it-IT" sz="2000">
                <a:solidFill>
                  <a:srgbClr val="FF4E0D"/>
                </a:solidFill>
                <a:latin typeface="Gill Sans SemiBold" pitchFamily="124" charset="0"/>
                <a:ea typeface="Geneva" pitchFamily="124" charset="-128"/>
              </a:rPr>
              <a:t>Inibitori della xantino-ossidasi</a:t>
            </a:r>
          </a:p>
        </p:txBody>
      </p:sp>
      <p:cxnSp>
        <p:nvCxnSpPr>
          <p:cNvPr id="13" name="Connettore 1 12">
            <a:extLst>
              <a:ext uri="{FF2B5EF4-FFF2-40B4-BE49-F238E27FC236}">
                <a16:creationId xmlns:a16="http://schemas.microsoft.com/office/drawing/2014/main" id="{98C2F0BC-F31F-46C6-9941-0DB6E650E24D}"/>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628775F3-1EF0-4C40-AB79-86C3EEB073F9}"/>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1AE42BD1-F563-4A10-821E-EFC320895EF7}"/>
              </a:ext>
            </a:extLst>
          </p:cNvPr>
          <p:cNvSpPr txBox="1"/>
          <p:nvPr/>
        </p:nvSpPr>
        <p:spPr>
          <a:xfrm>
            <a:off x="1524001" y="6172086"/>
            <a:ext cx="6584701" cy="507831"/>
          </a:xfrm>
          <a:prstGeom prst="rect">
            <a:avLst/>
          </a:prstGeom>
          <a:solidFill>
            <a:schemeClr val="bg1"/>
          </a:solidFill>
          <a:effectLst>
            <a:innerShdw blurRad="38100" dist="25400" dir="13500000">
              <a:srgbClr val="000000">
                <a:alpha val="50000"/>
              </a:srgbClr>
            </a:innerShdw>
          </a:effectLst>
        </p:spPr>
        <p:txBody>
          <a:bodyPr>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900" b="0" i="0" u="none" strike="noStrike" kern="1200" cap="none" spc="0" normalizeH="0" baseline="0" noProof="0" dirty="0" err="1">
                <a:ln>
                  <a:noFill/>
                </a:ln>
                <a:solidFill>
                  <a:srgbClr val="4F81BD">
                    <a:lumMod val="50000"/>
                  </a:srgbClr>
                </a:solidFill>
                <a:effectLst/>
                <a:uLnTx/>
                <a:uFillTx/>
                <a:latin typeface="Arial"/>
                <a:ea typeface="Tahoma" pitchFamily="34" charset="0"/>
                <a:cs typeface="Arial"/>
              </a:rPr>
              <a:t>Umair</a:t>
            </a:r>
            <a:r>
              <a:rPr kumimoji="0" lang="en-US" sz="900" b="0" i="0" u="none" strike="noStrike" kern="1200" cap="none" spc="0" normalizeH="0" baseline="0" noProof="0" dirty="0">
                <a:ln>
                  <a:noFill/>
                </a:ln>
                <a:solidFill>
                  <a:srgbClr val="4F81BD">
                    <a:lumMod val="50000"/>
                  </a:srgbClr>
                </a:solidFill>
                <a:effectLst/>
                <a:uLnTx/>
                <a:uFillTx/>
                <a:latin typeface="Arial"/>
                <a:ea typeface="Tahoma" pitchFamily="34" charset="0"/>
                <a:cs typeface="Arial"/>
              </a:rPr>
              <a:t> Z. </a:t>
            </a:r>
            <a:r>
              <a:rPr kumimoji="0" lang="en-US" sz="900" b="0" i="0" u="none" strike="noStrike" kern="1200" cap="none" spc="0" normalizeH="0" baseline="0" noProof="0" dirty="0" err="1">
                <a:ln>
                  <a:noFill/>
                </a:ln>
                <a:solidFill>
                  <a:srgbClr val="4F81BD">
                    <a:lumMod val="50000"/>
                  </a:srgbClr>
                </a:solidFill>
                <a:effectLst/>
                <a:uLnTx/>
                <a:uFillTx/>
                <a:latin typeface="Arial"/>
                <a:ea typeface="Tahoma" pitchFamily="34" charset="0"/>
                <a:cs typeface="Arial"/>
              </a:rPr>
              <a:t>Malik</a:t>
            </a:r>
            <a:r>
              <a:rPr kumimoji="0" lang="en-US" sz="900" b="0" i="0" u="none" strike="noStrike" kern="1200" cap="none" spc="0" normalizeH="0" baseline="0" noProof="0" dirty="0">
                <a:ln>
                  <a:noFill/>
                </a:ln>
                <a:solidFill>
                  <a:srgbClr val="4F81BD">
                    <a:lumMod val="50000"/>
                  </a:srgbClr>
                </a:solidFill>
                <a:effectLst/>
                <a:uLnTx/>
                <a:uFillTx/>
                <a:latin typeface="Arial"/>
                <a:ea typeface="Tahoma" pitchFamily="34" charset="0"/>
                <a:cs typeface="Arial"/>
              </a:rPr>
              <a:t> et al. Free Radical Biology &amp; Medicine 51 (2011) 179-184.</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900" b="0" i="0" u="none" strike="noStrike" kern="1200" cap="none" spc="0" normalizeH="0" baseline="0" noProof="0" dirty="0">
                <a:ln>
                  <a:noFill/>
                </a:ln>
                <a:solidFill>
                  <a:srgbClr val="4F81BD">
                    <a:lumMod val="50000"/>
                  </a:srgbClr>
                </a:solidFill>
                <a:effectLst/>
                <a:uLnTx/>
                <a:uFillTx/>
                <a:latin typeface="Arial"/>
                <a:ea typeface="Tahoma" pitchFamily="34" charset="0"/>
                <a:cs typeface="Arial"/>
              </a:rPr>
              <a:t>Peter Higgins et al. Cardiovascular Psychiatry and Neurology Volume 2009, Article ID 282059, 9 pages;.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900" b="0" i="0" u="none" strike="noStrike" kern="1200" cap="none" spc="0" normalizeH="0" baseline="0" noProof="0" dirty="0" err="1">
                <a:ln>
                  <a:noFill/>
                </a:ln>
                <a:solidFill>
                  <a:srgbClr val="4F81BD">
                    <a:lumMod val="50000"/>
                  </a:srgbClr>
                </a:solidFill>
                <a:effectLst/>
                <a:uLnTx/>
                <a:uFillTx/>
                <a:latin typeface="Arial"/>
                <a:ea typeface="Tahoma" pitchFamily="34" charset="0"/>
                <a:cs typeface="Arial"/>
              </a:rPr>
              <a:t>Gao</a:t>
            </a:r>
            <a:r>
              <a:rPr kumimoji="0" lang="en-US" sz="900" b="0" i="0" u="none" strike="noStrike" kern="1200" cap="none" spc="0" normalizeH="0" baseline="0" noProof="0" dirty="0">
                <a:ln>
                  <a:noFill/>
                </a:ln>
                <a:solidFill>
                  <a:srgbClr val="4F81BD">
                    <a:lumMod val="50000"/>
                  </a:srgbClr>
                </a:solidFill>
                <a:effectLst/>
                <a:uLnTx/>
                <a:uFillTx/>
                <a:latin typeface="Arial"/>
                <a:ea typeface="Tahoma" pitchFamily="34" charset="0"/>
                <a:cs typeface="Arial"/>
              </a:rPr>
              <a:t> Ling-gen et al. Chinese Medical Journal 2010;123(17):2471-2474. </a:t>
            </a:r>
          </a:p>
        </p:txBody>
      </p:sp>
      <p:sp>
        <p:nvSpPr>
          <p:cNvPr id="12" name="Rettangolo 11">
            <a:extLst>
              <a:ext uri="{FF2B5EF4-FFF2-40B4-BE49-F238E27FC236}">
                <a16:creationId xmlns:a16="http://schemas.microsoft.com/office/drawing/2014/main" id="{81DDBECF-73A3-46CB-9985-DD2034C77E6F}"/>
              </a:ext>
            </a:extLst>
          </p:cNvPr>
          <p:cNvSpPr/>
          <p:nvPr/>
        </p:nvSpPr>
        <p:spPr>
          <a:xfrm>
            <a:off x="1695450" y="1419225"/>
            <a:ext cx="6869113" cy="1149350"/>
          </a:xfrm>
          <a:prstGeom prst="rect">
            <a:avLst/>
          </a:prstGeom>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FEBUXOSTAT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È un </a:t>
            </a:r>
            <a:r>
              <a:rPr kumimoji="0" lang="it-IT" altLang="it-IT" sz="1800" b="0" i="0" u="none" strike="noStrike" kern="1200" cap="none" spc="0" normalizeH="0" baseline="0" noProof="0">
                <a:ln>
                  <a:noFill/>
                </a:ln>
                <a:solidFill>
                  <a:srgbClr val="FF4E0D"/>
                </a:solidFill>
                <a:effectLst/>
                <a:uLnTx/>
                <a:uFillTx/>
                <a:latin typeface="Gill Sans SemiBold" pitchFamily="124" charset="0"/>
                <a:ea typeface="Geneva" pitchFamily="124" charset="-128"/>
                <a:cs typeface="+mn-cs"/>
              </a:rPr>
              <a:t>potente inibitore selettivo dell’enzima xantina ossidasi </a:t>
            </a:r>
            <a:endParaRPr kumimoji="0" lang="it-IT" altLang="it-IT" sz="1800" b="0" i="0" u="none" strike="noStrike" kern="1200" cap="none" spc="0" normalizeH="0" baseline="30000" noProof="0">
              <a:ln>
                <a:noFill/>
              </a:ln>
              <a:solidFill>
                <a:srgbClr val="FF4E0D"/>
              </a:solidFill>
              <a:effectLst/>
              <a:uLnTx/>
              <a:uFillTx/>
              <a:latin typeface="Gill Sans SemiBold" pitchFamily="124" charset="0"/>
              <a:ea typeface="Geneva" pitchFamily="124" charset="-128"/>
              <a:cs typeface="+mn-cs"/>
            </a:endParaRPr>
          </a:p>
          <a:p>
            <a:pPr marL="0" marR="0" lvl="0" indent="0" algn="l" defTabSz="4572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Si è dimostrato più potente di allopurinolo nell’inibire la formazione di O</a:t>
            </a:r>
            <a:r>
              <a:rPr kumimoji="0" lang="it-IT" altLang="it-IT" sz="1800" b="0" i="0" u="none" strike="noStrike" kern="1200" cap="none" spc="0" normalizeH="0" baseline="-25000" noProof="0">
                <a:ln>
                  <a:noFill/>
                </a:ln>
                <a:solidFill>
                  <a:srgbClr val="376092"/>
                </a:solidFill>
                <a:effectLst/>
                <a:uLnTx/>
                <a:uFillTx/>
                <a:latin typeface="Gill Sans SemiBold" pitchFamily="124" charset="0"/>
                <a:ea typeface="Geneva" pitchFamily="124" charset="-128"/>
                <a:cs typeface="+mn-cs"/>
              </a:rPr>
              <a:t>2</a:t>
            </a:r>
            <a:r>
              <a:rPr kumimoji="0" lang="it-IT" altLang="it-IT" sz="1800" b="0" i="0" u="none" strike="noStrike" kern="1200" cap="none" spc="0" normalizeH="0" baseline="30000" noProof="0">
                <a:ln>
                  <a:noFill/>
                </a:ln>
                <a:solidFill>
                  <a:srgbClr val="376092"/>
                </a:solidFill>
                <a:effectLst/>
                <a:uLnTx/>
                <a:uFillTx/>
                <a:latin typeface="Gill Sans SemiBold" pitchFamily="124" charset="0"/>
                <a:ea typeface="Geneva" pitchFamily="124" charset="-128"/>
                <a:cs typeface="+mn-cs"/>
              </a:rPr>
              <a:t>•-</a:t>
            </a:r>
            <a:r>
              <a:rPr kumimoji="0" lang="it-IT" altLang="it-IT" sz="1800" b="0" i="0" u="none" strike="noStrike" kern="1200" cap="none" spc="0" normalizeH="0" baseline="0" noProof="0">
                <a:ln>
                  <a:noFill/>
                </a:ln>
                <a:solidFill>
                  <a:srgbClr val="376092"/>
                </a:solidFill>
                <a:effectLst/>
                <a:uLnTx/>
                <a:uFillTx/>
                <a:latin typeface="Gill Sans SemiBold" pitchFamily="124" charset="0"/>
                <a:ea typeface="Geneva" pitchFamily="124" charset="-128"/>
                <a:cs typeface="+mn-cs"/>
              </a:rPr>
              <a:t> (anione superossido) </a:t>
            </a:r>
          </a:p>
        </p:txBody>
      </p:sp>
      <p:pic>
        <p:nvPicPr>
          <p:cNvPr id="16" name="Picture 26">
            <a:extLst>
              <a:ext uri="{FF2B5EF4-FFF2-40B4-BE49-F238E27FC236}">
                <a16:creationId xmlns:a16="http://schemas.microsoft.com/office/drawing/2014/main" id="{2CAFDEE9-3999-4880-BB27-784A9637EA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490" r="3455"/>
          <a:stretch>
            <a:fillRect/>
          </a:stretch>
        </p:blipFill>
        <p:spPr bwMode="auto">
          <a:xfrm>
            <a:off x="1695450" y="2833688"/>
            <a:ext cx="3514725" cy="2895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4222" name="Rettangolo 16">
            <a:extLst>
              <a:ext uri="{FF2B5EF4-FFF2-40B4-BE49-F238E27FC236}">
                <a16:creationId xmlns:a16="http://schemas.microsoft.com/office/drawing/2014/main" id="{540E70EB-E4AD-42B0-9C3B-F6CCFF52A734}"/>
              </a:ext>
            </a:extLst>
          </p:cNvPr>
          <p:cNvSpPr>
            <a:spLocks noChangeArrowheads="1"/>
          </p:cNvSpPr>
          <p:nvPr/>
        </p:nvSpPr>
        <p:spPr bwMode="auto">
          <a:xfrm>
            <a:off x="5643563" y="3017838"/>
            <a:ext cx="2654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it-IT" altLang="it-IT" sz="1400" b="0" i="0" u="none" strike="noStrike" kern="1200" cap="none" spc="0" normalizeH="0" baseline="0" noProof="0">
                <a:ln>
                  <a:noFill/>
                </a:ln>
                <a:solidFill>
                  <a:srgbClr val="23538D"/>
                </a:solidFill>
                <a:effectLst/>
                <a:uLnTx/>
                <a:uFillTx/>
                <a:latin typeface="Gill Sans SemiBold" pitchFamily="124" charset="0"/>
                <a:ea typeface="Geneva" pitchFamily="124" charset="-128"/>
                <a:cs typeface="+mn-cs"/>
              </a:rPr>
              <a:t>L’azione dell’enzima xantina ossidasi porta alla generazione di </a:t>
            </a:r>
            <a:r>
              <a:rPr kumimoji="0" lang="it-IT" altLang="it-IT" sz="1400" b="0" i="0" u="none" strike="noStrike" kern="1200" cap="none" spc="0" normalizeH="0" baseline="0" noProof="0">
                <a:ln>
                  <a:noFill/>
                </a:ln>
                <a:solidFill>
                  <a:srgbClr val="FF0000"/>
                </a:solidFill>
                <a:effectLst/>
                <a:uLnTx/>
                <a:uFillTx/>
                <a:latin typeface="Gill Sans SemiBold" pitchFamily="124" charset="0"/>
                <a:ea typeface="Geneva" pitchFamily="124" charset="-128"/>
                <a:cs typeface="+mn-cs"/>
              </a:rPr>
              <a:t>specie reattive dell’ossigeno nel sistema cardiovascolare </a:t>
            </a:r>
            <a:endParaRPr kumimoji="0" lang="it-IT" altLang="it-IT" sz="1400" b="0" i="0" u="none" strike="noStrike" kern="1200" cap="none" spc="0" normalizeH="0" baseline="30000" noProof="0">
              <a:ln>
                <a:noFill/>
              </a:ln>
              <a:solidFill>
                <a:srgbClr val="23538D"/>
              </a:solidFill>
              <a:effectLst/>
              <a:uLnTx/>
              <a:uFillTx/>
              <a:latin typeface="Gill Sans SemiBold" pitchFamily="124" charset="0"/>
              <a:ea typeface="Geneva" pitchFamily="124" charset="-128"/>
              <a:cs typeface="+mn-cs"/>
            </a:endParaRPr>
          </a:p>
        </p:txBody>
      </p:sp>
      <p:sp>
        <p:nvSpPr>
          <p:cNvPr id="94223" name="Rettangolo 17">
            <a:extLst>
              <a:ext uri="{FF2B5EF4-FFF2-40B4-BE49-F238E27FC236}">
                <a16:creationId xmlns:a16="http://schemas.microsoft.com/office/drawing/2014/main" id="{C6FCB3A8-35E5-4404-A167-3805F87B864F}"/>
              </a:ext>
            </a:extLst>
          </p:cNvPr>
          <p:cNvSpPr>
            <a:spLocks noChangeArrowheads="1"/>
          </p:cNvSpPr>
          <p:nvPr/>
        </p:nvSpPr>
        <p:spPr bwMode="auto">
          <a:xfrm>
            <a:off x="5643563" y="4500563"/>
            <a:ext cx="28114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800" b="0" i="0" u="none" strike="noStrike" kern="1200" cap="none" spc="0" normalizeH="0" baseline="0" noProof="0">
                <a:ln>
                  <a:noFill/>
                </a:ln>
                <a:solidFill>
                  <a:srgbClr val="17375E"/>
                </a:solidFill>
                <a:effectLst/>
                <a:uLnTx/>
                <a:uFillTx/>
                <a:latin typeface="Tahoma" panose="020B0604030504040204" pitchFamily="34" charset="0"/>
                <a:ea typeface="Geneva" pitchFamily="124" charset="-128"/>
                <a:cs typeface="Tahoma" panose="020B0604030504040204" pitchFamily="34" charset="0"/>
              </a:rPr>
              <a:t>Vengono mostrate le velocita di reazione iniziale (V0), rappresentate come % controllo (cioè in assenza di inibitore).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800" b="0" i="0" u="none" strike="noStrike" kern="1200" cap="none" spc="0" normalizeH="0" baseline="0" noProof="0">
                <a:ln>
                  <a:noFill/>
                </a:ln>
                <a:solidFill>
                  <a:srgbClr val="17375E"/>
                </a:solidFill>
                <a:effectLst/>
                <a:uLnTx/>
                <a:uFillTx/>
                <a:latin typeface="Tahoma" panose="020B0604030504040204" pitchFamily="34" charset="0"/>
                <a:ea typeface="Geneva" pitchFamily="124" charset="-128"/>
                <a:cs typeface="Tahoma" panose="020B0604030504040204" pitchFamily="34" charset="0"/>
              </a:rPr>
              <a:t>I valori di IC50 sono stati calcolati come il valore dell’asse delle ordinate pari al 50% di inibizione dell’enzima (allopurinolo 2.9 μM e febuxostat 1.8 nM). È stata valutata l’attività della XO in termini di formazione di 0</a:t>
            </a:r>
            <a:r>
              <a:rPr kumimoji="0" lang="it-IT" altLang="it-IT" sz="800" b="0" i="0" u="none" strike="noStrike" kern="1200" cap="none" spc="0" normalizeH="0" baseline="-25000" noProof="0">
                <a:ln>
                  <a:noFill/>
                </a:ln>
                <a:solidFill>
                  <a:srgbClr val="17375E"/>
                </a:solidFill>
                <a:effectLst/>
                <a:uLnTx/>
                <a:uFillTx/>
                <a:latin typeface="Tahoma" panose="020B0604030504040204" pitchFamily="34" charset="0"/>
                <a:ea typeface="Geneva" pitchFamily="124" charset="-128"/>
                <a:cs typeface="Tahoma" panose="020B0604030504040204" pitchFamily="34" charset="0"/>
              </a:rPr>
              <a:t>2</a:t>
            </a:r>
            <a:r>
              <a:rPr kumimoji="0" lang="it-IT" altLang="it-IT" sz="800" b="0" i="0" u="none" strike="noStrike" kern="1200" cap="none" spc="0" normalizeH="0" baseline="30000" noProof="0">
                <a:ln>
                  <a:noFill/>
                </a:ln>
                <a:solidFill>
                  <a:srgbClr val="17375E"/>
                </a:solidFill>
                <a:effectLst/>
                <a:uLnTx/>
                <a:uFillTx/>
                <a:latin typeface="Tahoma" panose="020B0604030504040204" pitchFamily="34" charset="0"/>
                <a:ea typeface="Geneva" pitchFamily="124" charset="-128"/>
                <a:cs typeface="Tahoma" panose="020B0604030504040204" pitchFamily="34" charset="0"/>
              </a:rPr>
              <a:t>•-</a:t>
            </a:r>
            <a:r>
              <a:rPr kumimoji="0" lang="it-IT" altLang="it-IT" sz="800" b="0" i="0" u="none" strike="noStrike" kern="1200" cap="none" spc="0" normalizeH="0" baseline="0" noProof="0">
                <a:ln>
                  <a:noFill/>
                </a:ln>
                <a:solidFill>
                  <a:srgbClr val="17375E"/>
                </a:solidFill>
                <a:effectLst/>
                <a:uLnTx/>
                <a:uFillTx/>
                <a:latin typeface="Tahoma" panose="020B0604030504040204" pitchFamily="34" charset="0"/>
                <a:ea typeface="Geneva" pitchFamily="124" charset="-128"/>
                <a:cs typeface="Tahoma" panose="020B0604030504040204" pitchFamily="34" charset="0"/>
              </a:rPr>
              <a:t>, in base alla relazione di riduzione del citocromo C (λ 550); i valori di IC50 sono stati pari a 3.9 μM per allopurinolo e a 0.9 nM per febuxostat.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altLang="it-IT" sz="800" b="0" i="0" u="none" strike="noStrike" kern="1200" cap="none" spc="0" normalizeH="0" baseline="0" noProof="0">
              <a:ln>
                <a:noFill/>
              </a:ln>
              <a:solidFill>
                <a:srgbClr val="17375E"/>
              </a:solidFill>
              <a:effectLst/>
              <a:uLnTx/>
              <a:uFillTx/>
              <a:latin typeface="Tahoma" panose="020B0604030504040204" pitchFamily="34" charset="0"/>
              <a:ea typeface="Geneva" pitchFamily="124" charset="-128"/>
              <a:cs typeface="Tahoma" panose="020B0604030504040204" pitchFamily="34" charset="0"/>
            </a:endParaRPr>
          </a:p>
        </p:txBody>
      </p:sp>
    </p:spTree>
    <p:extLst>
      <p:ext uri="{BB962C8B-B14F-4D97-AF65-F5344CB8AC3E}">
        <p14:creationId xmlns:p14="http://schemas.microsoft.com/office/powerpoint/2010/main" val="14800920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92EA6A8E-2344-4FE8-A084-224DB67FE29F}"/>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37E29FE4-DAF7-47FE-B8C8-D8C90E65995C}"/>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D6C5F84-2E19-4312-BF5C-1D1E0B36446E}"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64</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975BE2BB-C028-453A-858C-27BDB8BCC74A}"/>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0358" name="Titolo 3">
            <a:extLst>
              <a:ext uri="{FF2B5EF4-FFF2-40B4-BE49-F238E27FC236}">
                <a16:creationId xmlns:a16="http://schemas.microsoft.com/office/drawing/2014/main" id="{B1D9F697-FE2E-4CD1-88E4-B6A76505C588}"/>
              </a:ext>
            </a:extLst>
          </p:cNvPr>
          <p:cNvSpPr>
            <a:spLocks noGrp="1"/>
          </p:cNvSpPr>
          <p:nvPr>
            <p:ph type="title"/>
          </p:nvPr>
        </p:nvSpPr>
        <p:spPr>
          <a:xfrm>
            <a:off x="2557463" y="93663"/>
            <a:ext cx="6267450" cy="879475"/>
          </a:xfrm>
        </p:spPr>
        <p:txBody>
          <a:bodyPr/>
          <a:lstStyle/>
          <a:p>
            <a:pPr algn="l" eaLnBrk="1" hangingPunct="1">
              <a:lnSpc>
                <a:spcPct val="90000"/>
              </a:lnSpc>
            </a:pPr>
            <a:r>
              <a:rPr lang="en-US" altLang="it-IT" sz="2000">
                <a:solidFill>
                  <a:srgbClr val="FF4E0D"/>
                </a:solidFill>
                <a:latin typeface="Gill Sans SemiBold" pitchFamily="124" charset="0"/>
                <a:ea typeface="Geneva" pitchFamily="124" charset="-128"/>
              </a:rPr>
              <a:t>Potential pathogenic pathways for higher risk </a:t>
            </a:r>
            <a:br>
              <a:rPr lang="en-US" altLang="it-IT" sz="2000">
                <a:solidFill>
                  <a:srgbClr val="FF4E0D"/>
                </a:solidFill>
                <a:latin typeface="Gill Sans SemiBold" pitchFamily="124" charset="0"/>
                <a:ea typeface="Geneva" pitchFamily="124" charset="-128"/>
              </a:rPr>
            </a:br>
            <a:r>
              <a:rPr lang="en-US" altLang="it-IT" sz="2000">
                <a:solidFill>
                  <a:srgbClr val="FF4E0D"/>
                </a:solidFill>
                <a:latin typeface="Gill Sans SemiBold" pitchFamily="124" charset="0"/>
                <a:ea typeface="Geneva" pitchFamily="124" charset="-128"/>
              </a:rPr>
              <a:t>of cardiovascular disease in patients with gout</a:t>
            </a:r>
          </a:p>
        </p:txBody>
      </p:sp>
      <p:cxnSp>
        <p:nvCxnSpPr>
          <p:cNvPr id="13" name="Connettore 1 12">
            <a:extLst>
              <a:ext uri="{FF2B5EF4-FFF2-40B4-BE49-F238E27FC236}">
                <a16:creationId xmlns:a16="http://schemas.microsoft.com/office/drawing/2014/main" id="{36C34BEA-4419-48CF-BDEE-342547A4D270}"/>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D190805C-72B9-4842-8111-0EF9FCB3FEFB}"/>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D22B639F-E4AA-44DB-A504-81D23D08E152}"/>
              </a:ext>
            </a:extLst>
          </p:cNvPr>
          <p:cNvSpPr txBox="1"/>
          <p:nvPr/>
        </p:nvSpPr>
        <p:spPr>
          <a:xfrm>
            <a:off x="1524002" y="6172086"/>
            <a:ext cx="241637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Ann</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Rheum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Dis</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 2015 </a:t>
            </a:r>
            <a:r>
              <a:rPr kumimoji="0" lang="it-IT" sz="900" b="0" i="0" u="none" strike="noStrike" kern="1200" cap="none" spc="0" normalizeH="0" baseline="0" noProof="0" dirty="0" err="1">
                <a:ln>
                  <a:noFill/>
                </a:ln>
                <a:solidFill>
                  <a:srgbClr val="4F81BD">
                    <a:lumMod val="50000"/>
                  </a:srgbClr>
                </a:solidFill>
                <a:effectLst/>
                <a:uLnTx/>
                <a:uFillTx/>
                <a:latin typeface="Arial"/>
                <a:ea typeface="Geneva" pitchFamily="124" charset="-128"/>
                <a:cs typeface="Arial"/>
              </a:rPr>
              <a:t>Apr</a:t>
            </a:r>
            <a:r>
              <a:rPr kumimoji="0" lang="it-IT" sz="900" b="0" i="0" u="none" strike="noStrike" kern="1200" cap="none" spc="0" normalizeH="0" baseline="0" noProof="0" dirty="0">
                <a:ln>
                  <a:noFill/>
                </a:ln>
                <a:solidFill>
                  <a:srgbClr val="4F81BD">
                    <a:lumMod val="50000"/>
                  </a:srgbClr>
                </a:solidFill>
                <a:effectLst/>
                <a:uLnTx/>
                <a:uFillTx/>
                <a:latin typeface="Arial"/>
                <a:ea typeface="Geneva" pitchFamily="124" charset="-128"/>
                <a:cs typeface="Arial"/>
              </a:rPr>
              <a:t>;74(4):631-4</a:t>
            </a:r>
          </a:p>
        </p:txBody>
      </p:sp>
      <p:sp>
        <p:nvSpPr>
          <p:cNvPr id="26" name="Rettangolo 25">
            <a:extLst>
              <a:ext uri="{FF2B5EF4-FFF2-40B4-BE49-F238E27FC236}">
                <a16:creationId xmlns:a16="http://schemas.microsoft.com/office/drawing/2014/main" id="{771606B5-F780-419E-AA1E-BEDBDD6CD5DA}"/>
              </a:ext>
            </a:extLst>
          </p:cNvPr>
          <p:cNvSpPr>
            <a:spLocks noChangeArrowheads="1"/>
          </p:cNvSpPr>
          <p:nvPr/>
        </p:nvSpPr>
        <p:spPr bwMode="auto">
          <a:xfrm>
            <a:off x="1668463" y="1450975"/>
            <a:ext cx="6896100" cy="752475"/>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F81BD"/>
              </a:solidFill>
              <a:effectLst/>
              <a:uLnTx/>
              <a:uFillTx/>
              <a:latin typeface="Calibri"/>
              <a:ea typeface="Geneva" pitchFamily="124" charset="-128"/>
              <a:cs typeface="+mn-cs"/>
            </a:endParaRPr>
          </a:p>
        </p:txBody>
      </p:sp>
      <p:sp>
        <p:nvSpPr>
          <p:cNvPr id="100365" name="Text Box 14">
            <a:extLst>
              <a:ext uri="{FF2B5EF4-FFF2-40B4-BE49-F238E27FC236}">
                <a16:creationId xmlns:a16="http://schemas.microsoft.com/office/drawing/2014/main" id="{2D2A5A6B-72C3-40DF-A2B1-9479E81F8E6B}"/>
              </a:ext>
            </a:extLst>
          </p:cNvPr>
          <p:cNvSpPr txBox="1">
            <a:spLocks noChangeArrowheads="1"/>
          </p:cNvSpPr>
          <p:nvPr/>
        </p:nvSpPr>
        <p:spPr bwMode="auto">
          <a:xfrm>
            <a:off x="1744663" y="1479550"/>
            <a:ext cx="679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Febuxostat ha mostrato efficacia superiore ad allopurinolo 200/300 mg/die*** </a:t>
            </a:r>
            <a:b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br>
            <a: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nel raggiungimento dei livelli di uricemia &lt;6mg/dl nei pazienti con insufficienza renale lieve </a:t>
            </a:r>
            <a:b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br>
            <a:r>
              <a:rPr kumimoji="0" lang="it-IT" altLang="it-IT" sz="1400" b="0" i="0" u="none" strike="noStrike" kern="1200" cap="none" spc="0" normalizeH="0" baseline="0" noProof="0">
                <a:ln>
                  <a:noFill/>
                </a:ln>
                <a:solidFill>
                  <a:prstClr val="white"/>
                </a:solidFill>
                <a:effectLst/>
                <a:uLnTx/>
                <a:uFillTx/>
                <a:latin typeface="Gill Sans" pitchFamily="124" charset="0"/>
                <a:ea typeface="MS PGothic" panose="020B0600070205080204" pitchFamily="34" charset="-128"/>
                <a:cs typeface="+mn-cs"/>
              </a:rPr>
              <a:t>e moderata (endpoint secondario)</a:t>
            </a:r>
          </a:p>
        </p:txBody>
      </p:sp>
      <p:sp>
        <p:nvSpPr>
          <p:cNvPr id="28" name="Rettangolo 27">
            <a:extLst>
              <a:ext uri="{FF2B5EF4-FFF2-40B4-BE49-F238E27FC236}">
                <a16:creationId xmlns:a16="http://schemas.microsoft.com/office/drawing/2014/main" id="{3350D16E-D2A1-4905-B744-B2980EA74175}"/>
              </a:ext>
            </a:extLst>
          </p:cNvPr>
          <p:cNvSpPr/>
          <p:nvPr/>
        </p:nvSpPr>
        <p:spPr>
          <a:xfrm>
            <a:off x="1676400" y="2355850"/>
            <a:ext cx="6865938" cy="343058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0367" name="Immagine 28" descr="Ann Rheum Dis-2015-Singh-631-4 (Page 3).jpg">
            <a:extLst>
              <a:ext uri="{FF2B5EF4-FFF2-40B4-BE49-F238E27FC236}">
                <a16:creationId xmlns:a16="http://schemas.microsoft.com/office/drawing/2014/main" id="{DDDFDCC2-D169-443D-884B-BB36198BBFC3}"/>
              </a:ext>
            </a:extLst>
          </p:cNvPr>
          <p:cNvPicPr>
            <a:picLocks noChangeAspect="1"/>
          </p:cNvPicPr>
          <p:nvPr/>
        </p:nvPicPr>
        <p:blipFill>
          <a:blip r:embed="rId3" cstate="print">
            <a:clrChange>
              <a:clrFrom>
                <a:srgbClr val="000000"/>
              </a:clrFrom>
              <a:clrTo>
                <a:srgbClr val="000000">
                  <a:alpha val="0"/>
                </a:srgbClr>
              </a:clrTo>
            </a:clrChange>
            <a:lum bright="20000" contrast="40000"/>
            <a:extLst>
              <a:ext uri="{28A0092B-C50C-407E-A947-70E740481C1C}">
                <a14:useLocalDpi xmlns:a14="http://schemas.microsoft.com/office/drawing/2010/main" val="0"/>
              </a:ext>
            </a:extLst>
          </a:blip>
          <a:srcRect/>
          <a:stretch>
            <a:fillRect/>
          </a:stretch>
        </p:blipFill>
        <p:spPr bwMode="auto">
          <a:xfrm>
            <a:off x="1798638" y="2482850"/>
            <a:ext cx="6646862"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281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image8.jpeg"/>
          <p:cNvPicPr/>
          <p:nvPr/>
        </p:nvPicPr>
        <p:blipFill>
          <a:blip r:embed="rId2">
            <a:extLst/>
          </a:blip>
          <a:stretch>
            <a:fillRect/>
          </a:stretch>
        </p:blipFill>
        <p:spPr>
          <a:xfrm>
            <a:off x="0" y="188912"/>
            <a:ext cx="9144000" cy="666909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 name="image9.jpeg" descr="C:\Users\utente-pc\Desktop\la-macchina-fotografica-5d056d77-1007-4c94-a7a4-1072658df5d9.jpg"/>
          <p:cNvPicPr/>
          <p:nvPr/>
        </p:nvPicPr>
        <p:blipFill>
          <a:blip r:embed="rId2">
            <a:extLst/>
          </a:blip>
          <a:stretch>
            <a:fillRect/>
          </a:stretch>
        </p:blipFill>
        <p:spPr>
          <a:xfrm>
            <a:off x="3492500" y="4652962"/>
            <a:ext cx="1987550" cy="1817694"/>
          </a:xfrm>
          <a:prstGeom prst="rect">
            <a:avLst/>
          </a:prstGeom>
          <a:ln w="12700">
            <a:miter lim="400000"/>
          </a:ln>
        </p:spPr>
      </p:pic>
      <p:pic>
        <p:nvPicPr>
          <p:cNvPr id="859" name="image10.jpeg" descr="C:\Users\utente-pc\Desktop\macchinafotobella2.jpg"/>
          <p:cNvPicPr/>
          <p:nvPr/>
        </p:nvPicPr>
        <p:blipFill>
          <a:blip r:embed="rId3">
            <a:extLst/>
          </a:blip>
          <a:stretch>
            <a:fillRect/>
          </a:stretch>
        </p:blipFill>
        <p:spPr>
          <a:xfrm>
            <a:off x="5651500" y="146050"/>
            <a:ext cx="3492500" cy="6740525"/>
          </a:xfrm>
          <a:prstGeom prst="rect">
            <a:avLst/>
          </a:prstGeom>
          <a:ln w="12700">
            <a:miter lim="400000"/>
          </a:ln>
        </p:spPr>
      </p:pic>
      <p:pic>
        <p:nvPicPr>
          <p:cNvPr id="860" name="image10.jpeg" descr="C:\Users\utente-pc\Desktop\macchinafotobella2.jpg"/>
          <p:cNvPicPr/>
          <p:nvPr/>
        </p:nvPicPr>
        <p:blipFill>
          <a:blip r:embed="rId3">
            <a:extLst/>
          </a:blip>
          <a:stretch>
            <a:fillRect/>
          </a:stretch>
        </p:blipFill>
        <p:spPr>
          <a:xfrm>
            <a:off x="-34925" y="146050"/>
            <a:ext cx="3382963" cy="674052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p:nvPr/>
        </p:nvSpPr>
        <p:spPr>
          <a:xfrm>
            <a:off x="457200" y="547684"/>
            <a:ext cx="8229600" cy="596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914400">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4000" b="1">
                <a:latin typeface="Calibri"/>
                <a:ea typeface="Calibri"/>
                <a:cs typeface="Calibri"/>
                <a:sym typeface="Calibri"/>
              </a:defRPr>
            </a:lvl1pPr>
          </a:lstStyle>
          <a:p>
            <a:pPr lvl="0">
              <a:defRPr sz="1800" b="0"/>
            </a:pPr>
            <a:r>
              <a:rPr sz="4000" b="1"/>
              <a:t>Trend annuali di prevalenza</a:t>
            </a:r>
          </a:p>
        </p:txBody>
      </p:sp>
      <p:pic>
        <p:nvPicPr>
          <p:cNvPr id="863" name="image15.png"/>
          <p:cNvPicPr/>
          <p:nvPr/>
        </p:nvPicPr>
        <p:blipFill>
          <a:blip r:embed="rId3">
            <a:extLst/>
          </a:blip>
          <a:stretch>
            <a:fillRect/>
          </a:stretch>
        </p:blipFill>
        <p:spPr>
          <a:xfrm>
            <a:off x="1476375" y="1385887"/>
            <a:ext cx="6191250" cy="49545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p:nvPr/>
        </p:nvSpPr>
        <p:spPr>
          <a:xfrm>
            <a:off x="457200" y="522284"/>
            <a:ext cx="8229600" cy="647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914400">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4400" b="1">
                <a:solidFill>
                  <a:srgbClr val="FF0000"/>
                </a:solidFill>
                <a:latin typeface="Calibri"/>
                <a:ea typeface="Calibri"/>
                <a:cs typeface="Calibri"/>
                <a:sym typeface="Calibri"/>
              </a:defRPr>
            </a:lvl1pPr>
          </a:lstStyle>
          <a:p>
            <a:pPr lvl="0">
              <a:defRPr sz="1800" b="0">
                <a:solidFill>
                  <a:srgbClr val="000000"/>
                </a:solidFill>
              </a:defRPr>
            </a:pPr>
            <a:r>
              <a:rPr sz="4400" b="1">
                <a:solidFill>
                  <a:srgbClr val="FF0000"/>
                </a:solidFill>
              </a:rPr>
              <a:t>Take home messages</a:t>
            </a:r>
          </a:p>
        </p:txBody>
      </p:sp>
      <p:sp>
        <p:nvSpPr>
          <p:cNvPr id="868" name="Shape 868"/>
          <p:cNvSpPr/>
          <p:nvPr/>
        </p:nvSpPr>
        <p:spPr>
          <a:xfrm>
            <a:off x="457200" y="1268407"/>
            <a:ext cx="8229600" cy="4419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533163" lvl="0" indent="-2533163" defTabSz="914400">
              <a:spcBef>
                <a:spcPts val="600"/>
              </a:spcBef>
              <a:buClr>
                <a:srgbClr val="002060"/>
              </a:buClr>
              <a:buSzPct val="100000"/>
              <a:buFont typeface="Trebuchet MS"/>
              <a:buChar char="•"/>
              <a:tabLst>
                <a:tab pos="330200" algn="l"/>
                <a:tab pos="774700" algn="l"/>
                <a:tab pos="1231900" algn="l"/>
                <a:tab pos="1676400" algn="l"/>
                <a:tab pos="2133600" algn="l"/>
                <a:tab pos="2578100" algn="l"/>
                <a:tab pos="3022600" algn="l"/>
                <a:tab pos="3479800" algn="l"/>
                <a:tab pos="3924300" algn="l"/>
                <a:tab pos="4368800" algn="l"/>
                <a:tab pos="4826000" algn="l"/>
                <a:tab pos="5270500" algn="l"/>
                <a:tab pos="5727700" algn="l"/>
                <a:tab pos="6172200" algn="l"/>
                <a:tab pos="6616700" algn="l"/>
                <a:tab pos="7073900" algn="l"/>
                <a:tab pos="7518400" algn="l"/>
                <a:tab pos="7962900" algn="l"/>
                <a:tab pos="8420100" algn="l"/>
                <a:tab pos="8864600" algn="l"/>
                <a:tab pos="9321800" algn="l"/>
              </a:tabLst>
            </a:pPr>
            <a:r>
              <a:rPr sz="2400" b="1" i="1">
                <a:solidFill>
                  <a:srgbClr val="002060"/>
                </a:solidFill>
                <a:latin typeface="Calibri"/>
                <a:ea typeface="Calibri"/>
                <a:cs typeface="Calibri"/>
                <a:sym typeface="Calibri"/>
              </a:rPr>
              <a:t>I dati  indicano che la popolazione presenta piu’ fattori di rischio nel tempo e maggiore sara’ la complessita’ delle malattie</a:t>
            </a:r>
            <a:r>
              <a:rPr sz="2400" b="1" i="1">
                <a:solidFill>
                  <a:srgbClr val="FF0000"/>
                </a:solidFill>
                <a:latin typeface="Calibri"/>
                <a:ea typeface="Calibri"/>
                <a:cs typeface="Calibri"/>
                <a:sym typeface="Calibri"/>
              </a:rPr>
              <a:t>.(Terapia personalizzata) </a:t>
            </a:r>
          </a:p>
          <a:p>
            <a:pPr marL="2533163" lvl="0" indent="-2533163" defTabSz="914400">
              <a:spcBef>
                <a:spcPts val="600"/>
              </a:spcBef>
              <a:buClr>
                <a:srgbClr val="002060"/>
              </a:buClr>
              <a:buSzPct val="100000"/>
              <a:buFont typeface="Trebuchet MS"/>
              <a:buChar char="•"/>
              <a:tabLst>
                <a:tab pos="330200" algn="l"/>
                <a:tab pos="774700" algn="l"/>
                <a:tab pos="1231900" algn="l"/>
                <a:tab pos="1676400" algn="l"/>
                <a:tab pos="2133600" algn="l"/>
                <a:tab pos="2578100" algn="l"/>
                <a:tab pos="3022600" algn="l"/>
                <a:tab pos="3479800" algn="l"/>
                <a:tab pos="3924300" algn="l"/>
                <a:tab pos="4368800" algn="l"/>
                <a:tab pos="4826000" algn="l"/>
                <a:tab pos="5270500" algn="l"/>
                <a:tab pos="5727700" algn="l"/>
                <a:tab pos="6172200" algn="l"/>
                <a:tab pos="6616700" algn="l"/>
                <a:tab pos="7073900" algn="l"/>
                <a:tab pos="7518400" algn="l"/>
                <a:tab pos="7962900" algn="l"/>
                <a:tab pos="8420100" algn="l"/>
                <a:tab pos="8864600" algn="l"/>
                <a:tab pos="9321800" algn="l"/>
              </a:tabLst>
            </a:pPr>
            <a:r>
              <a:rPr sz="2400" b="1" i="1">
                <a:solidFill>
                  <a:srgbClr val="002060"/>
                </a:solidFill>
                <a:latin typeface="Calibri"/>
                <a:ea typeface="Calibri"/>
                <a:cs typeface="Calibri"/>
                <a:sym typeface="Calibri"/>
              </a:rPr>
              <a:t>La nostra possibilità di fornire le risposte necessarie ad affrontare tale complessità dipende da quanto saremo in grado di analizzare in maniera approfondita il fenomeno</a:t>
            </a:r>
            <a:r>
              <a:rPr sz="2400" b="1" i="1">
                <a:solidFill>
                  <a:srgbClr val="FF0000"/>
                </a:solidFill>
                <a:latin typeface="Calibri"/>
                <a:ea typeface="Calibri"/>
                <a:cs typeface="Calibri"/>
                <a:sym typeface="Calibri"/>
              </a:rPr>
              <a:t>(Medicina di precisione)</a:t>
            </a:r>
          </a:p>
          <a:p>
            <a:pPr marL="2533163" lvl="0" indent="-2533163" defTabSz="914400">
              <a:spcBef>
                <a:spcPts val="600"/>
              </a:spcBef>
              <a:buClr>
                <a:srgbClr val="002060"/>
              </a:buClr>
              <a:buSzPct val="100000"/>
              <a:buFont typeface="Trebuchet MS"/>
              <a:buChar char="•"/>
              <a:tabLst>
                <a:tab pos="330200" algn="l"/>
                <a:tab pos="774700" algn="l"/>
                <a:tab pos="1231900" algn="l"/>
                <a:tab pos="1676400" algn="l"/>
                <a:tab pos="2133600" algn="l"/>
                <a:tab pos="2578100" algn="l"/>
                <a:tab pos="3022600" algn="l"/>
                <a:tab pos="3479800" algn="l"/>
                <a:tab pos="3924300" algn="l"/>
                <a:tab pos="4368800" algn="l"/>
                <a:tab pos="4826000" algn="l"/>
                <a:tab pos="5270500" algn="l"/>
                <a:tab pos="5727700" algn="l"/>
                <a:tab pos="6172200" algn="l"/>
                <a:tab pos="6616700" algn="l"/>
                <a:tab pos="7073900" algn="l"/>
                <a:tab pos="7518400" algn="l"/>
                <a:tab pos="7962900" algn="l"/>
                <a:tab pos="8420100" algn="l"/>
                <a:tab pos="8864600" algn="l"/>
                <a:tab pos="9321800" algn="l"/>
              </a:tabLst>
            </a:pPr>
            <a:r>
              <a:rPr sz="2400" b="1" i="1">
                <a:solidFill>
                  <a:srgbClr val="002060"/>
                </a:solidFill>
                <a:latin typeface="Calibri"/>
                <a:ea typeface="Calibri"/>
                <a:cs typeface="Calibri"/>
                <a:sym typeface="Calibri"/>
              </a:rPr>
              <a:t>Gli esempi presentati dimostrano quale complessità si nasconda nei pazienti che frequentano i nostri ambulatori</a:t>
            </a: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 name="Group 872"/>
          <p:cNvGrpSpPr/>
          <p:nvPr/>
        </p:nvGrpSpPr>
        <p:grpSpPr>
          <a:xfrm>
            <a:off x="1984341" y="4725647"/>
            <a:ext cx="1437850" cy="727612"/>
            <a:chOff x="-19" y="-10"/>
            <a:chExt cx="1437848" cy="727610"/>
          </a:xfrm>
        </p:grpSpPr>
        <p:sp>
          <p:nvSpPr>
            <p:cNvPr id="870" name="Shape 870"/>
            <p:cNvSpPr/>
            <p:nvPr/>
          </p:nvSpPr>
          <p:spPr>
            <a:xfrm>
              <a:off x="-20" y="-11"/>
              <a:ext cx="1437850" cy="727612"/>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71" name="Shape 871"/>
            <p:cNvSpPr/>
            <p:nvPr/>
          </p:nvSpPr>
          <p:spPr>
            <a:xfrm>
              <a:off x="344524" y="155468"/>
              <a:ext cx="748904" cy="4166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Kidney</a:t>
              </a:r>
              <a:endParaRPr sz="1400" b="1">
                <a:solidFill>
                  <a:srgbClr val="FFFFFF"/>
                </a:solidFill>
                <a:latin typeface="Calibri"/>
                <a:ea typeface="Calibri"/>
                <a:cs typeface="Calibri"/>
                <a:sym typeface="Calibri"/>
              </a:endParaRPr>
            </a:p>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Failure</a:t>
              </a:r>
            </a:p>
          </p:txBody>
        </p:sp>
      </p:grpSp>
      <p:sp>
        <p:nvSpPr>
          <p:cNvPr id="873" name="Shape 873"/>
          <p:cNvSpPr/>
          <p:nvPr/>
        </p:nvSpPr>
        <p:spPr>
          <a:xfrm>
            <a:off x="397981" y="1269189"/>
            <a:ext cx="3745693" cy="2944993"/>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63500" cap="flat">
            <a:solidFill>
              <a:srgbClr val="FFFF00"/>
            </a:solidFill>
            <a:prstDash val="solid"/>
            <a:round/>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3400">
                <a:solidFill>
                  <a:srgbClr val="FFFFFF"/>
                </a:solidFill>
                <a:latin typeface="Verdana Bold"/>
                <a:ea typeface="Verdana Bold"/>
                <a:cs typeface="Verdana Bold"/>
                <a:sym typeface="Verdana Bold"/>
              </a:defRPr>
            </a:pPr>
            <a:endParaRPr/>
          </a:p>
        </p:txBody>
      </p:sp>
      <p:grpSp>
        <p:nvGrpSpPr>
          <p:cNvPr id="878" name="Group 878"/>
          <p:cNvGrpSpPr/>
          <p:nvPr/>
        </p:nvGrpSpPr>
        <p:grpSpPr>
          <a:xfrm>
            <a:off x="4259281" y="2135158"/>
            <a:ext cx="1829818" cy="989784"/>
            <a:chOff x="-24" y="-13"/>
            <a:chExt cx="1829816" cy="989782"/>
          </a:xfrm>
        </p:grpSpPr>
        <p:sp>
          <p:nvSpPr>
            <p:cNvPr id="876" name="Shape 876"/>
            <p:cNvSpPr/>
            <p:nvPr/>
          </p:nvSpPr>
          <p:spPr>
            <a:xfrm>
              <a:off x="-25" y="-14"/>
              <a:ext cx="1829818" cy="989784"/>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77" name="Shape 877"/>
            <p:cNvSpPr/>
            <p:nvPr/>
          </p:nvSpPr>
          <p:spPr>
            <a:xfrm>
              <a:off x="538566" y="386976"/>
              <a:ext cx="752724"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lvl1pPr>
            </a:lstStyle>
            <a:p>
              <a:pPr lvl="0">
                <a:defRPr sz="1800">
                  <a:solidFill>
                    <a:srgbClr val="000000"/>
                  </a:solidFill>
                </a:defRPr>
              </a:pPr>
              <a:r>
                <a:rPr sz="1400">
                  <a:solidFill>
                    <a:srgbClr val="FFFFFF"/>
                  </a:solidFill>
                </a:rPr>
                <a:t>C O P D</a:t>
              </a:r>
            </a:p>
          </p:txBody>
        </p:sp>
      </p:grpSp>
      <p:grpSp>
        <p:nvGrpSpPr>
          <p:cNvPr id="881" name="Group 881"/>
          <p:cNvGrpSpPr/>
          <p:nvPr/>
        </p:nvGrpSpPr>
        <p:grpSpPr>
          <a:xfrm>
            <a:off x="3661367" y="3277650"/>
            <a:ext cx="1829724" cy="1710142"/>
            <a:chOff x="-24" y="-22"/>
            <a:chExt cx="1829722" cy="1710141"/>
          </a:xfrm>
        </p:grpSpPr>
        <p:sp>
          <p:nvSpPr>
            <p:cNvPr id="879" name="Shape 879"/>
            <p:cNvSpPr/>
            <p:nvPr/>
          </p:nvSpPr>
          <p:spPr>
            <a:xfrm>
              <a:off x="-25" y="-23"/>
              <a:ext cx="1829724" cy="1710142"/>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919"/>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80" name="Shape 880"/>
            <p:cNvSpPr/>
            <p:nvPr/>
          </p:nvSpPr>
          <p:spPr>
            <a:xfrm>
              <a:off x="256109" y="747183"/>
              <a:ext cx="1317638"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lvl1pPr>
            </a:lstStyle>
            <a:p>
              <a:pPr lvl="0">
                <a:defRPr sz="1800">
                  <a:solidFill>
                    <a:srgbClr val="000000"/>
                  </a:solidFill>
                </a:defRPr>
              </a:pPr>
              <a:r>
                <a:rPr sz="1400">
                  <a:solidFill>
                    <a:srgbClr val="FFFFFF"/>
                  </a:solidFill>
                </a:rPr>
                <a:t>Heart Failure</a:t>
              </a:r>
            </a:p>
          </p:txBody>
        </p:sp>
      </p:grpSp>
      <p:grpSp>
        <p:nvGrpSpPr>
          <p:cNvPr id="884" name="Group 884"/>
          <p:cNvGrpSpPr/>
          <p:nvPr/>
        </p:nvGrpSpPr>
        <p:grpSpPr>
          <a:xfrm>
            <a:off x="5224602" y="4655050"/>
            <a:ext cx="1436482" cy="727612"/>
            <a:chOff x="-19" y="-10"/>
            <a:chExt cx="1436480" cy="727610"/>
          </a:xfrm>
        </p:grpSpPr>
        <p:sp>
          <p:nvSpPr>
            <p:cNvPr id="882" name="Shape 882"/>
            <p:cNvSpPr/>
            <p:nvPr/>
          </p:nvSpPr>
          <p:spPr>
            <a:xfrm>
              <a:off x="-20" y="-11"/>
              <a:ext cx="1436482" cy="727612"/>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919"/>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83" name="Shape 883"/>
            <p:cNvSpPr/>
            <p:nvPr/>
          </p:nvSpPr>
          <p:spPr>
            <a:xfrm>
              <a:off x="146382" y="155468"/>
              <a:ext cx="1143745" cy="4166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Pulmonary</a:t>
              </a:r>
              <a:endParaRPr sz="1400" b="1">
                <a:solidFill>
                  <a:srgbClr val="FFFFFF"/>
                </a:solidFill>
                <a:latin typeface="Calibri"/>
                <a:ea typeface="Calibri"/>
                <a:cs typeface="Calibri"/>
                <a:sym typeface="Calibri"/>
              </a:endParaRPr>
            </a:p>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Embolism</a:t>
              </a:r>
            </a:p>
          </p:txBody>
        </p:sp>
      </p:grpSp>
      <p:grpSp>
        <p:nvGrpSpPr>
          <p:cNvPr id="887" name="Group 887"/>
          <p:cNvGrpSpPr/>
          <p:nvPr/>
        </p:nvGrpSpPr>
        <p:grpSpPr>
          <a:xfrm>
            <a:off x="6305169" y="2349840"/>
            <a:ext cx="1437850" cy="727612"/>
            <a:chOff x="-19" y="-10"/>
            <a:chExt cx="1437848" cy="727610"/>
          </a:xfrm>
        </p:grpSpPr>
        <p:sp>
          <p:nvSpPr>
            <p:cNvPr id="885" name="Shape 885"/>
            <p:cNvSpPr/>
            <p:nvPr/>
          </p:nvSpPr>
          <p:spPr>
            <a:xfrm>
              <a:off x="-20" y="-11"/>
              <a:ext cx="1437850" cy="727612"/>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86" name="Shape 886"/>
            <p:cNvSpPr/>
            <p:nvPr/>
          </p:nvSpPr>
          <p:spPr>
            <a:xfrm>
              <a:off x="396744" y="255861"/>
              <a:ext cx="644464"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lvl1pPr>
            </a:lstStyle>
            <a:p>
              <a:pPr lvl="0">
                <a:defRPr sz="1800">
                  <a:solidFill>
                    <a:srgbClr val="000000"/>
                  </a:solidFill>
                </a:defRPr>
              </a:pPr>
              <a:r>
                <a:rPr sz="1400">
                  <a:solidFill>
                    <a:srgbClr val="FFFFFF"/>
                  </a:solidFill>
                </a:rPr>
                <a:t>D M II</a:t>
              </a:r>
            </a:p>
          </p:txBody>
        </p:sp>
      </p:grpSp>
      <p:grpSp>
        <p:nvGrpSpPr>
          <p:cNvPr id="890" name="Group 890"/>
          <p:cNvGrpSpPr/>
          <p:nvPr/>
        </p:nvGrpSpPr>
        <p:grpSpPr>
          <a:xfrm>
            <a:off x="307299" y="4116207"/>
            <a:ext cx="1531494" cy="727612"/>
            <a:chOff x="-20" y="-10"/>
            <a:chExt cx="1531493" cy="727610"/>
          </a:xfrm>
        </p:grpSpPr>
        <p:sp>
          <p:nvSpPr>
            <p:cNvPr id="888" name="Shape 888"/>
            <p:cNvSpPr/>
            <p:nvPr/>
          </p:nvSpPr>
          <p:spPr>
            <a:xfrm>
              <a:off x="-21" y="-11"/>
              <a:ext cx="1531494" cy="727612"/>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919"/>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89" name="Shape 889"/>
            <p:cNvSpPr/>
            <p:nvPr/>
          </p:nvSpPr>
          <p:spPr>
            <a:xfrm>
              <a:off x="110065" y="255861"/>
              <a:ext cx="1311474"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lvl1pPr>
            </a:lstStyle>
            <a:p>
              <a:pPr lvl="0">
                <a:defRPr sz="1800">
                  <a:solidFill>
                    <a:srgbClr val="000000"/>
                  </a:solidFill>
                </a:defRPr>
              </a:pPr>
              <a:r>
                <a:rPr sz="1400">
                  <a:solidFill>
                    <a:srgbClr val="FFFFFF"/>
                  </a:solidFill>
                </a:rPr>
                <a:t>Arrhythmias </a:t>
              </a:r>
            </a:p>
          </p:txBody>
        </p:sp>
      </p:grpSp>
      <p:grpSp>
        <p:nvGrpSpPr>
          <p:cNvPr id="893" name="Group 893"/>
          <p:cNvGrpSpPr/>
          <p:nvPr/>
        </p:nvGrpSpPr>
        <p:grpSpPr>
          <a:xfrm>
            <a:off x="7244536" y="5412877"/>
            <a:ext cx="1600733" cy="1066141"/>
            <a:chOff x="-21" y="-14"/>
            <a:chExt cx="1600731" cy="1066139"/>
          </a:xfrm>
        </p:grpSpPr>
        <p:sp>
          <p:nvSpPr>
            <p:cNvPr id="891" name="Shape 891"/>
            <p:cNvSpPr/>
            <p:nvPr/>
          </p:nvSpPr>
          <p:spPr>
            <a:xfrm>
              <a:off x="-22" y="-15"/>
              <a:ext cx="1600733" cy="1066141"/>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919"/>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92" name="Shape 892"/>
            <p:cNvSpPr/>
            <p:nvPr/>
          </p:nvSpPr>
          <p:spPr>
            <a:xfrm>
              <a:off x="242662" y="324764"/>
              <a:ext cx="1115443" cy="4166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Device</a:t>
              </a:r>
              <a:endParaRPr sz="1400" b="1">
                <a:solidFill>
                  <a:srgbClr val="FFFFFF"/>
                </a:solidFill>
                <a:latin typeface="Calibri"/>
                <a:ea typeface="Calibri"/>
                <a:cs typeface="Calibri"/>
                <a:sym typeface="Calibri"/>
              </a:endParaRPr>
            </a:p>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 infections </a:t>
              </a:r>
            </a:p>
          </p:txBody>
        </p:sp>
      </p:grpSp>
      <p:grpSp>
        <p:nvGrpSpPr>
          <p:cNvPr id="896" name="Group 896"/>
          <p:cNvGrpSpPr/>
          <p:nvPr/>
        </p:nvGrpSpPr>
        <p:grpSpPr>
          <a:xfrm>
            <a:off x="6862716" y="3506729"/>
            <a:ext cx="2135264" cy="1753456"/>
            <a:chOff x="-28" y="-23"/>
            <a:chExt cx="2135263" cy="1753454"/>
          </a:xfrm>
        </p:grpSpPr>
        <p:sp>
          <p:nvSpPr>
            <p:cNvPr id="894" name="Shape 894"/>
            <p:cNvSpPr/>
            <p:nvPr/>
          </p:nvSpPr>
          <p:spPr>
            <a:xfrm>
              <a:off x="-29" y="-24"/>
              <a:ext cx="2135265" cy="175345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919"/>
            </a:solidFill>
            <a:ln w="12700" cap="flat">
              <a:noFill/>
              <a:miter lim="400000"/>
            </a:ln>
            <a:effectLst>
              <a:outerShdw blurRad="50800" dist="25400" dir="2700000" rotWithShape="0">
                <a:srgbClr val="EEECE1"/>
              </a:outerShdw>
            </a:effectLst>
          </p:spPr>
          <p:txBody>
            <a:bodyPr wrap="square" lIns="0" tIns="0" rIns="0" bIns="0" numCol="1" anchor="ctr">
              <a:no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defRPr sz="1400">
                  <a:solidFill>
                    <a:srgbClr val="FFFFFF"/>
                  </a:solidFill>
                  <a:latin typeface="Verdana Bold"/>
                  <a:ea typeface="Verdana Bold"/>
                  <a:cs typeface="Verdana Bold"/>
                  <a:sym typeface="Verdana Bold"/>
                </a:defRPr>
              </a:pPr>
              <a:endParaRPr/>
            </a:p>
          </p:txBody>
        </p:sp>
        <p:sp>
          <p:nvSpPr>
            <p:cNvPr id="895" name="Shape 895"/>
            <p:cNvSpPr/>
            <p:nvPr/>
          </p:nvSpPr>
          <p:spPr>
            <a:xfrm>
              <a:off x="267196" y="668402"/>
              <a:ext cx="1600920" cy="4166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Periprocedural </a:t>
              </a:r>
              <a:endParaRPr sz="1400" b="1">
                <a:solidFill>
                  <a:srgbClr val="FFFFFF"/>
                </a:solidFill>
                <a:latin typeface="Calibri"/>
                <a:ea typeface="Calibri"/>
                <a:cs typeface="Calibri"/>
                <a:sym typeface="Calibri"/>
              </a:endParaRPr>
            </a:p>
            <a:p>
              <a:pPr lvl="0" algn="ctr" defTabSz="911998">
                <a:lnSpc>
                  <a:spcPct val="93000"/>
                </a:lnSpc>
                <a:tabLst>
                  <a:tab pos="431800" algn="l"/>
                  <a:tab pos="876300" algn="l"/>
                  <a:tab pos="1333500" algn="l"/>
                  <a:tab pos="1778000" algn="l"/>
                  <a:tab pos="2235200" algn="l"/>
                  <a:tab pos="2679700" algn="l"/>
                  <a:tab pos="3124200" algn="l"/>
                  <a:tab pos="3581400" algn="l"/>
                  <a:tab pos="4013200" algn="l"/>
                  <a:tab pos="4470400" algn="l"/>
                  <a:tab pos="4914900" algn="l"/>
                  <a:tab pos="5359400" algn="l"/>
                  <a:tab pos="5816600" algn="l"/>
                  <a:tab pos="6261100" algn="l"/>
                  <a:tab pos="6718300" algn="l"/>
                  <a:tab pos="7162800" algn="l"/>
                  <a:tab pos="7607300" algn="l"/>
                  <a:tab pos="8051800" algn="l"/>
                  <a:tab pos="8496300" algn="l"/>
                  <a:tab pos="8953500" algn="l"/>
                </a:tabLst>
              </a:pPr>
              <a:r>
                <a:rPr sz="1400">
                  <a:solidFill>
                    <a:srgbClr val="FFFFFF"/>
                  </a:solidFill>
                  <a:latin typeface="Verdana Bold"/>
                  <a:ea typeface="Verdana Bold"/>
                  <a:cs typeface="Verdana Bold"/>
                  <a:sym typeface="Verdana Bold"/>
                </a:rPr>
                <a:t>complications</a:t>
              </a:r>
            </a:p>
          </p:txBody>
        </p:sp>
      </p:grpSp>
      <p:graphicFrame>
        <p:nvGraphicFramePr>
          <p:cNvPr id="897" name="Table 897"/>
          <p:cNvGraphicFramePr/>
          <p:nvPr/>
        </p:nvGraphicFramePr>
        <p:xfrm>
          <a:off x="182015" y="-33138"/>
          <a:ext cx="8511988" cy="1264984"/>
        </p:xfrm>
        <a:graphic>
          <a:graphicData uri="http://schemas.openxmlformats.org/drawingml/2006/table">
            <a:tbl>
              <a:tblPr>
                <a:tableStyleId>{4C3C2611-4C71-4FC5-86AE-919BDF0F9419}</a:tableStyleId>
              </a:tblPr>
              <a:tblGrid>
                <a:gridCol w="8511988">
                  <a:extLst>
                    <a:ext uri="{9D8B030D-6E8A-4147-A177-3AD203B41FA5}">
                      <a16:colId xmlns:a16="http://schemas.microsoft.com/office/drawing/2014/main" val="20000"/>
                    </a:ext>
                  </a:extLst>
                </a:gridCol>
              </a:tblGrid>
              <a:tr h="1264984">
                <a:tc>
                  <a:txBody>
                    <a:bodyPr/>
                    <a:lstStyle/>
                    <a:p>
                      <a:pPr lvl="0" algn="ctr" defTabSz="503237">
                        <a:lnSpc>
                          <a:spcPct val="101000"/>
                        </a:lnSpc>
                        <a:spcBef>
                          <a:spcPts val="9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0" i="0"/>
                      </a:pPr>
                      <a:r>
                        <a:rPr sz="3600" b="1" i="1">
                          <a:effectLst>
                            <a:outerShdw blurRad="12700" dist="25400" dir="2700000" rotWithShape="0">
                              <a:srgbClr val="DDDDDD"/>
                            </a:outerShdw>
                          </a:effectLst>
                          <a:latin typeface="Verdana"/>
                          <a:ea typeface="Verdana"/>
                          <a:cs typeface="Verdana"/>
                          <a:sym typeface="Verdana"/>
                        </a:rPr>
                        <a:t>The </a:t>
                      </a:r>
                      <a:r>
                        <a:rPr sz="4000" b="1" i="1" u="sng">
                          <a:solidFill>
                            <a:srgbClr val="FF0000"/>
                          </a:solidFill>
                          <a:effectLst>
                            <a:outerShdw blurRad="12700" dist="25400" dir="2700000" rotWithShape="0">
                              <a:srgbClr val="DDDDDD"/>
                            </a:outerShdw>
                          </a:effectLst>
                          <a:latin typeface="Verdana"/>
                          <a:ea typeface="Verdana"/>
                          <a:cs typeface="Verdana"/>
                          <a:sym typeface="Verdana"/>
                        </a:rPr>
                        <a:t>complex</a:t>
                      </a:r>
                      <a:r>
                        <a:rPr sz="4000" b="1" i="1">
                          <a:solidFill>
                            <a:srgbClr val="FF0000"/>
                          </a:solidFill>
                          <a:effectLst>
                            <a:outerShdw blurRad="12700" dist="25400" dir="2700000" rotWithShape="0">
                              <a:srgbClr val="DDDDDD"/>
                            </a:outerShdw>
                          </a:effectLst>
                          <a:latin typeface="Verdana"/>
                          <a:ea typeface="Verdana"/>
                          <a:cs typeface="Verdana"/>
                          <a:sym typeface="Verdana"/>
                        </a:rPr>
                        <a:t> </a:t>
                      </a:r>
                      <a:r>
                        <a:rPr sz="3600" b="1" i="1">
                          <a:effectLst>
                            <a:outerShdw blurRad="12700" dist="25400" dir="2700000" rotWithShape="0">
                              <a:srgbClr val="DDDDDD"/>
                            </a:outerShdw>
                          </a:effectLst>
                          <a:latin typeface="Verdana"/>
                          <a:ea typeface="Verdana"/>
                          <a:cs typeface="Verdana"/>
                          <a:sym typeface="Verdana"/>
                        </a:rPr>
                        <a:t>clinical phenotype</a:t>
                      </a:r>
                    </a:p>
                  </a:txBody>
                  <a:tcPr marL="50400" marR="50400" marT="50400" marB="50400" anchor="ctr" horzOverflow="overflow"/>
                </a:tc>
                <a:extLst>
                  <a:ext uri="{0D108BD9-81ED-4DB2-BD59-A6C34878D82A}">
                    <a16:rowId xmlns:a16="http://schemas.microsoft.com/office/drawing/2014/main" val="10000"/>
                  </a:ext>
                </a:extLst>
              </a:tr>
            </a:tbl>
          </a:graphicData>
        </a:graphic>
      </p:graphicFrame>
      <p:grpSp>
        <p:nvGrpSpPr>
          <p:cNvPr id="900" name="Group 900"/>
          <p:cNvGrpSpPr/>
          <p:nvPr/>
        </p:nvGrpSpPr>
        <p:grpSpPr>
          <a:xfrm>
            <a:off x="5500694" y="1142984"/>
            <a:ext cx="2262053" cy="1080603"/>
            <a:chOff x="448983" y="89823"/>
            <a:chExt cx="2262052" cy="1080602"/>
          </a:xfrm>
        </p:grpSpPr>
        <p:sp>
          <p:nvSpPr>
            <p:cNvPr id="898" name="Shape 898"/>
            <p:cNvSpPr/>
            <p:nvPr/>
          </p:nvSpPr>
          <p:spPr>
            <a:xfrm>
              <a:off x="448983" y="89823"/>
              <a:ext cx="2262052" cy="1080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noFill/>
              <a:miter lim="400000"/>
            </a:ln>
            <a:effectLst>
              <a:outerShdw blurRad="12700" dist="25400" dir="2700000" rotWithShape="0">
                <a:srgbClr val="EEECE1"/>
              </a:outerShdw>
            </a:effectLst>
          </p:spPr>
          <p:txBody>
            <a:bodyPr wrap="square" lIns="0" tIns="0" rIns="0" bIns="0" numCol="1" anchor="ctr">
              <a:noAutofit/>
            </a:bodyPr>
            <a:lstStyle/>
            <a:p>
              <a:pPr lvl="0" algn="ctr" defTabSz="401971">
                <a:lnSpc>
                  <a:spcPct val="93000"/>
                </a:lnSpc>
                <a:defRPr sz="1400">
                  <a:solidFill>
                    <a:srgbClr val="FFFFFF"/>
                  </a:solidFill>
                  <a:latin typeface="Verdana Bold"/>
                  <a:ea typeface="Verdana Bold"/>
                  <a:cs typeface="Verdana Bold"/>
                  <a:sym typeface="Verdana Bold"/>
                </a:defRPr>
              </a:pPr>
              <a:endParaRPr/>
            </a:p>
          </p:txBody>
        </p:sp>
        <p:sp>
          <p:nvSpPr>
            <p:cNvPr id="899" name="Shape 899"/>
            <p:cNvSpPr/>
            <p:nvPr/>
          </p:nvSpPr>
          <p:spPr>
            <a:xfrm>
              <a:off x="877611" y="447013"/>
              <a:ext cx="1601701"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401971">
                <a:lnSpc>
                  <a:spcPct val="93000"/>
                </a:lnSpc>
                <a:defRPr sz="1400">
                  <a:solidFill>
                    <a:srgbClr val="FFFFFF"/>
                  </a:solidFill>
                  <a:latin typeface="Verdana Bold"/>
                  <a:ea typeface="Verdana Bold"/>
                  <a:cs typeface="Verdana Bold"/>
                  <a:sym typeface="Verdana Bold"/>
                </a:defRPr>
              </a:lvl1pPr>
            </a:lstStyle>
            <a:p>
              <a:pPr lvl="0">
                <a:defRPr sz="1800">
                  <a:solidFill>
                    <a:srgbClr val="000000"/>
                  </a:solidFill>
                </a:defRPr>
              </a:pPr>
              <a:r>
                <a:rPr sz="1400">
                  <a:solidFill>
                    <a:srgbClr val="FFFFFF"/>
                  </a:solidFill>
                </a:rPr>
                <a:t>HYPERTENSION</a:t>
              </a:r>
            </a:p>
          </p:txBody>
        </p:sp>
      </p:grpSp>
      <p:sp>
        <p:nvSpPr>
          <p:cNvPr id="901" name="Shape 901"/>
          <p:cNvSpPr/>
          <p:nvPr/>
        </p:nvSpPr>
        <p:spPr>
          <a:xfrm>
            <a:off x="928662" y="1857364"/>
            <a:ext cx="2643206" cy="1723549"/>
          </a:xfrm>
          <a:prstGeom prst="rect">
            <a:avLst/>
          </a:prstGeom>
          <a:solidFill>
            <a:srgbClr val="FF0000"/>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911998">
              <a:defRPr sz="2600" b="1">
                <a:solidFill>
                  <a:srgbClr val="FFFFFF"/>
                </a:solidFill>
                <a:latin typeface="Calibri"/>
                <a:ea typeface="Calibri"/>
                <a:cs typeface="Calibri"/>
                <a:sym typeface="Calibri"/>
              </a:defRPr>
            </a:lvl1pPr>
          </a:lstStyle>
          <a:p>
            <a:pPr lvl="0">
              <a:defRPr sz="1800">
                <a:solidFill>
                  <a:srgbClr val="000000"/>
                </a:solidFill>
              </a:defRPr>
            </a:pPr>
            <a:r>
              <a:rPr lang="it-IT" sz="4000" dirty="0" err="1" smtClean="0">
                <a:solidFill>
                  <a:srgbClr val="FFFF00"/>
                </a:solidFill>
              </a:rPr>
              <a:t>Risk</a:t>
            </a:r>
            <a:r>
              <a:rPr lang="it-IT" sz="4000" dirty="0" smtClean="0">
                <a:solidFill>
                  <a:srgbClr val="FFFF00"/>
                </a:solidFill>
              </a:rPr>
              <a:t> </a:t>
            </a:r>
            <a:r>
              <a:rPr lang="it-IT" sz="4000" dirty="0" err="1" smtClean="0">
                <a:solidFill>
                  <a:srgbClr val="FFFF00"/>
                </a:solidFill>
              </a:rPr>
              <a:t>Factors</a:t>
            </a:r>
            <a:endParaRPr lang="it-IT" sz="4000" dirty="0" smtClean="0">
              <a:solidFill>
                <a:srgbClr val="FFFF00"/>
              </a:solidFill>
            </a:endParaRPr>
          </a:p>
          <a:p>
            <a:pPr lvl="0" algn="ctr">
              <a:defRPr sz="1800">
                <a:solidFill>
                  <a:srgbClr val="000000"/>
                </a:solidFill>
              </a:defRPr>
            </a:pPr>
            <a:r>
              <a:rPr lang="it-IT" sz="2800" dirty="0" smtClean="0">
                <a:solidFill>
                  <a:srgbClr val="FFFF00"/>
                </a:solidFill>
              </a:rPr>
              <a:t>SCA</a:t>
            </a:r>
          </a:p>
          <a:p>
            <a:pPr lvl="0">
              <a:defRPr sz="1800">
                <a:solidFill>
                  <a:srgbClr val="000000"/>
                </a:solidFill>
              </a:defRPr>
            </a:pPr>
            <a:endParaRPr lang="it-IT" sz="4400" dirty="0">
              <a:solidFill>
                <a:srgbClr val="FFFF00"/>
              </a:solidFill>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570026D5-D82F-494D-A3E5-962B692188E1}"/>
              </a:ext>
            </a:extLst>
          </p:cNvPr>
          <p:cNvSpPr/>
          <p:nvPr/>
        </p:nvSpPr>
        <p:spPr>
          <a:xfrm>
            <a:off x="8297863" y="6332538"/>
            <a:ext cx="388937" cy="388937"/>
          </a:xfrm>
          <a:prstGeom prst="ellipse">
            <a:avLst/>
          </a:prstGeom>
          <a:gradFill flip="none" rotWithShape="1">
            <a:gsLst>
              <a:gs pos="0">
                <a:schemeClr val="bg1"/>
              </a:gs>
              <a:gs pos="100000">
                <a:schemeClr val="bg1">
                  <a:alpha val="0"/>
                </a:schemeClr>
              </a:gs>
            </a:gsLst>
            <a:lin ang="1404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A83F3DA7-A9CB-4B1F-B7C5-E573D4D641BE}"/>
              </a:ext>
            </a:extLst>
          </p:cNvPr>
          <p:cNvSpPr>
            <a:spLocks noGrp="1"/>
          </p:cNvSpPr>
          <p:nvPr>
            <p:ph type="sldNum" sz="quarter" idx="12"/>
          </p:nvPr>
        </p:nvSpPr>
        <p:spPr>
          <a:xfrm>
            <a:off x="8297863" y="6356350"/>
            <a:ext cx="388937" cy="365125"/>
          </a:xfrm>
        </p:spPr>
        <p:txBody>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91001E2E-FBA6-4ABC-9DA4-23E70C01D9F6}" type="slidenum">
              <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7</a:t>
            </a:fld>
            <a:endParaRPr kumimoji="0" lang="it-IT" altLang="it-IT" sz="1200" b="0" i="0" u="none" strike="noStrike" kern="1200" cap="none" spc="0" normalizeH="0" baseline="0" noProof="0">
              <a:ln>
                <a:noFill/>
              </a:ln>
              <a:solidFill>
                <a:srgbClr val="376092"/>
              </a:solidFill>
              <a:effectLst/>
              <a:uLnTx/>
              <a:uFillTx/>
              <a:latin typeface="Calibri" panose="020F0502020204030204" pitchFamily="34" charset="0"/>
              <a:ea typeface="Geneva" pitchFamily="124" charset="-128"/>
              <a:cs typeface="+mn-cs"/>
            </a:endParaRPr>
          </a:p>
        </p:txBody>
      </p:sp>
      <p:sp>
        <p:nvSpPr>
          <p:cNvPr id="9" name="Rettangolo 8">
            <a:extLst>
              <a:ext uri="{FF2B5EF4-FFF2-40B4-BE49-F238E27FC236}">
                <a16:creationId xmlns:a16="http://schemas.microsoft.com/office/drawing/2014/main" id="{84AD0386-4128-4D4C-990D-A930B7ADB0A5}"/>
              </a:ext>
            </a:extLst>
          </p:cNvPr>
          <p:cNvSpPr/>
          <p:nvPr/>
        </p:nvSpPr>
        <p:spPr>
          <a:xfrm>
            <a:off x="2421466" y="0"/>
            <a:ext cx="6265333" cy="990600"/>
          </a:xfrm>
          <a:prstGeom prst="rect">
            <a:avLst/>
          </a:prstGeom>
          <a:gradFill flip="none" rotWithShape="1">
            <a:gsLst>
              <a:gs pos="0">
                <a:srgbClr val="FF6718">
                  <a:alpha val="20000"/>
                </a:srgbClr>
              </a:gs>
              <a:gs pos="62000">
                <a:srgbClr val="FFFFFF">
                  <a:alpha val="47000"/>
                </a:srgb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0182" name="Titolo 3">
            <a:extLst>
              <a:ext uri="{FF2B5EF4-FFF2-40B4-BE49-F238E27FC236}">
                <a16:creationId xmlns:a16="http://schemas.microsoft.com/office/drawing/2014/main" id="{712C71DC-9102-4B75-B0FB-3A3B176D7900}"/>
              </a:ext>
            </a:extLst>
          </p:cNvPr>
          <p:cNvSpPr>
            <a:spLocks noGrp="1"/>
          </p:cNvSpPr>
          <p:nvPr>
            <p:ph type="title"/>
          </p:nvPr>
        </p:nvSpPr>
        <p:spPr>
          <a:xfrm>
            <a:off x="2557463" y="93663"/>
            <a:ext cx="6129337" cy="879475"/>
          </a:xfrm>
        </p:spPr>
        <p:txBody>
          <a:bodyPr/>
          <a:lstStyle/>
          <a:p>
            <a:pPr algn="l" eaLnBrk="1" hangingPunct="1">
              <a:lnSpc>
                <a:spcPct val="90000"/>
              </a:lnSpc>
            </a:pPr>
            <a:r>
              <a:rPr lang="it-IT" altLang="it-IT" sz="2000">
                <a:solidFill>
                  <a:srgbClr val="FF4E0D"/>
                </a:solidFill>
                <a:latin typeface="Gill Sans SemiBold" pitchFamily="124" charset="0"/>
                <a:ea typeface="Geneva" pitchFamily="124" charset="-128"/>
              </a:rPr>
              <a:t>Iperuricemia, gotta e malattia – i nuovi concetti</a:t>
            </a:r>
            <a:endParaRPr lang="it-IT" altLang="it-IT" sz="2000">
              <a:solidFill>
                <a:srgbClr val="FF4E0D"/>
              </a:solidFill>
              <a:latin typeface="Gill Sans SemiBold" pitchFamily="124" charset="0"/>
              <a:ea typeface="MS PGothic" panose="020B0600070205080204" pitchFamily="34" charset="-128"/>
            </a:endParaRPr>
          </a:p>
        </p:txBody>
      </p:sp>
      <p:cxnSp>
        <p:nvCxnSpPr>
          <p:cNvPr id="13" name="Connettore 1 12">
            <a:extLst>
              <a:ext uri="{FF2B5EF4-FFF2-40B4-BE49-F238E27FC236}">
                <a16:creationId xmlns:a16="http://schemas.microsoft.com/office/drawing/2014/main" id="{8C4D0362-C37E-4FF2-B853-E855F2DDB3EA}"/>
              </a:ext>
            </a:extLst>
          </p:cNvPr>
          <p:cNvCxnSpPr/>
          <p:nvPr/>
        </p:nvCxnSpPr>
        <p:spPr>
          <a:xfrm>
            <a:off x="2043113" y="1143000"/>
            <a:ext cx="0" cy="5740400"/>
          </a:xfrm>
          <a:prstGeom prst="line">
            <a:avLst/>
          </a:prstGeom>
          <a:ln w="9525">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756FF1CA-680D-4D6B-81DC-A5E672D7D7E1}"/>
              </a:ext>
            </a:extLst>
          </p:cNvPr>
          <p:cNvSpPr>
            <a:spLocks noChangeArrowheads="1"/>
          </p:cNvSpPr>
          <p:nvPr/>
        </p:nvSpPr>
        <p:spPr bwMode="auto">
          <a:xfrm>
            <a:off x="1524000" y="1270000"/>
            <a:ext cx="7162800" cy="4678363"/>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11" name="CasellaDiTesto 10">
            <a:extLst>
              <a:ext uri="{FF2B5EF4-FFF2-40B4-BE49-F238E27FC236}">
                <a16:creationId xmlns:a16="http://schemas.microsoft.com/office/drawing/2014/main" id="{8ADC2388-4E34-4441-B061-996A0DEDE53B}"/>
              </a:ext>
            </a:extLst>
          </p:cNvPr>
          <p:cNvSpPr txBox="1"/>
          <p:nvPr/>
        </p:nvSpPr>
        <p:spPr>
          <a:xfrm>
            <a:off x="1524002" y="6172086"/>
            <a:ext cx="2992782" cy="230832"/>
          </a:xfrm>
          <a:prstGeom prst="rect">
            <a:avLst/>
          </a:prstGeom>
          <a:solidFill>
            <a:schemeClr val="bg1"/>
          </a:solidFill>
          <a:effectLst>
            <a:innerShdw blurRad="38100" dist="25400" dir="13500000">
              <a:srgbClr val="000000">
                <a:alpha val="50000"/>
              </a:srgbClr>
            </a:innerShdw>
          </a:effec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4F81BD">
                    <a:lumMod val="50000"/>
                  </a:srgbClr>
                </a:solidFill>
                <a:effectLst/>
                <a:uLnTx/>
                <a:uFillTx/>
                <a:latin typeface="Arial" pitchFamily="34" charset="0"/>
                <a:ea typeface="MS PGothic" pitchFamily="34" charset="-128"/>
                <a:cs typeface="+mn-cs"/>
              </a:rPr>
              <a:t>Johnson Rj et al. Med Hypotheses 2008; 71(1):22-31.</a:t>
            </a:r>
          </a:p>
        </p:txBody>
      </p:sp>
      <p:pic>
        <p:nvPicPr>
          <p:cNvPr id="50188" name="Picture 2">
            <a:extLst>
              <a:ext uri="{FF2B5EF4-FFF2-40B4-BE49-F238E27FC236}">
                <a16:creationId xmlns:a16="http://schemas.microsoft.com/office/drawing/2014/main" id="{20BD9AFE-CB78-4D4E-B39D-C8F085B64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3" t="13168" b="34721"/>
          <a:stretch>
            <a:fillRect/>
          </a:stretch>
        </p:blipFill>
        <p:spPr bwMode="auto">
          <a:xfrm>
            <a:off x="1700213" y="1457325"/>
            <a:ext cx="679767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e 14">
            <a:extLst>
              <a:ext uri="{FF2B5EF4-FFF2-40B4-BE49-F238E27FC236}">
                <a16:creationId xmlns:a16="http://schemas.microsoft.com/office/drawing/2014/main" id="{A6EBE99B-B114-4C8D-B4CD-72A83DC28584}"/>
              </a:ext>
            </a:extLst>
          </p:cNvPr>
          <p:cNvSpPr>
            <a:spLocks noChangeArrowheads="1"/>
          </p:cNvSpPr>
          <p:nvPr/>
        </p:nvSpPr>
        <p:spPr bwMode="auto">
          <a:xfrm>
            <a:off x="3709988" y="4537075"/>
            <a:ext cx="2740025" cy="984250"/>
          </a:xfrm>
          <a:prstGeom prst="ellipse">
            <a:avLst/>
          </a:prstGeom>
          <a:solidFill>
            <a:srgbClr val="E46C0A"/>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Geneva" pitchFamily="124" charset="-128"/>
              <a:cs typeface="+mn-cs"/>
            </a:endParaRPr>
          </a:p>
        </p:txBody>
      </p:sp>
      <p:sp>
        <p:nvSpPr>
          <p:cNvPr id="50190" name="Text Box 14">
            <a:extLst>
              <a:ext uri="{FF2B5EF4-FFF2-40B4-BE49-F238E27FC236}">
                <a16:creationId xmlns:a16="http://schemas.microsoft.com/office/drawing/2014/main" id="{427D820A-D651-43DF-8605-3837CE3BA6DF}"/>
              </a:ext>
            </a:extLst>
          </p:cNvPr>
          <p:cNvSpPr txBox="1">
            <a:spLocks noChangeArrowheads="1"/>
          </p:cNvSpPr>
          <p:nvPr/>
        </p:nvSpPr>
        <p:spPr bwMode="auto">
          <a:xfrm>
            <a:off x="3887788" y="4857750"/>
            <a:ext cx="2384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Geneva" pitchFamily="124" charset="-128"/>
              </a:defRPr>
            </a:lvl1pPr>
            <a:lvl2pPr marL="742950" indent="-285750" eaLnBrk="0" hangingPunct="0">
              <a:defRPr sz="2400">
                <a:solidFill>
                  <a:schemeClr val="tx1"/>
                </a:solidFill>
                <a:latin typeface="Calibri" panose="020F0502020204030204" pitchFamily="34" charset="0"/>
                <a:ea typeface="Geneva" pitchFamily="124" charset="-128"/>
              </a:defRPr>
            </a:lvl2pPr>
            <a:lvl3pPr marL="1143000" indent="-228600" eaLnBrk="0" hangingPunct="0">
              <a:defRPr sz="2400">
                <a:solidFill>
                  <a:schemeClr val="tx1"/>
                </a:solidFill>
                <a:latin typeface="Calibri" panose="020F0502020204030204" pitchFamily="34" charset="0"/>
                <a:ea typeface="Geneva" pitchFamily="124" charset="-128"/>
              </a:defRPr>
            </a:lvl3pPr>
            <a:lvl4pPr marL="1600200" indent="-228600" eaLnBrk="0" hangingPunct="0">
              <a:defRPr sz="2400">
                <a:solidFill>
                  <a:schemeClr val="tx1"/>
                </a:solidFill>
                <a:latin typeface="Calibri" panose="020F0502020204030204" pitchFamily="34" charset="0"/>
                <a:ea typeface="Geneva" pitchFamily="124" charset="-128"/>
              </a:defRPr>
            </a:lvl4pPr>
            <a:lvl5pPr marL="2057400" indent="-228600" eaLnBrk="0" hangingPunct="0">
              <a:defRPr sz="2400">
                <a:solidFill>
                  <a:schemeClr val="tx1"/>
                </a:solidFill>
                <a:latin typeface="Calibri" panose="020F0502020204030204" pitchFamily="34" charset="0"/>
                <a:ea typeface="Geneva" pitchFamily="12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4" charset="-128"/>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it-IT" sz="1600" b="0" i="0" u="none" strike="noStrike" kern="1200" cap="none" spc="0" normalizeH="0" baseline="0" noProof="0">
                <a:ln>
                  <a:noFill/>
                </a:ln>
                <a:solidFill>
                  <a:prstClr val="white"/>
                </a:solidFill>
                <a:effectLst/>
                <a:uLnTx/>
                <a:uFillTx/>
                <a:latin typeface="Gill Sans SemiBold" pitchFamily="124" charset="0"/>
                <a:ea typeface="MS PGothic" panose="020B0600070205080204" pitchFamily="34" charset="-128"/>
                <a:cs typeface="+mn-cs"/>
              </a:rPr>
              <a:t>STESSO GENOTIPO?</a:t>
            </a:r>
          </a:p>
        </p:txBody>
      </p:sp>
    </p:spTree>
    <p:extLst>
      <p:ext uri="{BB962C8B-B14F-4D97-AF65-F5344CB8AC3E}">
        <p14:creationId xmlns:p14="http://schemas.microsoft.com/office/powerpoint/2010/main" val="4983349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 name="image16.png" descr="Schermata 2010-11-11 a 08.35.31.png"/>
          <p:cNvPicPr/>
          <p:nvPr/>
        </p:nvPicPr>
        <p:blipFill>
          <a:blip r:embed="rId2">
            <a:extLst/>
          </a:blip>
          <a:stretch>
            <a:fillRect/>
          </a:stretch>
        </p:blipFill>
        <p:spPr>
          <a:xfrm>
            <a:off x="7681" y="1449399"/>
            <a:ext cx="9148807" cy="3392986"/>
          </a:xfrm>
          <a:prstGeom prst="rect">
            <a:avLst/>
          </a:prstGeom>
          <a:ln w="12700">
            <a:miter lim="400000"/>
          </a:ln>
        </p:spPr>
      </p:pic>
      <p:pic>
        <p:nvPicPr>
          <p:cNvPr id="904" name="image17.png" descr="Schermata 2010-11-11 a 08.45.34.png"/>
          <p:cNvPicPr/>
          <p:nvPr/>
        </p:nvPicPr>
        <p:blipFill>
          <a:blip r:embed="rId3">
            <a:extLst/>
          </a:blip>
          <a:stretch>
            <a:fillRect/>
          </a:stretch>
        </p:blipFill>
        <p:spPr>
          <a:xfrm>
            <a:off x="2593841" y="5882606"/>
            <a:ext cx="6023803" cy="52155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 name="image18.png"/>
          <p:cNvPicPr/>
          <p:nvPr/>
        </p:nvPicPr>
        <p:blipFill>
          <a:blip r:embed="rId2">
            <a:extLst/>
          </a:blip>
          <a:stretch>
            <a:fillRect/>
          </a:stretch>
        </p:blipFill>
        <p:spPr>
          <a:xfrm>
            <a:off x="589748" y="-3"/>
            <a:ext cx="7957299" cy="6860886"/>
          </a:xfrm>
          <a:prstGeom prst="rect">
            <a:avLst/>
          </a:prstGeom>
          <a:ln w="12700">
            <a:miter lim="400000"/>
          </a:ln>
        </p:spPr>
      </p:pic>
      <p:sp>
        <p:nvSpPr>
          <p:cNvPr id="907" name="Shape 907"/>
          <p:cNvSpPr/>
          <p:nvPr/>
        </p:nvSpPr>
        <p:spPr>
          <a:xfrm>
            <a:off x="1569463" y="2776334"/>
            <a:ext cx="3267638" cy="375087"/>
          </a:xfrm>
          <a:prstGeom prst="rect">
            <a:avLst/>
          </a:prstGeom>
          <a:ln w="12700">
            <a:miter lim="400000"/>
          </a:ln>
          <a:extLst>
            <a:ext uri="{C572A759-6A51-4108-AA02-DFA0A04FC94B}">
              <ma14:wrappingTextBoxFlag xmlns:ma14="http://schemas.microsoft.com/office/mac/drawingml/2011/main" xmlns="" val="1"/>
            </a:ext>
          </a:extLst>
        </p:spPr>
        <p:txBody>
          <a:bodyPr lIns="41493" tIns="41493" rIns="41493" bIns="41493">
            <a:spAutoFit/>
          </a:bodyPr>
          <a:lstStyle>
            <a:lvl1pPr defTabSz="456719">
              <a:defRPr sz="2000" b="1">
                <a:latin typeface="Calibri"/>
                <a:ea typeface="Calibri"/>
                <a:cs typeface="Calibri"/>
                <a:sym typeface="Calibri"/>
              </a:defRPr>
            </a:lvl1pPr>
          </a:lstStyle>
          <a:p>
            <a:pPr lvl="0">
              <a:defRPr sz="1800" b="0"/>
            </a:pPr>
            <a:r>
              <a:rPr sz="2000" b="1"/>
              <a:t>T. Greenhalgh et al</a:t>
            </a: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Shape 95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0" name="Shape 960"/>
          <p:cNvSpPr/>
          <p:nvPr/>
        </p:nvSpPr>
        <p:spPr>
          <a:xfrm>
            <a:off x="325438" y="2349500"/>
            <a:ext cx="8280401" cy="2254250"/>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1" name="Shape 961"/>
          <p:cNvSpPr/>
          <p:nvPr/>
        </p:nvSpPr>
        <p:spPr>
          <a:xfrm>
            <a:off x="325438" y="4841875"/>
            <a:ext cx="8280401" cy="2016125"/>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2" name="Shape 962"/>
          <p:cNvSpPr/>
          <p:nvPr/>
        </p:nvSpPr>
        <p:spPr>
          <a:xfrm>
            <a:off x="461962" y="676273"/>
            <a:ext cx="8359776" cy="14401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lgn="r">
              <a:lnSpc>
                <a:spcPct val="11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600">
                <a:latin typeface="Verdana Bold"/>
                <a:ea typeface="Verdana Bold"/>
                <a:cs typeface="Verdana Bold"/>
                <a:sym typeface="Verdana Bold"/>
              </a:rPr>
              <a:t>EUROASPIRE III: A SURVEY ON THE LIFESTYLE, RISK FACTORS AND USE  OF CARDIOPROTECTIVE DRUG THERAPIES IN CORONARY PATIENTS  FROM 22 EUROPEAN COUNTRIES</a:t>
            </a:r>
            <a:endParaRPr sz="3200">
              <a:latin typeface="Calibri"/>
              <a:ea typeface="Calibri"/>
              <a:cs typeface="Calibri"/>
              <a:sym typeface="Calibri"/>
            </a:endParaRPr>
          </a:p>
          <a:p>
            <a:pPr lvl="0" indent="12700" algn="r">
              <a:lnSpc>
                <a:spcPct val="115000"/>
              </a:lnSpc>
              <a:spcBef>
                <a:spcPts val="2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600">
                <a:latin typeface="Verdana Bold"/>
                <a:ea typeface="Verdana Bold"/>
                <a:cs typeface="Verdana Bold"/>
                <a:sym typeface="Verdana Bold"/>
              </a:rPr>
              <a:t>Kotseva K, Wood D, Backer GD, et al.</a:t>
            </a:r>
            <a:endParaRPr sz="3200">
              <a:latin typeface="Calibri"/>
              <a:ea typeface="Calibri"/>
              <a:cs typeface="Calibri"/>
              <a:sym typeface="Calibri"/>
            </a:endParaRPr>
          </a:p>
          <a:p>
            <a:pPr lvl="0" indent="12700" algn="r">
              <a:lnSpc>
                <a:spcPct val="115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600" b="1" i="1">
                <a:latin typeface="Verdana"/>
                <a:ea typeface="Verdana"/>
                <a:cs typeface="Verdana"/>
                <a:sym typeface="Verdana"/>
              </a:rPr>
              <a:t>Eur J Cardiovasc Prev Rehabil, pubblicato on line il 12 marzo 2009</a:t>
            </a:r>
          </a:p>
        </p:txBody>
      </p:sp>
      <p:sp>
        <p:nvSpPr>
          <p:cNvPr id="963" name="Shape 963"/>
          <p:cNvSpPr/>
          <p:nvPr/>
        </p:nvSpPr>
        <p:spPr>
          <a:xfrm>
            <a:off x="236538" y="6294437"/>
            <a:ext cx="8216901" cy="376246"/>
          </a:xfrm>
          <a:prstGeom prst="rect">
            <a:avLst/>
          </a:prstGeom>
          <a:blipFill>
            <a:blip r:embed="rId5"/>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4" name="Shape 964"/>
          <p:cNvSpPr/>
          <p:nvPr/>
        </p:nvSpPr>
        <p:spPr>
          <a:xfrm>
            <a:off x="261938" y="6319837"/>
            <a:ext cx="8216901" cy="376246"/>
          </a:xfrm>
          <a:prstGeom prst="rect">
            <a:avLst/>
          </a:prstGeom>
          <a:blipFill>
            <a:blip r:embed="rId6"/>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5" name="Shape 965"/>
          <p:cNvSpPr/>
          <p:nvPr/>
        </p:nvSpPr>
        <p:spPr>
          <a:xfrm>
            <a:off x="252413" y="6310312"/>
            <a:ext cx="8208961" cy="368309"/>
          </a:xfrm>
          <a:prstGeom prst="rect">
            <a:avLst/>
          </a:prstGeom>
          <a:ln w="3240">
            <a:solidFill>
              <a:srgbClr val="FF3300"/>
            </a:solidFill>
            <a:round/>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6" name="Shape 966"/>
          <p:cNvSpPr/>
          <p:nvPr/>
        </p:nvSpPr>
        <p:spPr>
          <a:xfrm>
            <a:off x="525463" y="3844925"/>
            <a:ext cx="7710486" cy="377825"/>
          </a:xfrm>
          <a:prstGeom prst="rect">
            <a:avLst/>
          </a:prstGeom>
          <a:blipFill>
            <a:blip r:embed="rId7"/>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7" name="Shape 967"/>
          <p:cNvSpPr/>
          <p:nvPr/>
        </p:nvSpPr>
        <p:spPr>
          <a:xfrm>
            <a:off x="550863" y="3870325"/>
            <a:ext cx="7710486" cy="377825"/>
          </a:xfrm>
          <a:prstGeom prst="rect">
            <a:avLst/>
          </a:prstGeom>
          <a:blipFill>
            <a:blip r:embed="rId8"/>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68" name="Shape 968"/>
          <p:cNvSpPr/>
          <p:nvPr/>
        </p:nvSpPr>
        <p:spPr>
          <a:xfrm>
            <a:off x="542924" y="3862387"/>
            <a:ext cx="7704140" cy="369896"/>
          </a:xfrm>
          <a:prstGeom prst="rect">
            <a:avLst/>
          </a:prstGeom>
          <a:ln w="3240">
            <a:solidFill>
              <a:srgbClr val="FF3300"/>
            </a:solidFill>
            <a:round/>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p:nvPr/>
        </p:nvSpPr>
        <p:spPr>
          <a:xfrm>
            <a:off x="214281" y="3071808"/>
            <a:ext cx="8424938" cy="28600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t>Conclusion:</a:t>
            </a:r>
          </a:p>
          <a:p>
            <a:pPr lvl="0"/>
            <a:endParaRPr/>
          </a:p>
          <a:p>
            <a:pPr lvl="0"/>
            <a:r>
              <a:rPr sz="1400"/>
              <a:t> A large majority of coronary patients do not achieve the guideline standards for secondary prevention</a:t>
            </a:r>
          </a:p>
          <a:p>
            <a:pPr lvl="0"/>
            <a:r>
              <a:rPr sz="1400"/>
              <a:t>With high prevalences of persistent smoking, unhealthy diets, physical inactivity and consequently most patients are overweightor obese with a high prevalence of diabetes. Risk factor control is inadequate despite high reported use of medications and there are large variations in secondary prevention practice between centres. Less than one-half of the coronary patients access cardiac prevention and rehabilitation programmes. All coronary and vascular </a:t>
            </a:r>
            <a:r>
              <a:rPr sz="2000">
                <a:solidFill>
                  <a:srgbClr val="FF0000"/>
                </a:solidFill>
              </a:rPr>
              <a:t>patients require a modern</a:t>
            </a:r>
          </a:p>
          <a:p>
            <a:pPr lvl="0"/>
            <a:r>
              <a:rPr sz="2000">
                <a:solidFill>
                  <a:srgbClr val="FF0000"/>
                </a:solidFill>
              </a:rPr>
              <a:t>preventive cardiology programme, appropriately adapted to medical and cultural settings in each country, </a:t>
            </a:r>
            <a:r>
              <a:rPr sz="1400"/>
              <a:t>to achievehealthier lifestyles, better risk factor control and adherence with cardioprotective medications.</a:t>
            </a:r>
          </a:p>
        </p:txBody>
      </p:sp>
      <p:sp>
        <p:nvSpPr>
          <p:cNvPr id="971" name="Shape 971"/>
          <p:cNvSpPr/>
          <p:nvPr/>
        </p:nvSpPr>
        <p:spPr>
          <a:xfrm>
            <a:off x="5500694" y="6072206"/>
            <a:ext cx="3394641" cy="4216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1100"/>
              <a:t>European Journal of Preventive</a:t>
            </a:r>
          </a:p>
          <a:p>
            <a:pPr lvl="0"/>
            <a:r>
              <a:rPr sz="1100"/>
              <a:t>Cardiology2016, Vol. 23(6) 636–648</a:t>
            </a:r>
          </a:p>
        </p:txBody>
      </p:sp>
      <p:sp>
        <p:nvSpPr>
          <p:cNvPr id="972" name="Shape 972"/>
          <p:cNvSpPr/>
          <p:nvPr/>
        </p:nvSpPr>
        <p:spPr>
          <a:xfrm>
            <a:off x="395534" y="908720"/>
            <a:ext cx="7704860" cy="9296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t>EUROASPIRE IV: </a:t>
            </a:r>
          </a:p>
          <a:p>
            <a:pPr lvl="0"/>
            <a:r>
              <a:t>A European Society of Cardiology survey on the lifestyle, risk factor and therapeutic management of coronary patients from 24 European countries</a:t>
            </a:r>
          </a:p>
        </p:txBody>
      </p:sp>
      <p:sp>
        <p:nvSpPr>
          <p:cNvPr id="973" name="Shape 973"/>
          <p:cNvSpPr/>
          <p:nvPr/>
        </p:nvSpPr>
        <p:spPr>
          <a:xfrm>
            <a:off x="4469789" y="1869532"/>
            <a:ext cx="4788028" cy="9296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t>EUROASPIRE V</a:t>
            </a:r>
          </a:p>
          <a:p>
            <a:pPr lvl="0"/>
            <a:r>
              <a:t>Indagine europea di prevenzione delle malattie cardiovascolari e il diabete</a:t>
            </a: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Shape 975"/>
          <p:cNvSpPr>
            <a:spLocks noGrp="1"/>
          </p:cNvSpPr>
          <p:nvPr>
            <p:ph type="title"/>
          </p:nvPr>
        </p:nvSpPr>
        <p:spPr>
          <a:xfrm>
            <a:off x="123824" y="1318401"/>
            <a:ext cx="8186740" cy="410371"/>
          </a:xfrm>
          <a:prstGeom prst="rect">
            <a:avLst/>
          </a:prstGeom>
        </p:spPr>
        <p:txBody>
          <a:bodyPr lIns="0" tIns="0" rIns="0" bIns="0">
            <a:normAutofit/>
          </a:bodyPr>
          <a:lstStyle/>
          <a:p>
            <a:pPr marR="3810" lvl="0" indent="9047">
              <a:lnSpc>
                <a:spcPts val="1600"/>
              </a:lnSpc>
              <a:defRPr sz="1800"/>
            </a:pPr>
            <a:r>
              <a:rPr sz="1500" spc="-100">
                <a:solidFill>
                  <a:srgbClr val="050505"/>
                </a:solidFill>
                <a:latin typeface="Tahoma Negreta"/>
                <a:ea typeface="Tahoma Negreta"/>
                <a:cs typeface="Tahoma Negreta"/>
                <a:sym typeface="Tahoma Negreta"/>
              </a:rPr>
              <a:t>Gli </a:t>
            </a:r>
            <a:r>
              <a:rPr sz="1500">
                <a:solidFill>
                  <a:srgbClr val="050505"/>
                </a:solidFill>
                <a:latin typeface="Tahoma Negreta"/>
                <a:ea typeface="Tahoma Negreta"/>
                <a:cs typeface="Tahoma Negreta"/>
                <a:sym typeface="Tahoma Negreta"/>
              </a:rPr>
              <a:t>standard </a:t>
            </a:r>
            <a:r>
              <a:rPr sz="1500" spc="-100">
                <a:solidFill>
                  <a:srgbClr val="050505"/>
                </a:solidFill>
                <a:latin typeface="Tahoma Negreta"/>
                <a:ea typeface="Tahoma Negreta"/>
                <a:cs typeface="Tahoma Negreta"/>
                <a:sym typeface="Tahoma Negreta"/>
              </a:rPr>
              <a:t>terapeutici attuali </a:t>
            </a:r>
            <a:r>
              <a:rPr sz="1500">
                <a:solidFill>
                  <a:srgbClr val="050505"/>
                </a:solidFill>
                <a:latin typeface="Tahoma Negreta"/>
                <a:ea typeface="Tahoma Negreta"/>
                <a:cs typeface="Tahoma Negreta"/>
                <a:sym typeface="Tahoma Negreta"/>
              </a:rPr>
              <a:t>lasciano i </a:t>
            </a:r>
            <a:r>
              <a:rPr sz="1500" spc="-100">
                <a:solidFill>
                  <a:srgbClr val="050505"/>
                </a:solidFill>
                <a:latin typeface="Tahoma Negreta"/>
                <a:ea typeface="Tahoma Negreta"/>
                <a:cs typeface="Tahoma Negreta"/>
                <a:sym typeface="Tahoma Negreta"/>
              </a:rPr>
              <a:t>pazienti con </a:t>
            </a:r>
            <a:r>
              <a:rPr sz="1500">
                <a:solidFill>
                  <a:srgbClr val="050505"/>
                </a:solidFill>
                <a:latin typeface="Tahoma Negreta"/>
                <a:ea typeface="Tahoma Negreta"/>
                <a:cs typeface="Tahoma Negreta"/>
                <a:sym typeface="Tahoma Negreta"/>
              </a:rPr>
              <a:t>un </a:t>
            </a:r>
            <a:r>
              <a:rPr sz="1500" spc="-100">
                <a:solidFill>
                  <a:srgbClr val="050505"/>
                </a:solidFill>
                <a:latin typeface="Tahoma Negreta"/>
                <a:ea typeface="Tahoma Negreta"/>
                <a:cs typeface="Tahoma Negreta"/>
                <a:sym typeface="Tahoma Negreta"/>
              </a:rPr>
              <a:t>importante rischio </a:t>
            </a:r>
            <a:r>
              <a:rPr sz="1500">
                <a:solidFill>
                  <a:srgbClr val="050505"/>
                </a:solidFill>
                <a:latin typeface="Tahoma Negreta"/>
                <a:ea typeface="Tahoma Negreta"/>
                <a:cs typeface="Tahoma Negreta"/>
                <a:sym typeface="Tahoma Negreta"/>
              </a:rPr>
              <a:t>vascolare  </a:t>
            </a:r>
            <a:r>
              <a:rPr sz="1500" spc="-100">
                <a:solidFill>
                  <a:srgbClr val="050505"/>
                </a:solidFill>
                <a:latin typeface="Tahoma Negreta"/>
                <a:ea typeface="Tahoma Negreta"/>
                <a:cs typeface="Tahoma Negreta"/>
                <a:sym typeface="Tahoma Negreta"/>
              </a:rPr>
              <a:t>residuo</a:t>
            </a:r>
          </a:p>
        </p:txBody>
      </p:sp>
      <p:grpSp>
        <p:nvGrpSpPr>
          <p:cNvPr id="1000" name="Group 1000"/>
          <p:cNvGrpSpPr/>
          <p:nvPr/>
        </p:nvGrpSpPr>
        <p:grpSpPr>
          <a:xfrm>
            <a:off x="1379274" y="4399713"/>
            <a:ext cx="301975" cy="726831"/>
            <a:chOff x="-1" y="0"/>
            <a:chExt cx="301973" cy="726830"/>
          </a:xfrm>
        </p:grpSpPr>
        <p:sp>
          <p:nvSpPr>
            <p:cNvPr id="976" name="Shape 976"/>
            <p:cNvSpPr/>
            <p:nvPr/>
          </p:nvSpPr>
          <p:spPr>
            <a:xfrm>
              <a:off x="57714" y="669854"/>
              <a:ext cx="42493" cy="56976"/>
            </a:xfrm>
            <a:custGeom>
              <a:avLst/>
              <a:gdLst/>
              <a:ahLst/>
              <a:cxnLst>
                <a:cxn ang="0">
                  <a:pos x="wd2" y="hd2"/>
                </a:cxn>
                <a:cxn ang="5400000">
                  <a:pos x="wd2" y="hd2"/>
                </a:cxn>
                <a:cxn ang="10800000">
                  <a:pos x="wd2" y="hd2"/>
                </a:cxn>
                <a:cxn ang="16200000">
                  <a:pos x="wd2" y="hd2"/>
                </a:cxn>
              </a:cxnLst>
              <a:rect l="0" t="0" r="r" b="b"/>
              <a:pathLst>
                <a:path w="21600" h="21600" extrusionOk="0">
                  <a:moveTo>
                    <a:pt x="21293" y="0"/>
                  </a:moveTo>
                  <a:lnTo>
                    <a:pt x="7860" y="0"/>
                  </a:lnTo>
                  <a:lnTo>
                    <a:pt x="10102" y="509"/>
                  </a:lnTo>
                  <a:lnTo>
                    <a:pt x="10867" y="914"/>
                  </a:lnTo>
                  <a:lnTo>
                    <a:pt x="11811" y="2059"/>
                  </a:lnTo>
                  <a:lnTo>
                    <a:pt x="12102" y="2695"/>
                  </a:lnTo>
                  <a:lnTo>
                    <a:pt x="12222" y="3435"/>
                  </a:lnTo>
                  <a:lnTo>
                    <a:pt x="12307" y="3879"/>
                  </a:lnTo>
                  <a:lnTo>
                    <a:pt x="5404" y="15333"/>
                  </a:lnTo>
                  <a:lnTo>
                    <a:pt x="329" y="18248"/>
                  </a:lnTo>
                  <a:lnTo>
                    <a:pt x="0" y="19053"/>
                  </a:lnTo>
                  <a:lnTo>
                    <a:pt x="11245" y="21600"/>
                  </a:lnTo>
                  <a:lnTo>
                    <a:pt x="12998" y="20083"/>
                  </a:lnTo>
                  <a:lnTo>
                    <a:pt x="14639" y="18382"/>
                  </a:lnTo>
                  <a:lnTo>
                    <a:pt x="21214" y="6214"/>
                  </a:lnTo>
                  <a:lnTo>
                    <a:pt x="21600" y="3222"/>
                  </a:lnTo>
                  <a:lnTo>
                    <a:pt x="21562" y="2430"/>
                  </a:lnTo>
                  <a:lnTo>
                    <a:pt x="21339" y="126"/>
                  </a:lnTo>
                  <a:lnTo>
                    <a:pt x="21293"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77" name="Shape 977"/>
            <p:cNvSpPr/>
            <p:nvPr/>
          </p:nvSpPr>
          <p:spPr>
            <a:xfrm>
              <a:off x="-2" y="631126"/>
              <a:ext cx="59755" cy="78943"/>
            </a:xfrm>
            <a:custGeom>
              <a:avLst/>
              <a:gdLst/>
              <a:ahLst/>
              <a:cxnLst>
                <a:cxn ang="0">
                  <a:pos x="wd2" y="hd2"/>
                </a:cxn>
                <a:cxn ang="5400000">
                  <a:pos x="wd2" y="hd2"/>
                </a:cxn>
                <a:cxn ang="10800000">
                  <a:pos x="wd2" y="hd2"/>
                </a:cxn>
                <a:cxn ang="16200000">
                  <a:pos x="wd2" y="hd2"/>
                </a:cxn>
              </a:cxnLst>
              <a:rect l="0" t="0" r="r" b="b"/>
              <a:pathLst>
                <a:path w="21600" h="21600" extrusionOk="0">
                  <a:moveTo>
                    <a:pt x="6609" y="0"/>
                  </a:moveTo>
                  <a:lnTo>
                    <a:pt x="920" y="8028"/>
                  </a:lnTo>
                  <a:lnTo>
                    <a:pt x="0" y="12542"/>
                  </a:lnTo>
                  <a:lnTo>
                    <a:pt x="165" y="14257"/>
                  </a:lnTo>
                  <a:lnTo>
                    <a:pt x="7239" y="21042"/>
                  </a:lnTo>
                  <a:lnTo>
                    <a:pt x="11688" y="21600"/>
                  </a:lnTo>
                  <a:lnTo>
                    <a:pt x="13582" y="21102"/>
                  </a:lnTo>
                  <a:lnTo>
                    <a:pt x="21600" y="14476"/>
                  </a:lnTo>
                  <a:lnTo>
                    <a:pt x="9705" y="14476"/>
                  </a:lnTo>
                  <a:lnTo>
                    <a:pt x="8258" y="14143"/>
                  </a:lnTo>
                  <a:lnTo>
                    <a:pt x="6675" y="10966"/>
                  </a:lnTo>
                  <a:lnTo>
                    <a:pt x="6798" y="10184"/>
                  </a:lnTo>
                  <a:lnTo>
                    <a:pt x="12615" y="3031"/>
                  </a:lnTo>
                  <a:lnTo>
                    <a:pt x="14064" y="2330"/>
                  </a:lnTo>
                  <a:lnTo>
                    <a:pt x="14288" y="1767"/>
                  </a:lnTo>
                  <a:lnTo>
                    <a:pt x="6609"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78" name="Shape 978"/>
            <p:cNvSpPr/>
            <p:nvPr/>
          </p:nvSpPr>
          <p:spPr>
            <a:xfrm>
              <a:off x="26843" y="643527"/>
              <a:ext cx="72761" cy="40510"/>
            </a:xfrm>
            <a:custGeom>
              <a:avLst/>
              <a:gdLst/>
              <a:ahLst/>
              <a:cxnLst>
                <a:cxn ang="0">
                  <a:pos x="wd2" y="hd2"/>
                </a:cxn>
                <a:cxn ang="5400000">
                  <a:pos x="wd2" y="hd2"/>
                </a:cxn>
                <a:cxn ang="10800000">
                  <a:pos x="wd2" y="hd2"/>
                </a:cxn>
                <a:cxn ang="16200000">
                  <a:pos x="wd2" y="hd2"/>
                </a:cxn>
              </a:cxnLst>
              <a:rect l="0" t="0" r="r" b="b"/>
              <a:pathLst>
                <a:path w="21600" h="21600" extrusionOk="0">
                  <a:moveTo>
                    <a:pt x="11829" y="0"/>
                  </a:moveTo>
                  <a:lnTo>
                    <a:pt x="5093" y="10261"/>
                  </a:lnTo>
                  <a:lnTo>
                    <a:pt x="3207" y="16180"/>
                  </a:lnTo>
                  <a:lnTo>
                    <a:pt x="2438" y="18572"/>
                  </a:lnTo>
                  <a:lnTo>
                    <a:pt x="1768" y="20106"/>
                  </a:lnTo>
                  <a:lnTo>
                    <a:pt x="636" y="21452"/>
                  </a:lnTo>
                  <a:lnTo>
                    <a:pt x="0" y="21600"/>
                  </a:lnTo>
                  <a:lnTo>
                    <a:pt x="9768" y="21600"/>
                  </a:lnTo>
                  <a:lnTo>
                    <a:pt x="13755" y="14041"/>
                  </a:lnTo>
                  <a:lnTo>
                    <a:pt x="21600" y="14041"/>
                  </a:lnTo>
                  <a:lnTo>
                    <a:pt x="21068" y="10480"/>
                  </a:lnTo>
                  <a:lnTo>
                    <a:pt x="13515" y="5"/>
                  </a:lnTo>
                  <a:lnTo>
                    <a:pt x="11829"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79" name="Shape 979"/>
            <p:cNvSpPr/>
            <p:nvPr/>
          </p:nvSpPr>
          <p:spPr>
            <a:xfrm>
              <a:off x="56571" y="625744"/>
              <a:ext cx="60601" cy="117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1691" y="18384"/>
                  </a:lnTo>
                  <a:lnTo>
                    <a:pt x="13804" y="20939"/>
                  </a:lnTo>
                  <a:lnTo>
                    <a:pt x="15687" y="21600"/>
                  </a:lnTo>
                  <a:lnTo>
                    <a:pt x="17341" y="20367"/>
                  </a:lnTo>
                  <a:lnTo>
                    <a:pt x="18767" y="17243"/>
                  </a:lnTo>
                  <a:lnTo>
                    <a:pt x="20003" y="12133"/>
                  </a:lnTo>
                  <a:lnTo>
                    <a:pt x="21092" y="4965"/>
                  </a:lnTo>
                  <a:lnTo>
                    <a:pt x="21600"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0" name="Shape 980"/>
            <p:cNvSpPr/>
            <p:nvPr/>
          </p:nvSpPr>
          <p:spPr>
            <a:xfrm>
              <a:off x="21271" y="593149"/>
              <a:ext cx="100360" cy="40977"/>
            </a:xfrm>
            <a:custGeom>
              <a:avLst/>
              <a:gdLst/>
              <a:ahLst/>
              <a:cxnLst>
                <a:cxn ang="0">
                  <a:pos x="wd2" y="hd2"/>
                </a:cxn>
                <a:cxn ang="5400000">
                  <a:pos x="wd2" y="hd2"/>
                </a:cxn>
                <a:cxn ang="10800000">
                  <a:pos x="wd2" y="hd2"/>
                </a:cxn>
                <a:cxn ang="16200000">
                  <a:pos x="wd2" y="hd2"/>
                </a:cxn>
              </a:cxnLst>
              <a:rect l="0" t="0" r="r" b="b"/>
              <a:pathLst>
                <a:path w="21600" h="21600" extrusionOk="0">
                  <a:moveTo>
                    <a:pt x="1429" y="0"/>
                  </a:moveTo>
                  <a:lnTo>
                    <a:pt x="0" y="11531"/>
                  </a:lnTo>
                  <a:lnTo>
                    <a:pt x="4316" y="14745"/>
                  </a:lnTo>
                  <a:lnTo>
                    <a:pt x="3768" y="19159"/>
                  </a:lnTo>
                  <a:lnTo>
                    <a:pt x="7049" y="21600"/>
                  </a:lnTo>
                  <a:lnTo>
                    <a:pt x="7598" y="17185"/>
                  </a:lnTo>
                  <a:lnTo>
                    <a:pt x="20640" y="17185"/>
                  </a:lnTo>
                  <a:lnTo>
                    <a:pt x="20904" y="15966"/>
                  </a:lnTo>
                  <a:lnTo>
                    <a:pt x="21386" y="12736"/>
                  </a:lnTo>
                  <a:lnTo>
                    <a:pt x="21600" y="10998"/>
                  </a:lnTo>
                  <a:lnTo>
                    <a:pt x="16543" y="10998"/>
                  </a:lnTo>
                  <a:lnTo>
                    <a:pt x="16166" y="10913"/>
                  </a:lnTo>
                  <a:lnTo>
                    <a:pt x="15372" y="10370"/>
                  </a:lnTo>
                  <a:lnTo>
                    <a:pt x="9027" y="5660"/>
                  </a:lnTo>
                  <a:lnTo>
                    <a:pt x="9331" y="3214"/>
                  </a:lnTo>
                  <a:lnTo>
                    <a:pt x="5747" y="3214"/>
                  </a:lnTo>
                  <a:lnTo>
                    <a:pt x="1429"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1" name="Shape 981"/>
            <p:cNvSpPr/>
            <p:nvPr/>
          </p:nvSpPr>
          <p:spPr>
            <a:xfrm>
              <a:off x="98128" y="594635"/>
              <a:ext cx="25784" cy="19383"/>
            </a:xfrm>
            <a:custGeom>
              <a:avLst/>
              <a:gdLst/>
              <a:ahLst/>
              <a:cxnLst>
                <a:cxn ang="0">
                  <a:pos x="wd2" y="hd2"/>
                </a:cxn>
                <a:cxn ang="5400000">
                  <a:pos x="wd2" y="hd2"/>
                </a:cxn>
                <a:cxn ang="10800000">
                  <a:pos x="wd2" y="hd2"/>
                </a:cxn>
                <a:cxn ang="16200000">
                  <a:pos x="wd2" y="hd2"/>
                </a:cxn>
              </a:cxnLst>
              <a:rect l="0" t="0" r="r" b="b"/>
              <a:pathLst>
                <a:path w="21600" h="21600" extrusionOk="0">
                  <a:moveTo>
                    <a:pt x="8669" y="0"/>
                  </a:moveTo>
                  <a:lnTo>
                    <a:pt x="8190" y="2092"/>
                  </a:lnTo>
                  <a:lnTo>
                    <a:pt x="8349" y="3069"/>
                  </a:lnTo>
                  <a:lnTo>
                    <a:pt x="8383" y="5224"/>
                  </a:lnTo>
                  <a:lnTo>
                    <a:pt x="1381" y="21398"/>
                  </a:lnTo>
                  <a:lnTo>
                    <a:pt x="0" y="21600"/>
                  </a:lnTo>
                  <a:lnTo>
                    <a:pt x="19689" y="21600"/>
                  </a:lnTo>
                  <a:lnTo>
                    <a:pt x="19836" y="20952"/>
                  </a:lnTo>
                  <a:lnTo>
                    <a:pt x="20523" y="17246"/>
                  </a:lnTo>
                  <a:lnTo>
                    <a:pt x="21289" y="11065"/>
                  </a:lnTo>
                  <a:lnTo>
                    <a:pt x="21520" y="8092"/>
                  </a:lnTo>
                  <a:lnTo>
                    <a:pt x="21600" y="5224"/>
                  </a:lnTo>
                  <a:lnTo>
                    <a:pt x="8669"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2" name="Shape 982"/>
            <p:cNvSpPr/>
            <p:nvPr/>
          </p:nvSpPr>
          <p:spPr>
            <a:xfrm>
              <a:off x="47970" y="578195"/>
              <a:ext cx="21649" cy="21059"/>
            </a:xfrm>
            <a:custGeom>
              <a:avLst/>
              <a:gdLst/>
              <a:ahLst/>
              <a:cxnLst>
                <a:cxn ang="0">
                  <a:pos x="wd2" y="hd2"/>
                </a:cxn>
                <a:cxn ang="5400000">
                  <a:pos x="wd2" y="hd2"/>
                </a:cxn>
                <a:cxn ang="10800000">
                  <a:pos x="wd2" y="hd2"/>
                </a:cxn>
                <a:cxn ang="16200000">
                  <a:pos x="wd2" y="hd2"/>
                </a:cxn>
              </a:cxnLst>
              <a:rect l="0" t="0" r="r" b="b"/>
              <a:pathLst>
                <a:path w="21600" h="21600" extrusionOk="0">
                  <a:moveTo>
                    <a:pt x="6389" y="0"/>
                  </a:moveTo>
                  <a:lnTo>
                    <a:pt x="0" y="21600"/>
                  </a:lnTo>
                  <a:lnTo>
                    <a:pt x="16619" y="21600"/>
                  </a:lnTo>
                  <a:lnTo>
                    <a:pt x="21600" y="4750"/>
                  </a:lnTo>
                  <a:lnTo>
                    <a:pt x="6389"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3" name="Shape 983"/>
            <p:cNvSpPr/>
            <p:nvPr/>
          </p:nvSpPr>
          <p:spPr>
            <a:xfrm>
              <a:off x="57209" y="546972"/>
              <a:ext cx="76819" cy="43195"/>
            </a:xfrm>
            <a:custGeom>
              <a:avLst/>
              <a:gdLst/>
              <a:ahLst/>
              <a:cxnLst>
                <a:cxn ang="0">
                  <a:pos x="wd2" y="hd2"/>
                </a:cxn>
                <a:cxn ang="5400000">
                  <a:pos x="wd2" y="hd2"/>
                </a:cxn>
                <a:cxn ang="10800000">
                  <a:pos x="wd2" y="hd2"/>
                </a:cxn>
                <a:cxn ang="16200000">
                  <a:pos x="wd2" y="hd2"/>
                </a:cxn>
              </a:cxnLst>
              <a:rect l="0" t="0" r="r" b="b"/>
              <a:pathLst>
                <a:path w="21600" h="21600" extrusionOk="0">
                  <a:moveTo>
                    <a:pt x="1870" y="0"/>
                  </a:moveTo>
                  <a:lnTo>
                    <a:pt x="0" y="10938"/>
                  </a:lnTo>
                  <a:lnTo>
                    <a:pt x="19730" y="21600"/>
                  </a:lnTo>
                  <a:lnTo>
                    <a:pt x="21600" y="10667"/>
                  </a:lnTo>
                  <a:lnTo>
                    <a:pt x="1870"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4" name="Shape 984"/>
            <p:cNvSpPr/>
            <p:nvPr/>
          </p:nvSpPr>
          <p:spPr>
            <a:xfrm>
              <a:off x="29968" y="538123"/>
              <a:ext cx="24087" cy="28308"/>
            </a:xfrm>
            <a:custGeom>
              <a:avLst/>
              <a:gdLst/>
              <a:ahLst/>
              <a:cxnLst>
                <a:cxn ang="0">
                  <a:pos x="wd2" y="hd2"/>
                </a:cxn>
                <a:cxn ang="5400000">
                  <a:pos x="wd2" y="hd2"/>
                </a:cxn>
                <a:cxn ang="10800000">
                  <a:pos x="wd2" y="hd2"/>
                </a:cxn>
                <a:cxn ang="16200000">
                  <a:pos x="wd2" y="hd2"/>
                </a:cxn>
              </a:cxnLst>
              <a:rect l="0" t="0" r="r" b="b"/>
              <a:pathLst>
                <a:path w="21600" h="21600" extrusionOk="0">
                  <a:moveTo>
                    <a:pt x="6305" y="0"/>
                  </a:moveTo>
                  <a:lnTo>
                    <a:pt x="0" y="17645"/>
                  </a:lnTo>
                  <a:lnTo>
                    <a:pt x="15303" y="21600"/>
                  </a:lnTo>
                  <a:lnTo>
                    <a:pt x="21600" y="3955"/>
                  </a:lnTo>
                  <a:lnTo>
                    <a:pt x="6305"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5" name="Shape 985"/>
            <p:cNvSpPr/>
            <p:nvPr/>
          </p:nvSpPr>
          <p:spPr>
            <a:xfrm>
              <a:off x="41788" y="500471"/>
              <a:ext cx="103869" cy="51425"/>
            </a:xfrm>
            <a:custGeom>
              <a:avLst/>
              <a:gdLst/>
              <a:ahLst/>
              <a:cxnLst>
                <a:cxn ang="0">
                  <a:pos x="wd2" y="hd2"/>
                </a:cxn>
                <a:cxn ang="5400000">
                  <a:pos x="wd2" y="hd2"/>
                </a:cxn>
                <a:cxn ang="10800000">
                  <a:pos x="wd2" y="hd2"/>
                </a:cxn>
                <a:cxn ang="16200000">
                  <a:pos x="wd2" y="hd2"/>
                </a:cxn>
              </a:cxnLst>
              <a:rect l="0" t="0" r="r" b="b"/>
              <a:pathLst>
                <a:path w="21600" h="21600" extrusionOk="0">
                  <a:moveTo>
                    <a:pt x="1383" y="0"/>
                  </a:moveTo>
                  <a:lnTo>
                    <a:pt x="0" y="9187"/>
                  </a:lnTo>
                  <a:lnTo>
                    <a:pt x="20219" y="21600"/>
                  </a:lnTo>
                  <a:lnTo>
                    <a:pt x="21600" y="12413"/>
                  </a:lnTo>
                  <a:lnTo>
                    <a:pt x="1383"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6" name="Shape 986"/>
            <p:cNvSpPr/>
            <p:nvPr/>
          </p:nvSpPr>
          <p:spPr>
            <a:xfrm>
              <a:off x="85894" y="434776"/>
              <a:ext cx="73613" cy="75504"/>
            </a:xfrm>
            <a:custGeom>
              <a:avLst/>
              <a:gdLst/>
              <a:ahLst/>
              <a:cxnLst>
                <a:cxn ang="0">
                  <a:pos x="wd2" y="hd2"/>
                </a:cxn>
                <a:cxn ang="5400000">
                  <a:pos x="wd2" y="hd2"/>
                </a:cxn>
                <a:cxn ang="10800000">
                  <a:pos x="wd2" y="hd2"/>
                </a:cxn>
                <a:cxn ang="16200000">
                  <a:pos x="wd2" y="hd2"/>
                </a:cxn>
              </a:cxnLst>
              <a:rect l="0" t="0" r="r" b="b"/>
              <a:pathLst>
                <a:path w="21600" h="21600" extrusionOk="0">
                  <a:moveTo>
                    <a:pt x="9008" y="0"/>
                  </a:moveTo>
                  <a:lnTo>
                    <a:pt x="1489" y="4889"/>
                  </a:lnTo>
                  <a:lnTo>
                    <a:pt x="0" y="11741"/>
                  </a:lnTo>
                  <a:lnTo>
                    <a:pt x="368" y="13854"/>
                  </a:lnTo>
                  <a:lnTo>
                    <a:pt x="6030" y="20120"/>
                  </a:lnTo>
                  <a:lnTo>
                    <a:pt x="13165" y="21600"/>
                  </a:lnTo>
                  <a:lnTo>
                    <a:pt x="15297" y="21197"/>
                  </a:lnTo>
                  <a:lnTo>
                    <a:pt x="17252" y="20328"/>
                  </a:lnTo>
                  <a:lnTo>
                    <a:pt x="18995" y="19008"/>
                  </a:lnTo>
                  <a:lnTo>
                    <a:pt x="20493" y="17254"/>
                  </a:lnTo>
                  <a:lnTo>
                    <a:pt x="21600" y="15321"/>
                  </a:lnTo>
                  <a:lnTo>
                    <a:pt x="13254" y="15321"/>
                  </a:lnTo>
                  <a:lnTo>
                    <a:pt x="12396" y="15281"/>
                  </a:lnTo>
                  <a:lnTo>
                    <a:pt x="11423" y="15057"/>
                  </a:lnTo>
                  <a:lnTo>
                    <a:pt x="11775" y="13929"/>
                  </a:lnTo>
                  <a:lnTo>
                    <a:pt x="7549" y="13929"/>
                  </a:lnTo>
                  <a:lnTo>
                    <a:pt x="6288" y="13476"/>
                  </a:lnTo>
                  <a:lnTo>
                    <a:pt x="5391" y="12798"/>
                  </a:lnTo>
                  <a:lnTo>
                    <a:pt x="4329" y="10986"/>
                  </a:lnTo>
                  <a:lnTo>
                    <a:pt x="4250" y="9925"/>
                  </a:lnTo>
                  <a:lnTo>
                    <a:pt x="5002" y="7519"/>
                  </a:lnTo>
                  <a:lnTo>
                    <a:pt x="5631" y="6737"/>
                  </a:lnTo>
                  <a:lnTo>
                    <a:pt x="7412" y="6001"/>
                  </a:lnTo>
                  <a:lnTo>
                    <a:pt x="14246" y="6001"/>
                  </a:lnTo>
                  <a:lnTo>
                    <a:pt x="15698" y="1347"/>
                  </a:lnTo>
                  <a:lnTo>
                    <a:pt x="13388" y="663"/>
                  </a:lnTo>
                  <a:lnTo>
                    <a:pt x="11106" y="145"/>
                  </a:lnTo>
                  <a:lnTo>
                    <a:pt x="9008"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7" name="Shape 987"/>
            <p:cNvSpPr/>
            <p:nvPr/>
          </p:nvSpPr>
          <p:spPr>
            <a:xfrm>
              <a:off x="131056" y="443455"/>
              <a:ext cx="35549" cy="44881"/>
            </a:xfrm>
            <a:custGeom>
              <a:avLst/>
              <a:gdLst/>
              <a:ahLst/>
              <a:cxnLst>
                <a:cxn ang="0">
                  <a:pos x="wd2" y="hd2"/>
                </a:cxn>
                <a:cxn ang="5400000">
                  <a:pos x="wd2" y="hd2"/>
                </a:cxn>
                <a:cxn ang="10800000">
                  <a:pos x="wd2" y="hd2"/>
                </a:cxn>
                <a:cxn ang="16200000">
                  <a:pos x="wd2" y="hd2"/>
                </a:cxn>
              </a:cxnLst>
              <a:rect l="0" t="0" r="r" b="b"/>
              <a:pathLst>
                <a:path w="21600" h="21600" extrusionOk="0">
                  <a:moveTo>
                    <a:pt x="10265" y="0"/>
                  </a:moveTo>
                  <a:lnTo>
                    <a:pt x="9837" y="1109"/>
                  </a:lnTo>
                  <a:lnTo>
                    <a:pt x="10092" y="1673"/>
                  </a:lnTo>
                  <a:lnTo>
                    <a:pt x="10352" y="2389"/>
                  </a:lnTo>
                  <a:lnTo>
                    <a:pt x="10908" y="4122"/>
                  </a:lnTo>
                  <a:lnTo>
                    <a:pt x="11116" y="5044"/>
                  </a:lnTo>
                  <a:lnTo>
                    <a:pt x="11446" y="7139"/>
                  </a:lnTo>
                  <a:lnTo>
                    <a:pt x="11467" y="8491"/>
                  </a:lnTo>
                  <a:lnTo>
                    <a:pt x="11261" y="10862"/>
                  </a:lnTo>
                  <a:lnTo>
                    <a:pt x="5570" y="19895"/>
                  </a:lnTo>
                  <a:lnTo>
                    <a:pt x="4435" y="20628"/>
                  </a:lnTo>
                  <a:lnTo>
                    <a:pt x="3092" y="21114"/>
                  </a:lnTo>
                  <a:lnTo>
                    <a:pt x="0" y="21600"/>
                  </a:lnTo>
                  <a:lnTo>
                    <a:pt x="17285" y="21600"/>
                  </a:lnTo>
                  <a:lnTo>
                    <a:pt x="21533" y="8331"/>
                  </a:lnTo>
                  <a:lnTo>
                    <a:pt x="21586" y="7607"/>
                  </a:lnTo>
                  <a:lnTo>
                    <a:pt x="21600" y="5919"/>
                  </a:lnTo>
                  <a:lnTo>
                    <a:pt x="21237" y="2641"/>
                  </a:lnTo>
                  <a:lnTo>
                    <a:pt x="10265"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8" name="Shape 988"/>
            <p:cNvSpPr/>
            <p:nvPr/>
          </p:nvSpPr>
          <p:spPr>
            <a:xfrm>
              <a:off x="101071" y="305446"/>
              <a:ext cx="103865" cy="90636"/>
            </a:xfrm>
            <a:custGeom>
              <a:avLst/>
              <a:gdLst/>
              <a:ahLst/>
              <a:cxnLst>
                <a:cxn ang="0">
                  <a:pos x="wd2" y="hd2"/>
                </a:cxn>
                <a:cxn ang="5400000">
                  <a:pos x="wd2" y="hd2"/>
                </a:cxn>
                <a:cxn ang="10800000">
                  <a:pos x="wd2" y="hd2"/>
                </a:cxn>
                <a:cxn ang="16200000">
                  <a:pos x="wd2" y="hd2"/>
                </a:cxn>
              </a:cxnLst>
              <a:rect l="0" t="0" r="r" b="b"/>
              <a:pathLst>
                <a:path w="21600" h="21600" extrusionOk="0">
                  <a:moveTo>
                    <a:pt x="1381" y="0"/>
                  </a:moveTo>
                  <a:lnTo>
                    <a:pt x="0" y="5213"/>
                  </a:lnTo>
                  <a:lnTo>
                    <a:pt x="6211" y="7376"/>
                  </a:lnTo>
                  <a:lnTo>
                    <a:pt x="5676" y="8003"/>
                  </a:lnTo>
                  <a:lnTo>
                    <a:pt x="3820" y="13081"/>
                  </a:lnTo>
                  <a:lnTo>
                    <a:pt x="4097" y="15065"/>
                  </a:lnTo>
                  <a:lnTo>
                    <a:pt x="8792" y="20491"/>
                  </a:lnTo>
                  <a:lnTo>
                    <a:pt x="13286" y="21600"/>
                  </a:lnTo>
                  <a:lnTo>
                    <a:pt x="14718" y="21529"/>
                  </a:lnTo>
                  <a:lnTo>
                    <a:pt x="19449" y="16818"/>
                  </a:lnTo>
                  <a:lnTo>
                    <a:pt x="19540" y="16198"/>
                  </a:lnTo>
                  <a:lnTo>
                    <a:pt x="13973" y="16198"/>
                  </a:lnTo>
                  <a:lnTo>
                    <a:pt x="12867" y="16087"/>
                  </a:lnTo>
                  <a:lnTo>
                    <a:pt x="10060" y="15108"/>
                  </a:lnTo>
                  <a:lnTo>
                    <a:pt x="9078" y="14423"/>
                  </a:lnTo>
                  <a:lnTo>
                    <a:pt x="7887" y="12631"/>
                  </a:lnTo>
                  <a:lnTo>
                    <a:pt x="7756" y="11558"/>
                  </a:lnTo>
                  <a:lnTo>
                    <a:pt x="8166" y="10009"/>
                  </a:lnTo>
                  <a:lnTo>
                    <a:pt x="8299" y="9664"/>
                  </a:lnTo>
                  <a:lnTo>
                    <a:pt x="8667" y="8881"/>
                  </a:lnTo>
                  <a:lnTo>
                    <a:pt x="8857" y="8568"/>
                  </a:lnTo>
                  <a:lnTo>
                    <a:pt x="9030" y="8357"/>
                  </a:lnTo>
                  <a:lnTo>
                    <a:pt x="21252" y="8357"/>
                  </a:lnTo>
                  <a:lnTo>
                    <a:pt x="21600" y="7042"/>
                  </a:lnTo>
                  <a:lnTo>
                    <a:pt x="1381"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89" name="Shape 989"/>
            <p:cNvSpPr/>
            <p:nvPr/>
          </p:nvSpPr>
          <p:spPr>
            <a:xfrm>
              <a:off x="139972" y="274661"/>
              <a:ext cx="76823" cy="43205"/>
            </a:xfrm>
            <a:custGeom>
              <a:avLst/>
              <a:gdLst/>
              <a:ahLst/>
              <a:cxnLst>
                <a:cxn ang="0">
                  <a:pos x="wd2" y="hd2"/>
                </a:cxn>
                <a:cxn ang="5400000">
                  <a:pos x="wd2" y="hd2"/>
                </a:cxn>
                <a:cxn ang="10800000">
                  <a:pos x="wd2" y="hd2"/>
                </a:cxn>
                <a:cxn ang="16200000">
                  <a:pos x="wd2" y="hd2"/>
                </a:cxn>
              </a:cxnLst>
              <a:rect l="0" t="0" r="r" b="b"/>
              <a:pathLst>
                <a:path w="21600" h="21600" extrusionOk="0">
                  <a:moveTo>
                    <a:pt x="1870" y="0"/>
                  </a:moveTo>
                  <a:lnTo>
                    <a:pt x="0" y="10936"/>
                  </a:lnTo>
                  <a:lnTo>
                    <a:pt x="19730" y="21600"/>
                  </a:lnTo>
                  <a:lnTo>
                    <a:pt x="21600" y="10664"/>
                  </a:lnTo>
                  <a:lnTo>
                    <a:pt x="1870"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0" name="Shape 990"/>
            <p:cNvSpPr/>
            <p:nvPr/>
          </p:nvSpPr>
          <p:spPr>
            <a:xfrm>
              <a:off x="112730" y="265813"/>
              <a:ext cx="24098" cy="28317"/>
            </a:xfrm>
            <a:custGeom>
              <a:avLst/>
              <a:gdLst/>
              <a:ahLst/>
              <a:cxnLst>
                <a:cxn ang="0">
                  <a:pos x="wd2" y="hd2"/>
                </a:cxn>
                <a:cxn ang="5400000">
                  <a:pos x="wd2" y="hd2"/>
                </a:cxn>
                <a:cxn ang="10800000">
                  <a:pos x="wd2" y="hd2"/>
                </a:cxn>
                <a:cxn ang="16200000">
                  <a:pos x="wd2" y="hd2"/>
                </a:cxn>
              </a:cxnLst>
              <a:rect l="0" t="0" r="r" b="b"/>
              <a:pathLst>
                <a:path w="21600" h="21600" extrusionOk="0">
                  <a:moveTo>
                    <a:pt x="6304" y="0"/>
                  </a:moveTo>
                  <a:lnTo>
                    <a:pt x="0" y="17639"/>
                  </a:lnTo>
                  <a:lnTo>
                    <a:pt x="15297" y="21600"/>
                  </a:lnTo>
                  <a:lnTo>
                    <a:pt x="21600" y="3961"/>
                  </a:lnTo>
                  <a:lnTo>
                    <a:pt x="6304"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1" name="Shape 991"/>
            <p:cNvSpPr/>
            <p:nvPr/>
          </p:nvSpPr>
          <p:spPr>
            <a:xfrm>
              <a:off x="160370" y="155408"/>
              <a:ext cx="85019" cy="74047"/>
            </a:xfrm>
            <a:custGeom>
              <a:avLst/>
              <a:gdLst/>
              <a:ahLst/>
              <a:cxnLst>
                <a:cxn ang="0">
                  <a:pos x="wd2" y="hd2"/>
                </a:cxn>
                <a:cxn ang="5400000">
                  <a:pos x="wd2" y="hd2"/>
                </a:cxn>
                <a:cxn ang="10800000">
                  <a:pos x="wd2" y="hd2"/>
                </a:cxn>
                <a:cxn ang="16200000">
                  <a:pos x="wd2" y="hd2"/>
                </a:cxn>
              </a:cxnLst>
              <a:rect l="0" t="0" r="r" b="b"/>
              <a:pathLst>
                <a:path w="21600" h="21600" extrusionOk="0">
                  <a:moveTo>
                    <a:pt x="5716" y="0"/>
                  </a:moveTo>
                  <a:lnTo>
                    <a:pt x="3981" y="6561"/>
                  </a:lnTo>
                  <a:lnTo>
                    <a:pt x="14681" y="14817"/>
                  </a:lnTo>
                  <a:lnTo>
                    <a:pt x="1776" y="14892"/>
                  </a:lnTo>
                  <a:lnTo>
                    <a:pt x="0" y="21600"/>
                  </a:lnTo>
                  <a:lnTo>
                    <a:pt x="19756" y="20530"/>
                  </a:lnTo>
                  <a:lnTo>
                    <a:pt x="21600" y="13566"/>
                  </a:lnTo>
                  <a:lnTo>
                    <a:pt x="5716"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2" name="Shape 992"/>
            <p:cNvSpPr/>
            <p:nvPr/>
          </p:nvSpPr>
          <p:spPr>
            <a:xfrm>
              <a:off x="185516" y="124843"/>
              <a:ext cx="76819" cy="43195"/>
            </a:xfrm>
            <a:custGeom>
              <a:avLst/>
              <a:gdLst/>
              <a:ahLst/>
              <a:cxnLst>
                <a:cxn ang="0">
                  <a:pos x="wd2" y="hd2"/>
                </a:cxn>
                <a:cxn ang="5400000">
                  <a:pos x="wd2" y="hd2"/>
                </a:cxn>
                <a:cxn ang="10800000">
                  <a:pos x="wd2" y="hd2"/>
                </a:cxn>
                <a:cxn ang="16200000">
                  <a:pos x="wd2" y="hd2"/>
                </a:cxn>
              </a:cxnLst>
              <a:rect l="0" t="0" r="r" b="b"/>
              <a:pathLst>
                <a:path w="21600" h="21600" extrusionOk="0">
                  <a:moveTo>
                    <a:pt x="1870" y="0"/>
                  </a:moveTo>
                  <a:lnTo>
                    <a:pt x="0" y="10933"/>
                  </a:lnTo>
                  <a:lnTo>
                    <a:pt x="19730" y="21600"/>
                  </a:lnTo>
                  <a:lnTo>
                    <a:pt x="21600" y="10667"/>
                  </a:lnTo>
                  <a:lnTo>
                    <a:pt x="1870"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3" name="Shape 993"/>
            <p:cNvSpPr/>
            <p:nvPr/>
          </p:nvSpPr>
          <p:spPr>
            <a:xfrm>
              <a:off x="158274" y="115994"/>
              <a:ext cx="24088" cy="28308"/>
            </a:xfrm>
            <a:custGeom>
              <a:avLst/>
              <a:gdLst/>
              <a:ahLst/>
              <a:cxnLst>
                <a:cxn ang="0">
                  <a:pos x="wd2" y="hd2"/>
                </a:cxn>
                <a:cxn ang="5400000">
                  <a:pos x="wd2" y="hd2"/>
                </a:cxn>
                <a:cxn ang="10800000">
                  <a:pos x="wd2" y="hd2"/>
                </a:cxn>
                <a:cxn ang="16200000">
                  <a:pos x="wd2" y="hd2"/>
                </a:cxn>
              </a:cxnLst>
              <a:rect l="0" t="0" r="r" b="b"/>
              <a:pathLst>
                <a:path w="21600" h="21600" extrusionOk="0">
                  <a:moveTo>
                    <a:pt x="6305" y="0"/>
                  </a:moveTo>
                  <a:lnTo>
                    <a:pt x="0" y="17645"/>
                  </a:lnTo>
                  <a:lnTo>
                    <a:pt x="15303" y="21600"/>
                  </a:lnTo>
                  <a:lnTo>
                    <a:pt x="21600" y="3955"/>
                  </a:lnTo>
                  <a:lnTo>
                    <a:pt x="6305"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4" name="Shape 994"/>
            <p:cNvSpPr/>
            <p:nvPr/>
          </p:nvSpPr>
          <p:spPr>
            <a:xfrm>
              <a:off x="212796" y="111755"/>
              <a:ext cx="60601" cy="117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1691" y="18381"/>
                  </a:lnTo>
                  <a:lnTo>
                    <a:pt x="13804" y="20939"/>
                  </a:lnTo>
                  <a:lnTo>
                    <a:pt x="15687" y="21600"/>
                  </a:lnTo>
                  <a:lnTo>
                    <a:pt x="17341" y="20366"/>
                  </a:lnTo>
                  <a:lnTo>
                    <a:pt x="18767" y="17240"/>
                  </a:lnTo>
                  <a:lnTo>
                    <a:pt x="20003" y="12133"/>
                  </a:lnTo>
                  <a:lnTo>
                    <a:pt x="21093" y="4958"/>
                  </a:lnTo>
                  <a:lnTo>
                    <a:pt x="21600"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5" name="Shape 995"/>
            <p:cNvSpPr/>
            <p:nvPr/>
          </p:nvSpPr>
          <p:spPr>
            <a:xfrm>
              <a:off x="177495" y="79160"/>
              <a:ext cx="100366" cy="40977"/>
            </a:xfrm>
            <a:custGeom>
              <a:avLst/>
              <a:gdLst/>
              <a:ahLst/>
              <a:cxnLst>
                <a:cxn ang="0">
                  <a:pos x="wd2" y="hd2"/>
                </a:cxn>
                <a:cxn ang="5400000">
                  <a:pos x="wd2" y="hd2"/>
                </a:cxn>
                <a:cxn ang="10800000">
                  <a:pos x="wd2" y="hd2"/>
                </a:cxn>
                <a:cxn ang="16200000">
                  <a:pos x="wd2" y="hd2"/>
                </a:cxn>
              </a:cxnLst>
              <a:rect l="0" t="0" r="r" b="b"/>
              <a:pathLst>
                <a:path w="21600" h="21600" extrusionOk="0">
                  <a:moveTo>
                    <a:pt x="1431" y="0"/>
                  </a:moveTo>
                  <a:lnTo>
                    <a:pt x="0" y="11526"/>
                  </a:lnTo>
                  <a:lnTo>
                    <a:pt x="4316" y="14740"/>
                  </a:lnTo>
                  <a:lnTo>
                    <a:pt x="3768" y="19154"/>
                  </a:lnTo>
                  <a:lnTo>
                    <a:pt x="7050" y="21600"/>
                  </a:lnTo>
                  <a:lnTo>
                    <a:pt x="7598" y="17186"/>
                  </a:lnTo>
                  <a:lnTo>
                    <a:pt x="20639" y="17186"/>
                  </a:lnTo>
                  <a:lnTo>
                    <a:pt x="20903" y="15962"/>
                  </a:lnTo>
                  <a:lnTo>
                    <a:pt x="21384" y="12731"/>
                  </a:lnTo>
                  <a:lnTo>
                    <a:pt x="21600" y="10998"/>
                  </a:lnTo>
                  <a:lnTo>
                    <a:pt x="16542" y="10998"/>
                  </a:lnTo>
                  <a:lnTo>
                    <a:pt x="16158" y="10903"/>
                  </a:lnTo>
                  <a:lnTo>
                    <a:pt x="15372" y="10366"/>
                  </a:lnTo>
                  <a:lnTo>
                    <a:pt x="14908" y="10034"/>
                  </a:lnTo>
                  <a:lnTo>
                    <a:pt x="9027" y="5655"/>
                  </a:lnTo>
                  <a:lnTo>
                    <a:pt x="9329" y="3214"/>
                  </a:lnTo>
                  <a:lnTo>
                    <a:pt x="5746" y="3214"/>
                  </a:lnTo>
                  <a:lnTo>
                    <a:pt x="1431"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6" name="Shape 996"/>
            <p:cNvSpPr/>
            <p:nvPr/>
          </p:nvSpPr>
          <p:spPr>
            <a:xfrm>
              <a:off x="254353" y="80637"/>
              <a:ext cx="25784" cy="19392"/>
            </a:xfrm>
            <a:custGeom>
              <a:avLst/>
              <a:gdLst/>
              <a:ahLst/>
              <a:cxnLst>
                <a:cxn ang="0">
                  <a:pos x="wd2" y="hd2"/>
                </a:cxn>
                <a:cxn ang="5400000">
                  <a:pos x="wd2" y="hd2"/>
                </a:cxn>
                <a:cxn ang="10800000">
                  <a:pos x="wd2" y="hd2"/>
                </a:cxn>
                <a:cxn ang="16200000">
                  <a:pos x="wd2" y="hd2"/>
                </a:cxn>
              </a:cxnLst>
              <a:rect l="0" t="0" r="r" b="b"/>
              <a:pathLst>
                <a:path w="21600" h="21600" extrusionOk="0">
                  <a:moveTo>
                    <a:pt x="8669" y="0"/>
                  </a:moveTo>
                  <a:lnTo>
                    <a:pt x="8190" y="2091"/>
                  </a:lnTo>
                  <a:lnTo>
                    <a:pt x="8349" y="3067"/>
                  </a:lnTo>
                  <a:lnTo>
                    <a:pt x="8382" y="5233"/>
                  </a:lnTo>
                  <a:lnTo>
                    <a:pt x="1308" y="21409"/>
                  </a:lnTo>
                  <a:lnTo>
                    <a:pt x="0" y="21600"/>
                  </a:lnTo>
                  <a:lnTo>
                    <a:pt x="19693" y="21600"/>
                  </a:lnTo>
                  <a:lnTo>
                    <a:pt x="19844" y="20942"/>
                  </a:lnTo>
                  <a:lnTo>
                    <a:pt x="20522" y="17248"/>
                  </a:lnTo>
                  <a:lnTo>
                    <a:pt x="21289" y="11060"/>
                  </a:lnTo>
                  <a:lnTo>
                    <a:pt x="21520" y="8088"/>
                  </a:lnTo>
                  <a:lnTo>
                    <a:pt x="21600" y="5233"/>
                  </a:lnTo>
                  <a:lnTo>
                    <a:pt x="8669"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7" name="Shape 997"/>
            <p:cNvSpPr/>
            <p:nvPr/>
          </p:nvSpPr>
          <p:spPr>
            <a:xfrm>
              <a:off x="204194" y="64197"/>
              <a:ext cx="21650" cy="21068"/>
            </a:xfrm>
            <a:custGeom>
              <a:avLst/>
              <a:gdLst/>
              <a:ahLst/>
              <a:cxnLst>
                <a:cxn ang="0">
                  <a:pos x="wd2" y="hd2"/>
                </a:cxn>
                <a:cxn ang="5400000">
                  <a:pos x="wd2" y="hd2"/>
                </a:cxn>
                <a:cxn ang="10800000">
                  <a:pos x="wd2" y="hd2"/>
                </a:cxn>
                <a:cxn ang="16200000">
                  <a:pos x="wd2" y="hd2"/>
                </a:cxn>
              </a:cxnLst>
              <a:rect l="0" t="0" r="r" b="b"/>
              <a:pathLst>
                <a:path w="21600" h="21600" extrusionOk="0">
                  <a:moveTo>
                    <a:pt x="6389" y="0"/>
                  </a:moveTo>
                  <a:lnTo>
                    <a:pt x="0" y="21600"/>
                  </a:lnTo>
                  <a:lnTo>
                    <a:pt x="16615" y="21600"/>
                  </a:lnTo>
                  <a:lnTo>
                    <a:pt x="21600" y="4748"/>
                  </a:lnTo>
                  <a:lnTo>
                    <a:pt x="6389"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8" name="Shape 998"/>
            <p:cNvSpPr/>
            <p:nvPr/>
          </p:nvSpPr>
          <p:spPr>
            <a:xfrm>
              <a:off x="244609" y="22068"/>
              <a:ext cx="55440" cy="551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 y="0"/>
                  </a:lnTo>
                  <a:lnTo>
                    <a:pt x="1822" y="503"/>
                  </a:lnTo>
                  <a:lnTo>
                    <a:pt x="1232" y="3032"/>
                  </a:lnTo>
                  <a:lnTo>
                    <a:pt x="761" y="5420"/>
                  </a:lnTo>
                  <a:lnTo>
                    <a:pt x="41" y="9903"/>
                  </a:lnTo>
                  <a:lnTo>
                    <a:pt x="0" y="11913"/>
                  </a:lnTo>
                  <a:lnTo>
                    <a:pt x="279" y="13692"/>
                  </a:lnTo>
                  <a:lnTo>
                    <a:pt x="545" y="15446"/>
                  </a:lnTo>
                  <a:lnTo>
                    <a:pt x="1180" y="16923"/>
                  </a:lnTo>
                  <a:lnTo>
                    <a:pt x="3188" y="19317"/>
                  </a:lnTo>
                  <a:lnTo>
                    <a:pt x="4702" y="20228"/>
                  </a:lnTo>
                  <a:lnTo>
                    <a:pt x="9197" y="21600"/>
                  </a:lnTo>
                  <a:lnTo>
                    <a:pt x="11488" y="21421"/>
                  </a:lnTo>
                  <a:lnTo>
                    <a:pt x="18475" y="12361"/>
                  </a:lnTo>
                  <a:lnTo>
                    <a:pt x="9929" y="12361"/>
                  </a:lnTo>
                  <a:lnTo>
                    <a:pt x="7769" y="11701"/>
                  </a:lnTo>
                  <a:lnTo>
                    <a:pt x="7130" y="11279"/>
                  </a:lnTo>
                  <a:lnTo>
                    <a:pt x="6328" y="10127"/>
                  </a:lnTo>
                  <a:lnTo>
                    <a:pt x="6109" y="9422"/>
                  </a:lnTo>
                  <a:lnTo>
                    <a:pt x="6068" y="8463"/>
                  </a:lnTo>
                  <a:lnTo>
                    <a:pt x="6091" y="6691"/>
                  </a:lnTo>
                  <a:lnTo>
                    <a:pt x="6448" y="4689"/>
                  </a:lnTo>
                  <a:lnTo>
                    <a:pt x="6651" y="3618"/>
                  </a:lnTo>
                  <a:lnTo>
                    <a:pt x="6944" y="2122"/>
                  </a:lnTo>
                  <a:lnTo>
                    <a:pt x="20958" y="2122"/>
                  </a:lnTo>
                  <a:lnTo>
                    <a:pt x="21600"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sp>
          <p:nvSpPr>
            <p:cNvPr id="999" name="Shape 999"/>
            <p:cNvSpPr/>
            <p:nvPr/>
          </p:nvSpPr>
          <p:spPr>
            <a:xfrm>
              <a:off x="215129" y="-1"/>
              <a:ext cx="86843" cy="59835"/>
            </a:xfrm>
            <a:custGeom>
              <a:avLst/>
              <a:gdLst/>
              <a:ahLst/>
              <a:cxnLst>
                <a:cxn ang="0">
                  <a:pos x="wd2" y="hd2"/>
                </a:cxn>
                <a:cxn ang="5400000">
                  <a:pos x="wd2" y="hd2"/>
                </a:cxn>
                <a:cxn ang="10800000">
                  <a:pos x="wd2" y="hd2"/>
                </a:cxn>
                <a:cxn ang="16200000">
                  <a:pos x="wd2" y="hd2"/>
                </a:cxn>
              </a:cxnLst>
              <a:rect l="0" t="0" r="r" b="b"/>
              <a:pathLst>
                <a:path w="21600" h="21600" extrusionOk="0">
                  <a:moveTo>
                    <a:pt x="8247" y="0"/>
                  </a:moveTo>
                  <a:lnTo>
                    <a:pt x="1760" y="7280"/>
                  </a:lnTo>
                  <a:lnTo>
                    <a:pt x="88" y="17545"/>
                  </a:lnTo>
                  <a:lnTo>
                    <a:pt x="0" y="19739"/>
                  </a:lnTo>
                  <a:lnTo>
                    <a:pt x="4211" y="21600"/>
                  </a:lnTo>
                  <a:lnTo>
                    <a:pt x="4353" y="20923"/>
                  </a:lnTo>
                  <a:lnTo>
                    <a:pt x="4253" y="19739"/>
                  </a:lnTo>
                  <a:lnTo>
                    <a:pt x="4230" y="19292"/>
                  </a:lnTo>
                  <a:lnTo>
                    <a:pt x="4213" y="18756"/>
                  </a:lnTo>
                  <a:lnTo>
                    <a:pt x="4229" y="16654"/>
                  </a:lnTo>
                  <a:lnTo>
                    <a:pt x="4248" y="15770"/>
                  </a:lnTo>
                  <a:lnTo>
                    <a:pt x="7440" y="7967"/>
                  </a:lnTo>
                  <a:lnTo>
                    <a:pt x="21123" y="7967"/>
                  </a:lnTo>
                  <a:lnTo>
                    <a:pt x="21600" y="5686"/>
                  </a:lnTo>
                  <a:lnTo>
                    <a:pt x="9727" y="448"/>
                  </a:lnTo>
                  <a:lnTo>
                    <a:pt x="8247" y="0"/>
                  </a:lnTo>
                  <a:close/>
                </a:path>
              </a:pathLst>
            </a:custGeom>
            <a:solidFill>
              <a:srgbClr val="000000"/>
            </a:solidFill>
            <a:ln w="12700" cap="flat">
              <a:noFill/>
              <a:miter lim="400000"/>
            </a:ln>
            <a:effectLst/>
          </p:spPr>
          <p:txBody>
            <a:bodyPr wrap="square" lIns="0" tIns="0" rIns="0" bIns="0" numCol="1" anchor="t">
              <a:noAutofit/>
            </a:bodyPr>
            <a:lstStyle/>
            <a:p>
              <a:pPr lvl="0" defTabSz="685800">
                <a:defRPr sz="1300">
                  <a:latin typeface="Calibri"/>
                  <a:ea typeface="Calibri"/>
                  <a:cs typeface="Calibri"/>
                  <a:sym typeface="Calibri"/>
                </a:defRPr>
              </a:pPr>
              <a:endParaRPr/>
            </a:p>
          </p:txBody>
        </p:sp>
      </p:grpSp>
      <p:sp>
        <p:nvSpPr>
          <p:cNvPr id="1001" name="Shape 1001"/>
          <p:cNvSpPr/>
          <p:nvPr/>
        </p:nvSpPr>
        <p:spPr>
          <a:xfrm flipV="1">
            <a:off x="927539" y="2824350"/>
            <a:ext cx="12232" cy="2471747"/>
          </a:xfrm>
          <a:prstGeom prst="line">
            <a:avLst/>
          </a:prstGeom>
          <a:ln w="38100">
            <a:solidFill>
              <a:srgbClr val="FF0000"/>
            </a:solidFill>
          </a:ln>
        </p:spPr>
        <p:txBody>
          <a:bodyPr lIns="0" tIns="0" rIns="0" bIns="0"/>
          <a:lstStyle/>
          <a:p>
            <a:pPr lvl="0" defTabSz="457200">
              <a:defRPr sz="1200"/>
            </a:pPr>
            <a:endParaRPr/>
          </a:p>
        </p:txBody>
      </p:sp>
      <p:sp>
        <p:nvSpPr>
          <p:cNvPr id="1002" name="Shape 1002"/>
          <p:cNvSpPr/>
          <p:nvPr/>
        </p:nvSpPr>
        <p:spPr>
          <a:xfrm>
            <a:off x="896834" y="2752916"/>
            <a:ext cx="85734" cy="85943"/>
          </a:xfrm>
          <a:custGeom>
            <a:avLst/>
            <a:gdLst/>
            <a:ahLst/>
            <a:cxnLst>
              <a:cxn ang="0">
                <a:pos x="wd2" y="hd2"/>
              </a:cxn>
              <a:cxn ang="5400000">
                <a:pos x="wd2" y="hd2"/>
              </a:cxn>
              <a:cxn ang="10800000">
                <a:pos x="wd2" y="hd2"/>
              </a:cxn>
              <a:cxn ang="16200000">
                <a:pos x="wd2" y="hd2"/>
              </a:cxn>
            </a:cxnLst>
            <a:rect l="0" t="0" r="r" b="b"/>
            <a:pathLst>
              <a:path w="21600" h="21600" extrusionOk="0">
                <a:moveTo>
                  <a:pt x="10905" y="0"/>
                </a:moveTo>
                <a:lnTo>
                  <a:pt x="0" y="21495"/>
                </a:lnTo>
                <a:lnTo>
                  <a:pt x="21600" y="21600"/>
                </a:lnTo>
                <a:lnTo>
                  <a:pt x="10905" y="0"/>
                </a:lnTo>
                <a:close/>
              </a:path>
            </a:pathLst>
          </a:custGeom>
          <a:solidFill>
            <a:srgbClr val="FF0000"/>
          </a:solidFill>
          <a:ln w="12700">
            <a:miter lim="400000"/>
          </a:ln>
        </p:spPr>
        <p:txBody>
          <a:bodyPr lIns="0" tIns="0" rIns="0" bIns="0"/>
          <a:lstStyle/>
          <a:p>
            <a:pPr lvl="0" defTabSz="685800">
              <a:defRPr sz="1300">
                <a:latin typeface="Calibri"/>
                <a:ea typeface="Calibri"/>
                <a:cs typeface="Calibri"/>
                <a:sym typeface="Calibri"/>
              </a:defRPr>
            </a:pPr>
            <a:endParaRPr/>
          </a:p>
        </p:txBody>
      </p:sp>
      <p:sp>
        <p:nvSpPr>
          <p:cNvPr id="1003" name="Shape 1003"/>
          <p:cNvSpPr/>
          <p:nvPr/>
        </p:nvSpPr>
        <p:spPr>
          <a:xfrm rot="16200000">
            <a:off x="-113966" y="3993532"/>
            <a:ext cx="1342466" cy="2776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9525" defTabSz="685800">
              <a:lnSpc>
                <a:spcPts val="1100"/>
              </a:lnSpc>
            </a:pPr>
            <a:r>
              <a:rPr sz="1000">
                <a:latin typeface="Tahoma Negreta"/>
                <a:ea typeface="Tahoma Negreta"/>
                <a:cs typeface="Tahoma Negreta"/>
                <a:sym typeface="Tahoma Negreta"/>
              </a:rPr>
              <a:t>R</a:t>
            </a:r>
            <a:r>
              <a:rPr sz="1000" spc="-4">
                <a:latin typeface="Tahoma Negreta"/>
                <a:ea typeface="Tahoma Negreta"/>
                <a:cs typeface="Tahoma Negreta"/>
                <a:sym typeface="Tahoma Negreta"/>
              </a:rPr>
              <a:t>is</a:t>
            </a:r>
            <a:r>
              <a:rPr sz="1000">
                <a:latin typeface="Tahoma Negreta"/>
                <a:ea typeface="Tahoma Negreta"/>
                <a:cs typeface="Tahoma Negreta"/>
                <a:sym typeface="Tahoma Negreta"/>
              </a:rPr>
              <a:t>ch</a:t>
            </a:r>
            <a:r>
              <a:rPr sz="1000" spc="-4">
                <a:latin typeface="Tahoma Negreta"/>
                <a:ea typeface="Tahoma Negreta"/>
                <a:cs typeface="Tahoma Negreta"/>
                <a:sym typeface="Tahoma Negreta"/>
              </a:rPr>
              <a:t>i</a:t>
            </a:r>
            <a:r>
              <a:rPr sz="1000">
                <a:latin typeface="Tahoma Negreta"/>
                <a:ea typeface="Tahoma Negreta"/>
                <a:cs typeface="Tahoma Negreta"/>
                <a:sym typeface="Tahoma Negreta"/>
              </a:rPr>
              <a:t>o</a:t>
            </a:r>
            <a:r>
              <a:rPr sz="1000" spc="-4">
                <a:latin typeface="Tahoma Negreta"/>
                <a:ea typeface="Tahoma Negreta"/>
                <a:cs typeface="Tahoma Negreta"/>
                <a:sym typeface="Tahoma Negreta"/>
              </a:rPr>
              <a:t> </a:t>
            </a:r>
            <a:r>
              <a:rPr sz="1000">
                <a:latin typeface="Tahoma Negreta"/>
                <a:ea typeface="Tahoma Negreta"/>
                <a:cs typeface="Tahoma Negreta"/>
                <a:sym typeface="Tahoma Negreta"/>
              </a:rPr>
              <a:t>v</a:t>
            </a:r>
            <a:r>
              <a:rPr sz="1000" spc="-4">
                <a:latin typeface="Tahoma Negreta"/>
                <a:ea typeface="Tahoma Negreta"/>
                <a:cs typeface="Tahoma Negreta"/>
                <a:sym typeface="Tahoma Negreta"/>
              </a:rPr>
              <a:t>as</a:t>
            </a:r>
            <a:r>
              <a:rPr sz="1000">
                <a:latin typeface="Tahoma Negreta"/>
                <a:ea typeface="Tahoma Negreta"/>
                <a:cs typeface="Tahoma Negreta"/>
                <a:sym typeface="Tahoma Negreta"/>
              </a:rPr>
              <a:t>c</a:t>
            </a:r>
            <a:r>
              <a:rPr sz="1000" spc="-4">
                <a:latin typeface="Tahoma Negreta"/>
                <a:ea typeface="Tahoma Negreta"/>
                <a:cs typeface="Tahoma Negreta"/>
                <a:sym typeface="Tahoma Negreta"/>
              </a:rPr>
              <a:t>ola</a:t>
            </a:r>
            <a:r>
              <a:rPr sz="1000">
                <a:latin typeface="Tahoma Negreta"/>
                <a:ea typeface="Tahoma Negreta"/>
                <a:cs typeface="Tahoma Negreta"/>
                <a:sym typeface="Tahoma Negreta"/>
              </a:rPr>
              <a:t>re </a:t>
            </a:r>
            <a:r>
              <a:rPr sz="1000" spc="-4">
                <a:latin typeface="Tahoma Negreta"/>
                <a:ea typeface="Tahoma Negreta"/>
                <a:cs typeface="Tahoma Negreta"/>
                <a:sym typeface="Tahoma Negreta"/>
              </a:rPr>
              <a:t>i</a:t>
            </a:r>
            <a:r>
              <a:rPr sz="1000">
                <a:latin typeface="Tahoma Negreta"/>
                <a:ea typeface="Tahoma Negreta"/>
                <a:cs typeface="Tahoma Negreta"/>
                <a:sym typeface="Tahoma Negreta"/>
              </a:rPr>
              <a:t>n</a:t>
            </a:r>
            <a:r>
              <a:rPr sz="1000" spc="-4">
                <a:latin typeface="Tahoma Negreta"/>
                <a:ea typeface="Tahoma Negreta"/>
                <a:cs typeface="Tahoma Negreta"/>
                <a:sym typeface="Tahoma Negreta"/>
              </a:rPr>
              <a:t>i</a:t>
            </a:r>
            <a:r>
              <a:rPr sz="1000" spc="4">
                <a:latin typeface="Tahoma Negreta"/>
                <a:ea typeface="Tahoma Negreta"/>
                <a:cs typeface="Tahoma Negreta"/>
                <a:sym typeface="Tahoma Negreta"/>
              </a:rPr>
              <a:t>z</a:t>
            </a:r>
            <a:r>
              <a:rPr sz="1000" spc="-4">
                <a:latin typeface="Tahoma Negreta"/>
                <a:ea typeface="Tahoma Negreta"/>
                <a:cs typeface="Tahoma Negreta"/>
                <a:sym typeface="Tahoma Negreta"/>
              </a:rPr>
              <a:t>iale</a:t>
            </a:r>
          </a:p>
        </p:txBody>
      </p:sp>
      <p:sp>
        <p:nvSpPr>
          <p:cNvPr id="1004" name="Shape 1004"/>
          <p:cNvSpPr/>
          <p:nvPr/>
        </p:nvSpPr>
        <p:spPr>
          <a:xfrm>
            <a:off x="8245029" y="4256530"/>
            <a:ext cx="10" cy="1000134"/>
          </a:xfrm>
          <a:prstGeom prst="line">
            <a:avLst/>
          </a:prstGeom>
          <a:ln w="38100">
            <a:solidFill>
              <a:srgbClr val="FF3300"/>
            </a:solidFill>
          </a:ln>
        </p:spPr>
        <p:txBody>
          <a:bodyPr lIns="0" tIns="0" rIns="0" bIns="0"/>
          <a:lstStyle/>
          <a:p>
            <a:pPr lvl="0" defTabSz="457200">
              <a:defRPr sz="1200"/>
            </a:pPr>
            <a:endParaRPr/>
          </a:p>
        </p:txBody>
      </p:sp>
      <p:sp>
        <p:nvSpPr>
          <p:cNvPr id="1005" name="Shape 1005"/>
          <p:cNvSpPr/>
          <p:nvPr/>
        </p:nvSpPr>
        <p:spPr>
          <a:xfrm>
            <a:off x="8202166" y="5242371"/>
            <a:ext cx="85734" cy="857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F3300"/>
          </a:solidFill>
          <a:ln w="12700">
            <a:miter lim="400000"/>
          </a:ln>
        </p:spPr>
        <p:txBody>
          <a:bodyPr lIns="0" tIns="0" rIns="0" bIns="0"/>
          <a:lstStyle/>
          <a:p>
            <a:pPr lvl="0" defTabSz="685800">
              <a:defRPr sz="1300">
                <a:latin typeface="Calibri"/>
                <a:ea typeface="Calibri"/>
                <a:cs typeface="Calibri"/>
                <a:sym typeface="Calibri"/>
              </a:defRPr>
            </a:pPr>
            <a:endParaRPr/>
          </a:p>
        </p:txBody>
      </p:sp>
      <p:sp>
        <p:nvSpPr>
          <p:cNvPr id="1006" name="Shape 1006"/>
          <p:cNvSpPr/>
          <p:nvPr/>
        </p:nvSpPr>
        <p:spPr>
          <a:xfrm>
            <a:off x="8202166" y="4185094"/>
            <a:ext cx="85734" cy="857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FF3300"/>
          </a:solidFill>
          <a:ln w="12700">
            <a:miter lim="400000"/>
          </a:ln>
        </p:spPr>
        <p:txBody>
          <a:bodyPr lIns="0" tIns="0" rIns="0" bIns="0"/>
          <a:lstStyle/>
          <a:p>
            <a:pPr lvl="0" defTabSz="685800">
              <a:defRPr sz="1300">
                <a:latin typeface="Calibri"/>
                <a:ea typeface="Calibri"/>
                <a:cs typeface="Calibri"/>
                <a:sym typeface="Calibri"/>
              </a:defRPr>
            </a:pPr>
            <a:endParaRPr/>
          </a:p>
        </p:txBody>
      </p:sp>
      <p:sp>
        <p:nvSpPr>
          <p:cNvPr id="1007" name="Shape 1007"/>
          <p:cNvSpPr/>
          <p:nvPr/>
        </p:nvSpPr>
        <p:spPr>
          <a:xfrm rot="16200000">
            <a:off x="7891102" y="4547043"/>
            <a:ext cx="1110453" cy="2776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9525" defTabSz="685800">
              <a:lnSpc>
                <a:spcPts val="1100"/>
              </a:lnSpc>
            </a:pPr>
            <a:r>
              <a:rPr sz="1000">
                <a:latin typeface="Tahoma Negreta"/>
                <a:ea typeface="Tahoma Negreta"/>
                <a:cs typeface="Tahoma Negreta"/>
                <a:sym typeface="Tahoma Negreta"/>
              </a:rPr>
              <a:t>R</a:t>
            </a:r>
            <a:r>
              <a:rPr sz="1000" spc="-4">
                <a:latin typeface="Tahoma Negreta"/>
                <a:ea typeface="Tahoma Negreta"/>
                <a:cs typeface="Tahoma Negreta"/>
                <a:sym typeface="Tahoma Negreta"/>
              </a:rPr>
              <a:t>is</a:t>
            </a:r>
            <a:r>
              <a:rPr sz="1000">
                <a:latin typeface="Tahoma Negreta"/>
                <a:ea typeface="Tahoma Negreta"/>
                <a:cs typeface="Tahoma Negreta"/>
                <a:sym typeface="Tahoma Negreta"/>
              </a:rPr>
              <a:t>ch</a:t>
            </a:r>
            <a:r>
              <a:rPr sz="1000" spc="-4">
                <a:latin typeface="Tahoma Negreta"/>
                <a:ea typeface="Tahoma Negreta"/>
                <a:cs typeface="Tahoma Negreta"/>
                <a:sym typeface="Tahoma Negreta"/>
              </a:rPr>
              <a:t>i</a:t>
            </a:r>
            <a:r>
              <a:rPr sz="1000">
                <a:latin typeface="Tahoma Negreta"/>
                <a:ea typeface="Tahoma Negreta"/>
                <a:cs typeface="Tahoma Negreta"/>
                <a:sym typeface="Tahoma Negreta"/>
              </a:rPr>
              <a:t>o</a:t>
            </a:r>
            <a:r>
              <a:rPr sz="1000" spc="-4">
                <a:latin typeface="Tahoma Negreta"/>
                <a:ea typeface="Tahoma Negreta"/>
                <a:cs typeface="Tahoma Negreta"/>
                <a:sym typeface="Tahoma Negreta"/>
              </a:rPr>
              <a:t> </a:t>
            </a:r>
            <a:r>
              <a:rPr sz="1000">
                <a:latin typeface="Tahoma Negreta"/>
                <a:ea typeface="Tahoma Negreta"/>
                <a:cs typeface="Tahoma Negreta"/>
                <a:sym typeface="Tahoma Negreta"/>
              </a:rPr>
              <a:t>v</a:t>
            </a:r>
            <a:r>
              <a:rPr sz="1000" spc="-4">
                <a:latin typeface="Tahoma Negreta"/>
                <a:ea typeface="Tahoma Negreta"/>
                <a:cs typeface="Tahoma Negreta"/>
                <a:sym typeface="Tahoma Negreta"/>
              </a:rPr>
              <a:t>as</a:t>
            </a:r>
            <a:r>
              <a:rPr sz="1000">
                <a:latin typeface="Tahoma Negreta"/>
                <a:ea typeface="Tahoma Negreta"/>
                <a:cs typeface="Tahoma Negreta"/>
                <a:sym typeface="Tahoma Negreta"/>
              </a:rPr>
              <a:t>c</a:t>
            </a:r>
            <a:r>
              <a:rPr sz="1000" spc="-4">
                <a:latin typeface="Tahoma Negreta"/>
                <a:ea typeface="Tahoma Negreta"/>
                <a:cs typeface="Tahoma Negreta"/>
                <a:sym typeface="Tahoma Negreta"/>
              </a:rPr>
              <a:t>ola</a:t>
            </a:r>
            <a:r>
              <a:rPr sz="1000">
                <a:latin typeface="Tahoma Negreta"/>
                <a:ea typeface="Tahoma Negreta"/>
                <a:cs typeface="Tahoma Negreta"/>
                <a:sym typeface="Tahoma Negreta"/>
              </a:rPr>
              <a:t>re r</a:t>
            </a:r>
            <a:r>
              <a:rPr sz="1000" spc="-8">
                <a:latin typeface="Tahoma Negreta"/>
                <a:ea typeface="Tahoma Negreta"/>
                <a:cs typeface="Tahoma Negreta"/>
                <a:sym typeface="Tahoma Negreta"/>
              </a:rPr>
              <a:t>e</a:t>
            </a:r>
            <a:r>
              <a:rPr sz="1000" spc="-4">
                <a:latin typeface="Tahoma Negreta"/>
                <a:ea typeface="Tahoma Negreta"/>
                <a:cs typeface="Tahoma Negreta"/>
                <a:sym typeface="Tahoma Negreta"/>
              </a:rPr>
              <a:t>si</a:t>
            </a:r>
            <a:r>
              <a:rPr sz="1000">
                <a:latin typeface="Tahoma Negreta"/>
                <a:ea typeface="Tahoma Negreta"/>
                <a:cs typeface="Tahoma Negreta"/>
                <a:sym typeface="Tahoma Negreta"/>
              </a:rPr>
              <a:t>duo</a:t>
            </a:r>
          </a:p>
        </p:txBody>
      </p:sp>
      <p:sp>
        <p:nvSpPr>
          <p:cNvPr id="1008" name="Shape 1008"/>
          <p:cNvSpPr/>
          <p:nvPr/>
        </p:nvSpPr>
        <p:spPr>
          <a:xfrm>
            <a:off x="901252" y="5373813"/>
            <a:ext cx="5554419" cy="8"/>
          </a:xfrm>
          <a:prstGeom prst="line">
            <a:avLst/>
          </a:prstGeom>
          <a:ln w="38100">
            <a:solidFill>
              <a:srgbClr val="3A74AE"/>
            </a:solidFill>
          </a:ln>
        </p:spPr>
        <p:txBody>
          <a:bodyPr lIns="0" tIns="0" rIns="0" bIns="0"/>
          <a:lstStyle/>
          <a:p>
            <a:pPr lvl="0" defTabSz="457200">
              <a:defRPr sz="1200"/>
            </a:pPr>
            <a:endParaRPr/>
          </a:p>
        </p:txBody>
      </p:sp>
      <p:sp>
        <p:nvSpPr>
          <p:cNvPr id="1009" name="Shape 1009"/>
          <p:cNvSpPr/>
          <p:nvPr/>
        </p:nvSpPr>
        <p:spPr>
          <a:xfrm>
            <a:off x="6441375" y="5330954"/>
            <a:ext cx="85734" cy="857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lnTo>
                  <a:pt x="0" y="0"/>
                </a:lnTo>
                <a:close/>
              </a:path>
            </a:pathLst>
          </a:custGeom>
          <a:solidFill>
            <a:srgbClr val="3A74AE"/>
          </a:solidFill>
          <a:ln w="12700">
            <a:miter lim="400000"/>
          </a:ln>
        </p:spPr>
        <p:txBody>
          <a:bodyPr lIns="0" tIns="0" rIns="0" bIns="0"/>
          <a:lstStyle/>
          <a:p>
            <a:pPr lvl="0" defTabSz="685800">
              <a:defRPr sz="1300">
                <a:latin typeface="Calibri"/>
                <a:ea typeface="Calibri"/>
                <a:cs typeface="Calibri"/>
                <a:sym typeface="Calibri"/>
              </a:defRPr>
            </a:pPr>
            <a:endParaRPr/>
          </a:p>
        </p:txBody>
      </p:sp>
      <p:sp>
        <p:nvSpPr>
          <p:cNvPr id="1010" name="Shape 1010"/>
          <p:cNvSpPr/>
          <p:nvPr/>
        </p:nvSpPr>
        <p:spPr>
          <a:xfrm>
            <a:off x="2551707" y="5386318"/>
            <a:ext cx="1534964"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9525" defTabSz="685800">
              <a:defRPr sz="1000" spc="-4">
                <a:latin typeface="Tahoma Negreta"/>
                <a:ea typeface="Tahoma Negreta"/>
                <a:cs typeface="Tahoma Negreta"/>
                <a:sym typeface="Tahoma Negreta"/>
              </a:defRPr>
            </a:lvl1pPr>
          </a:lstStyle>
          <a:p>
            <a:pPr lvl="0">
              <a:defRPr sz="1800" spc="0"/>
            </a:pPr>
            <a:r>
              <a:rPr sz="1000" spc="-4"/>
              <a:t>Terapia multifattoriale</a:t>
            </a:r>
          </a:p>
        </p:txBody>
      </p:sp>
      <p:sp>
        <p:nvSpPr>
          <p:cNvPr id="1011" name="Shape 1011"/>
          <p:cNvSpPr/>
          <p:nvPr/>
        </p:nvSpPr>
        <p:spPr>
          <a:xfrm>
            <a:off x="1298246" y="2251529"/>
            <a:ext cx="882978"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3810" lvl="0" indent="9525" defTabSz="685800"/>
            <a:r>
              <a:rPr sz="1000">
                <a:latin typeface="Tahoma Negreta"/>
                <a:ea typeface="Tahoma Negreta"/>
                <a:cs typeface="Tahoma Negreta"/>
                <a:sym typeface="Tahoma Negreta"/>
              </a:rPr>
              <a:t>Tutti i</a:t>
            </a:r>
            <a:r>
              <a:rPr sz="1000" spc="-68">
                <a:latin typeface="Tahoma Negreta"/>
                <a:ea typeface="Tahoma Negreta"/>
                <a:cs typeface="Tahoma Negreta"/>
                <a:sym typeface="Tahoma Negreta"/>
              </a:rPr>
              <a:t> </a:t>
            </a:r>
            <a:r>
              <a:rPr sz="1000">
                <a:latin typeface="Tahoma Negreta"/>
                <a:ea typeface="Tahoma Negreta"/>
                <a:cs typeface="Tahoma Negreta"/>
                <a:sym typeface="Tahoma Negreta"/>
              </a:rPr>
              <a:t>fattori  di</a:t>
            </a:r>
            <a:r>
              <a:rPr sz="1000" spc="-56">
                <a:latin typeface="Tahoma Negreta"/>
                <a:ea typeface="Tahoma Negreta"/>
                <a:cs typeface="Tahoma Negreta"/>
                <a:sym typeface="Tahoma Negreta"/>
              </a:rPr>
              <a:t> </a:t>
            </a:r>
            <a:r>
              <a:rPr sz="1000" spc="-4">
                <a:latin typeface="Tahoma Negreta"/>
                <a:ea typeface="Tahoma Negreta"/>
                <a:cs typeface="Tahoma Negreta"/>
                <a:sym typeface="Tahoma Negreta"/>
              </a:rPr>
              <a:t>rischio</a:t>
            </a:r>
          </a:p>
        </p:txBody>
      </p:sp>
      <p:sp>
        <p:nvSpPr>
          <p:cNvPr id="1012" name="Shape 1012"/>
          <p:cNvSpPr/>
          <p:nvPr/>
        </p:nvSpPr>
        <p:spPr>
          <a:xfrm>
            <a:off x="3204397" y="3538156"/>
            <a:ext cx="896" cy="242891"/>
          </a:xfrm>
          <a:prstGeom prst="line">
            <a:avLst/>
          </a:prstGeom>
          <a:ln w="38100">
            <a:solidFill>
              <a:srgbClr val="FF9900"/>
            </a:solidFill>
          </a:ln>
        </p:spPr>
        <p:txBody>
          <a:bodyPr lIns="0" tIns="0" rIns="0" bIns="0"/>
          <a:lstStyle/>
          <a:p>
            <a:pPr lvl="0" defTabSz="457200">
              <a:defRPr sz="1200"/>
            </a:pPr>
            <a:endParaRPr/>
          </a:p>
        </p:txBody>
      </p:sp>
      <p:sp>
        <p:nvSpPr>
          <p:cNvPr id="1013" name="Shape 1013"/>
          <p:cNvSpPr/>
          <p:nvPr/>
        </p:nvSpPr>
        <p:spPr>
          <a:xfrm>
            <a:off x="3162374" y="3766603"/>
            <a:ext cx="85734" cy="858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7"/>
                </a:lnTo>
                <a:lnTo>
                  <a:pt x="10877" y="21600"/>
                </a:lnTo>
                <a:lnTo>
                  <a:pt x="21600" y="0"/>
                </a:lnTo>
                <a:close/>
              </a:path>
            </a:pathLst>
          </a:custGeom>
          <a:solidFill>
            <a:srgbClr val="FF9900"/>
          </a:solidFill>
          <a:ln w="12700">
            <a:miter lim="400000"/>
          </a:ln>
        </p:spPr>
        <p:txBody>
          <a:bodyPr lIns="0" tIns="0" rIns="0" bIns="0"/>
          <a:lstStyle/>
          <a:p>
            <a:pPr lvl="0" defTabSz="685800">
              <a:defRPr sz="1300">
                <a:latin typeface="Calibri"/>
                <a:ea typeface="Calibri"/>
                <a:cs typeface="Calibri"/>
                <a:sym typeface="Calibri"/>
              </a:defRPr>
            </a:pPr>
            <a:endParaRPr/>
          </a:p>
        </p:txBody>
      </p:sp>
      <p:sp>
        <p:nvSpPr>
          <p:cNvPr id="1014" name="Shape 1014"/>
          <p:cNvSpPr/>
          <p:nvPr/>
        </p:nvSpPr>
        <p:spPr>
          <a:xfrm>
            <a:off x="4572570" y="3861625"/>
            <a:ext cx="895" cy="242891"/>
          </a:xfrm>
          <a:prstGeom prst="line">
            <a:avLst/>
          </a:prstGeom>
          <a:ln w="38100">
            <a:solidFill>
              <a:srgbClr val="0563C1"/>
            </a:solidFill>
          </a:ln>
        </p:spPr>
        <p:txBody>
          <a:bodyPr lIns="0" tIns="0" rIns="0" bIns="0"/>
          <a:lstStyle/>
          <a:p>
            <a:pPr lvl="0" defTabSz="457200">
              <a:defRPr sz="1200"/>
            </a:pPr>
            <a:endParaRPr/>
          </a:p>
        </p:txBody>
      </p:sp>
      <p:sp>
        <p:nvSpPr>
          <p:cNvPr id="1015" name="Shape 1015"/>
          <p:cNvSpPr/>
          <p:nvPr/>
        </p:nvSpPr>
        <p:spPr>
          <a:xfrm>
            <a:off x="4530547" y="4090072"/>
            <a:ext cx="85734" cy="858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7"/>
                </a:lnTo>
                <a:lnTo>
                  <a:pt x="10877" y="21600"/>
                </a:lnTo>
                <a:lnTo>
                  <a:pt x="21600" y="0"/>
                </a:lnTo>
                <a:close/>
              </a:path>
            </a:pathLst>
          </a:custGeom>
          <a:solidFill>
            <a:srgbClr val="0563C1"/>
          </a:solidFill>
          <a:ln w="12700">
            <a:miter lim="400000"/>
          </a:ln>
        </p:spPr>
        <p:txBody>
          <a:bodyPr lIns="0" tIns="0" rIns="0" bIns="0"/>
          <a:lstStyle/>
          <a:p>
            <a:pPr lvl="0" defTabSz="685800">
              <a:defRPr sz="1300">
                <a:latin typeface="Calibri"/>
                <a:ea typeface="Calibri"/>
                <a:cs typeface="Calibri"/>
                <a:sym typeface="Calibri"/>
              </a:defRPr>
            </a:pPr>
            <a:endParaRPr/>
          </a:p>
        </p:txBody>
      </p:sp>
      <p:sp>
        <p:nvSpPr>
          <p:cNvPr id="1016" name="Shape 1016"/>
          <p:cNvSpPr/>
          <p:nvPr/>
        </p:nvSpPr>
        <p:spPr>
          <a:xfrm>
            <a:off x="5940740" y="4132512"/>
            <a:ext cx="1768" cy="242891"/>
          </a:xfrm>
          <a:prstGeom prst="line">
            <a:avLst/>
          </a:prstGeom>
          <a:ln w="38100">
            <a:solidFill>
              <a:srgbClr val="FFCC00"/>
            </a:solidFill>
          </a:ln>
        </p:spPr>
        <p:txBody>
          <a:bodyPr lIns="0" tIns="0" rIns="0" bIns="0"/>
          <a:lstStyle/>
          <a:p>
            <a:pPr lvl="0" defTabSz="457200">
              <a:defRPr sz="1200"/>
            </a:pPr>
            <a:endParaRPr/>
          </a:p>
        </p:txBody>
      </p:sp>
      <p:sp>
        <p:nvSpPr>
          <p:cNvPr id="1017" name="Shape 1017"/>
          <p:cNvSpPr/>
          <p:nvPr/>
        </p:nvSpPr>
        <p:spPr>
          <a:xfrm>
            <a:off x="5899546" y="4360812"/>
            <a:ext cx="85734" cy="860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5"/>
                </a:lnTo>
                <a:lnTo>
                  <a:pt x="10956" y="21600"/>
                </a:lnTo>
                <a:lnTo>
                  <a:pt x="21600" y="0"/>
                </a:lnTo>
                <a:close/>
              </a:path>
            </a:pathLst>
          </a:custGeom>
          <a:solidFill>
            <a:srgbClr val="FFCC00"/>
          </a:solidFill>
          <a:ln w="12700">
            <a:miter lim="400000"/>
          </a:ln>
        </p:spPr>
        <p:txBody>
          <a:bodyPr lIns="0" tIns="0" rIns="0" bIns="0"/>
          <a:lstStyle/>
          <a:p>
            <a:pPr lvl="0" defTabSz="685800">
              <a:defRPr sz="1300">
                <a:latin typeface="Calibri"/>
                <a:ea typeface="Calibri"/>
                <a:cs typeface="Calibri"/>
                <a:sym typeface="Calibri"/>
              </a:defRPr>
            </a:pPr>
            <a:endParaRPr/>
          </a:p>
        </p:txBody>
      </p:sp>
      <p:graphicFrame>
        <p:nvGraphicFramePr>
          <p:cNvPr id="1018" name="Table 1018"/>
          <p:cNvGraphicFramePr/>
          <p:nvPr/>
        </p:nvGraphicFramePr>
        <p:xfrm>
          <a:off x="1184147" y="2756916"/>
          <a:ext cx="6765988" cy="2506025"/>
        </p:xfrm>
        <a:graphic>
          <a:graphicData uri="http://schemas.openxmlformats.org/drawingml/2006/table">
            <a:tbl>
              <a:tblPr>
                <a:tableStyleId>{4C3C2611-4C71-4FC5-86AE-919BDF0F9419}</a:tableStyleId>
              </a:tblPr>
              <a:tblGrid>
                <a:gridCol w="1357313">
                  <a:extLst>
                    <a:ext uri="{9D8B030D-6E8A-4147-A177-3AD203B41FA5}">
                      <a16:colId xmlns:a16="http://schemas.microsoft.com/office/drawing/2014/main" val="20000"/>
                    </a:ext>
                  </a:extLst>
                </a:gridCol>
                <a:gridCol w="1346453">
                  <a:extLst>
                    <a:ext uri="{9D8B030D-6E8A-4147-A177-3AD203B41FA5}">
                      <a16:colId xmlns:a16="http://schemas.microsoft.com/office/drawing/2014/main" val="20001"/>
                    </a:ext>
                  </a:extLst>
                </a:gridCol>
                <a:gridCol w="1344167">
                  <a:extLst>
                    <a:ext uri="{9D8B030D-6E8A-4147-A177-3AD203B41FA5}">
                      <a16:colId xmlns:a16="http://schemas.microsoft.com/office/drawing/2014/main" val="20002"/>
                    </a:ext>
                  </a:extLst>
                </a:gridCol>
                <a:gridCol w="1349312">
                  <a:extLst>
                    <a:ext uri="{9D8B030D-6E8A-4147-A177-3AD203B41FA5}">
                      <a16:colId xmlns:a16="http://schemas.microsoft.com/office/drawing/2014/main" val="20003"/>
                    </a:ext>
                  </a:extLst>
                </a:gridCol>
                <a:gridCol w="1368743">
                  <a:extLst>
                    <a:ext uri="{9D8B030D-6E8A-4147-A177-3AD203B41FA5}">
                      <a16:colId xmlns:a16="http://schemas.microsoft.com/office/drawing/2014/main" val="20004"/>
                    </a:ext>
                  </a:extLst>
                </a:gridCol>
              </a:tblGrid>
              <a:tr h="393192">
                <a:tc rowSpan="5">
                  <a:txBody>
                    <a:bodyPr/>
                    <a:lstStyle/>
                    <a:p>
                      <a:pPr lvl="0" defTabSz="914400">
                        <a:lnSpc>
                          <a:spcPct val="100000"/>
                        </a:lnSpc>
                        <a:tabLst/>
                        <a:defRPr b="0" i="0"/>
                      </a:pPr>
                      <a:endParaRPr/>
                    </a:p>
                  </a:txBody>
                  <a:tcPr marL="0" marR="0" marT="0" marB="0" horzOverflow="overflow">
                    <a:lnL w="25908">
                      <a:solidFill>
                        <a:srgbClr val="0000FF"/>
                      </a:solidFill>
                    </a:lnL>
                    <a:lnT w="25908">
                      <a:solidFill>
                        <a:srgbClr val="0000FF"/>
                      </a:solidFill>
                    </a:lnT>
                    <a:lnB w="25908">
                      <a:solidFill>
                        <a:srgbClr val="0000FF"/>
                      </a:solidFill>
                    </a:lnB>
                  </a:tcPr>
                </a:tc>
                <a:tc gridSpan="4">
                  <a:txBody>
                    <a:bodyPr/>
                    <a:lstStyle/>
                    <a:p>
                      <a:pPr lvl="0" defTabSz="914400">
                        <a:lnSpc>
                          <a:spcPct val="100000"/>
                        </a:lnSpc>
                        <a:tabLst/>
                        <a:defRPr b="0" i="0"/>
                      </a:pPr>
                      <a:endParaRPr sz="900">
                        <a:latin typeface="Times New Roman"/>
                        <a:ea typeface="Times New Roman"/>
                        <a:cs typeface="Times New Roman"/>
                        <a:sym typeface="Times New Roman"/>
                      </a:endParaRPr>
                    </a:p>
                    <a:p>
                      <a:pPr lvl="0" indent="751205" defTabSz="914400">
                        <a:lnSpc>
                          <a:spcPct val="100000"/>
                        </a:lnSpc>
                        <a:tabLst/>
                        <a:defRPr b="0" i="0"/>
                      </a:pPr>
                      <a:r>
                        <a:rPr sz="1100">
                          <a:latin typeface="Tahoma Negreta"/>
                          <a:ea typeface="Tahoma Negreta"/>
                          <a:cs typeface="Tahoma Negreta"/>
                          <a:sym typeface="Tahoma Negreta"/>
                        </a:rPr>
                        <a:t>PA</a:t>
                      </a:r>
                    </a:p>
                  </a:txBody>
                  <a:tcPr marL="0" marR="0" marT="0" marB="0" horzOverflow="overflow"/>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41756">
                <a:tc vMerge="1">
                  <a:txBody>
                    <a:bodyPr/>
                    <a:lstStyle/>
                    <a:p>
                      <a:endParaRPr lang="it-IT"/>
                    </a:p>
                  </a:txBody>
                  <a:tcPr/>
                </a:tc>
                <a:tc rowSpan="4">
                  <a:txBody>
                    <a:bodyPr/>
                    <a:lstStyle/>
                    <a:p>
                      <a:pPr lvl="0" indent="447040" defTabSz="914400">
                        <a:lnSpc>
                          <a:spcPct val="100000"/>
                        </a:lnSpc>
                        <a:spcBef>
                          <a:spcPts val="1200"/>
                        </a:spcBef>
                        <a:tabLst/>
                        <a:defRPr b="0" i="0"/>
                      </a:pPr>
                      <a:r>
                        <a:rPr sz="1200" spc="-10">
                          <a:solidFill>
                            <a:srgbClr val="FF9933"/>
                          </a:solidFill>
                          <a:latin typeface="+mj-lt"/>
                          <a:ea typeface="+mj-ea"/>
                          <a:cs typeface="+mj-cs"/>
                          <a:sym typeface="Avenir Roman"/>
                        </a:rPr>
                        <a:t>140</a:t>
                      </a:r>
                      <a:r>
                        <a:rPr sz="1200" spc="-55">
                          <a:solidFill>
                            <a:srgbClr val="FF9933"/>
                          </a:solidFill>
                          <a:latin typeface="+mj-lt"/>
                          <a:ea typeface="+mj-ea"/>
                          <a:cs typeface="+mj-cs"/>
                          <a:sym typeface="Avenir Roman"/>
                        </a:rPr>
                        <a:t> </a:t>
                      </a:r>
                      <a:r>
                        <a:rPr sz="1200" spc="-10">
                          <a:solidFill>
                            <a:srgbClr val="FF9933"/>
                          </a:solidFill>
                          <a:latin typeface="+mj-lt"/>
                          <a:ea typeface="+mj-ea"/>
                          <a:cs typeface="+mj-cs"/>
                          <a:sym typeface="Avenir Roman"/>
                        </a:rPr>
                        <a:t>mmHg</a:t>
                      </a:r>
                      <a:endParaRPr sz="1200">
                        <a:latin typeface="+mj-lt"/>
                        <a:ea typeface="+mj-ea"/>
                        <a:cs typeface="+mj-cs"/>
                        <a:sym typeface="Avenir Roman"/>
                      </a:endParaRPr>
                    </a:p>
                    <a:p>
                      <a:pPr lvl="0" defTabSz="914400">
                        <a:lnSpc>
                          <a:spcPct val="100000"/>
                        </a:lnSpc>
                        <a:tabLst/>
                        <a:defRPr b="0" i="0"/>
                      </a:pPr>
                      <a:endParaRPr sz="1200">
                        <a:latin typeface="Times New Roman"/>
                        <a:ea typeface="Times New Roman"/>
                        <a:cs typeface="Times New Roman"/>
                        <a:sym typeface="Times New Roman"/>
                      </a:endParaRPr>
                    </a:p>
                    <a:p>
                      <a:pPr lvl="0" defTabSz="914400">
                        <a:lnSpc>
                          <a:spcPct val="100000"/>
                        </a:lnSpc>
                        <a:tabLst/>
                        <a:defRPr b="0" i="0"/>
                      </a:pPr>
                      <a:endParaRPr sz="1300">
                        <a:latin typeface="Times New Roman"/>
                        <a:ea typeface="Times New Roman"/>
                        <a:cs typeface="Times New Roman"/>
                        <a:sym typeface="Times New Roman"/>
                      </a:endParaRPr>
                    </a:p>
                    <a:p>
                      <a:pPr lvl="0" indent="447040" defTabSz="914400">
                        <a:lnSpc>
                          <a:spcPct val="100000"/>
                        </a:lnSpc>
                        <a:tabLst/>
                        <a:defRPr b="0" i="0"/>
                      </a:pPr>
                      <a:r>
                        <a:rPr sz="1200" spc="-10">
                          <a:solidFill>
                            <a:srgbClr val="FF9933"/>
                          </a:solidFill>
                          <a:latin typeface="+mj-lt"/>
                          <a:ea typeface="+mj-ea"/>
                          <a:cs typeface="+mj-cs"/>
                          <a:sym typeface="Avenir Roman"/>
                        </a:rPr>
                        <a:t>120</a:t>
                      </a:r>
                      <a:r>
                        <a:rPr sz="1200" spc="-55">
                          <a:solidFill>
                            <a:srgbClr val="FF9933"/>
                          </a:solidFill>
                          <a:latin typeface="+mj-lt"/>
                          <a:ea typeface="+mj-ea"/>
                          <a:cs typeface="+mj-cs"/>
                          <a:sym typeface="Avenir Roman"/>
                        </a:rPr>
                        <a:t> </a:t>
                      </a:r>
                      <a:r>
                        <a:rPr sz="1200" spc="-10">
                          <a:solidFill>
                            <a:srgbClr val="FF9933"/>
                          </a:solidFill>
                          <a:latin typeface="+mj-lt"/>
                          <a:ea typeface="+mj-ea"/>
                          <a:cs typeface="+mj-cs"/>
                          <a:sym typeface="Avenir Roman"/>
                        </a:rPr>
                        <a:t>mmHg</a:t>
                      </a:r>
                      <a:endParaRPr sz="1200">
                        <a:latin typeface="+mj-lt"/>
                        <a:ea typeface="+mj-ea"/>
                        <a:cs typeface="+mj-cs"/>
                        <a:sym typeface="Avenir Roman"/>
                      </a:endParaRPr>
                    </a:p>
                    <a:p>
                      <a:pPr lvl="0" defTabSz="914400">
                        <a:lnSpc>
                          <a:spcPct val="100000"/>
                        </a:lnSpc>
                        <a:tabLst/>
                        <a:defRPr b="0" i="0"/>
                      </a:pPr>
                      <a:endParaRPr sz="1200">
                        <a:latin typeface="Times New Roman"/>
                        <a:ea typeface="Times New Roman"/>
                        <a:cs typeface="Times New Roman"/>
                        <a:sym typeface="Times New Roman"/>
                      </a:endParaRPr>
                    </a:p>
                    <a:p>
                      <a:pPr lvl="0" defTabSz="914400">
                        <a:lnSpc>
                          <a:spcPct val="100000"/>
                        </a:lnSpc>
                        <a:tabLst/>
                        <a:defRPr b="0" i="0"/>
                      </a:pPr>
                      <a:endParaRPr sz="1200">
                        <a:latin typeface="Times New Roman"/>
                        <a:ea typeface="Times New Roman"/>
                        <a:cs typeface="Times New Roman"/>
                        <a:sym typeface="Times New Roman"/>
                      </a:endParaRPr>
                    </a:p>
                    <a:p>
                      <a:pPr lvl="0" defTabSz="914400">
                        <a:lnSpc>
                          <a:spcPct val="100000"/>
                        </a:lnSpc>
                        <a:tabLst/>
                        <a:defRPr b="0" i="0"/>
                      </a:pPr>
                      <a:endParaRPr sz="1200">
                        <a:latin typeface="Times New Roman"/>
                        <a:ea typeface="Times New Roman"/>
                        <a:cs typeface="Times New Roman"/>
                        <a:sym typeface="Times New Roman"/>
                      </a:endParaRPr>
                    </a:p>
                    <a:p>
                      <a:pPr lvl="0" defTabSz="914400">
                        <a:lnSpc>
                          <a:spcPct val="100000"/>
                        </a:lnSpc>
                        <a:tabLst/>
                        <a:defRPr b="0" i="0"/>
                      </a:pPr>
                      <a:endParaRPr sz="1200">
                        <a:latin typeface="Times New Roman"/>
                        <a:ea typeface="Times New Roman"/>
                        <a:cs typeface="Times New Roman"/>
                        <a:sym typeface="Times New Roman"/>
                      </a:endParaRPr>
                    </a:p>
                    <a:p>
                      <a:pPr lvl="0" defTabSz="914400">
                        <a:lnSpc>
                          <a:spcPct val="100000"/>
                        </a:lnSpc>
                        <a:tabLst/>
                        <a:defRPr b="0" i="0"/>
                      </a:pPr>
                      <a:endParaRPr sz="1200">
                        <a:latin typeface="Times New Roman"/>
                        <a:ea typeface="Times New Roman"/>
                        <a:cs typeface="Times New Roman"/>
                        <a:sym typeface="Times New Roman"/>
                      </a:endParaRPr>
                    </a:p>
                    <a:p>
                      <a:pPr lvl="0" indent="159385" defTabSz="914400">
                        <a:lnSpc>
                          <a:spcPct val="100000"/>
                        </a:lnSpc>
                        <a:tabLst/>
                        <a:defRPr b="0" i="0"/>
                      </a:pPr>
                      <a:r>
                        <a:rPr sz="1100" spc="-4">
                          <a:latin typeface="Tahoma Negreta"/>
                          <a:ea typeface="Tahoma Negreta"/>
                          <a:cs typeface="Tahoma Negreta"/>
                          <a:sym typeface="Tahoma Negreta"/>
                        </a:rPr>
                        <a:t>Antipertensivi</a:t>
                      </a:r>
                    </a:p>
                  </a:txBody>
                  <a:tcPr marL="0" marR="0" marT="0" marB="0" horzOverflow="overflow">
                    <a:lnL w="32004">
                      <a:solidFill>
                        <a:srgbClr val="FF6600"/>
                      </a:solidFill>
                    </a:lnL>
                    <a:lnR w="32004">
                      <a:solidFill>
                        <a:srgbClr val="339966"/>
                      </a:solidFill>
                    </a:lnR>
                    <a:lnB w="32004">
                      <a:solidFill>
                        <a:srgbClr val="FF6600"/>
                      </a:solidFill>
                    </a:lnB>
                  </a:tcPr>
                </a:tc>
                <a:tc gridSpan="3">
                  <a:txBody>
                    <a:bodyPr/>
                    <a:lstStyle/>
                    <a:p>
                      <a:pPr lvl="0" indent="556894" defTabSz="914400">
                        <a:lnSpc>
                          <a:spcPct val="100000"/>
                        </a:lnSpc>
                        <a:spcBef>
                          <a:spcPts val="600"/>
                        </a:spcBef>
                        <a:tabLst/>
                        <a:defRPr b="0" i="0"/>
                      </a:pPr>
                      <a:r>
                        <a:rPr sz="1100" spc="-4">
                          <a:latin typeface="Tahoma Negreta"/>
                          <a:ea typeface="Tahoma Negreta"/>
                          <a:cs typeface="Tahoma Negreta"/>
                          <a:sym typeface="Tahoma Negreta"/>
                        </a:rPr>
                        <a:t>HbA1c</a:t>
                      </a:r>
                    </a:p>
                  </a:txBody>
                  <a:tcPr marL="0" marR="0" marT="0" marB="0" horzOverflow="overflow">
                    <a:lnL w="32004">
                      <a:solidFill>
                        <a:srgbClr val="339966"/>
                      </a:solidFill>
                    </a:ln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314325">
                <a:tc vMerge="1">
                  <a:txBody>
                    <a:bodyPr/>
                    <a:lstStyle/>
                    <a:p>
                      <a:endParaRPr lang="it-IT"/>
                    </a:p>
                  </a:txBody>
                  <a:tcPr/>
                </a:tc>
                <a:tc vMerge="1">
                  <a:txBody>
                    <a:bodyPr/>
                    <a:lstStyle/>
                    <a:p>
                      <a:endParaRPr lang="it-IT"/>
                    </a:p>
                  </a:txBody>
                  <a:tcPr/>
                </a:tc>
                <a:tc rowSpan="3">
                  <a:txBody>
                    <a:bodyPr/>
                    <a:lstStyle/>
                    <a:p>
                      <a:pPr marR="227329" lvl="0" algn="ctr" defTabSz="914400">
                        <a:lnSpc>
                          <a:spcPct val="100000"/>
                        </a:lnSpc>
                        <a:spcBef>
                          <a:spcPts val="400"/>
                        </a:spcBef>
                        <a:tabLst/>
                        <a:defRPr b="0" i="0"/>
                      </a:pPr>
                      <a:r>
                        <a:rPr sz="1500">
                          <a:solidFill>
                            <a:srgbClr val="0563C1"/>
                          </a:solidFill>
                          <a:latin typeface="+mj-lt"/>
                          <a:ea typeface="+mj-ea"/>
                          <a:cs typeface="+mj-cs"/>
                          <a:sym typeface="Avenir Roman"/>
                        </a:rPr>
                        <a:t>7-7.9%</a:t>
                      </a:r>
                      <a:endParaRPr sz="1500">
                        <a:latin typeface="+mj-lt"/>
                        <a:ea typeface="+mj-ea"/>
                        <a:cs typeface="+mj-cs"/>
                        <a:sym typeface="Avenir Roman"/>
                      </a:endParaRPr>
                    </a:p>
                    <a:p>
                      <a:pPr lvl="0" defTabSz="914400">
                        <a:lnSpc>
                          <a:spcPct val="100000"/>
                        </a:lnSpc>
                        <a:tabLst/>
                        <a:defRPr b="0" i="0"/>
                      </a:pPr>
                      <a:endParaRPr sz="1500">
                        <a:latin typeface="Times New Roman"/>
                        <a:ea typeface="Times New Roman"/>
                        <a:cs typeface="Times New Roman"/>
                        <a:sym typeface="Times New Roman"/>
                      </a:endParaRPr>
                    </a:p>
                    <a:p>
                      <a:pPr lvl="0" defTabSz="914400">
                        <a:lnSpc>
                          <a:spcPct val="100000"/>
                        </a:lnSpc>
                        <a:tabLst/>
                        <a:defRPr b="0" i="0"/>
                      </a:pPr>
                      <a:endParaRPr sz="1600">
                        <a:latin typeface="Times New Roman"/>
                        <a:ea typeface="Times New Roman"/>
                        <a:cs typeface="Times New Roman"/>
                        <a:sym typeface="Times New Roman"/>
                      </a:endParaRPr>
                    </a:p>
                    <a:p>
                      <a:pPr marR="226058" lvl="0" algn="ctr" defTabSz="914400">
                        <a:lnSpc>
                          <a:spcPct val="100000"/>
                        </a:lnSpc>
                        <a:tabLst/>
                        <a:defRPr b="0" i="0"/>
                      </a:pPr>
                      <a:r>
                        <a:rPr sz="1500">
                          <a:solidFill>
                            <a:srgbClr val="0563C1"/>
                          </a:solidFill>
                          <a:latin typeface="+mj-lt"/>
                          <a:ea typeface="+mj-ea"/>
                          <a:cs typeface="+mj-cs"/>
                          <a:sym typeface="Avenir Roman"/>
                        </a:rPr>
                        <a:t>&lt;6%</a:t>
                      </a:r>
                      <a:endParaRPr sz="1500">
                        <a:latin typeface="+mj-lt"/>
                        <a:ea typeface="+mj-ea"/>
                        <a:cs typeface="+mj-cs"/>
                        <a:sym typeface="Avenir Roman"/>
                      </a:endParaRPr>
                    </a:p>
                    <a:p>
                      <a:pPr lvl="0" defTabSz="914400">
                        <a:lnSpc>
                          <a:spcPct val="100000"/>
                        </a:lnSpc>
                        <a:tabLst/>
                        <a:defRPr b="0" i="0"/>
                      </a:pPr>
                      <a:endParaRPr sz="1500">
                        <a:latin typeface="Times New Roman"/>
                        <a:ea typeface="Times New Roman"/>
                        <a:cs typeface="Times New Roman"/>
                        <a:sym typeface="Times New Roman"/>
                      </a:endParaRPr>
                    </a:p>
                    <a:p>
                      <a:pPr lvl="0" defTabSz="914400">
                        <a:lnSpc>
                          <a:spcPct val="100000"/>
                        </a:lnSpc>
                        <a:tabLst/>
                        <a:defRPr b="0" i="0"/>
                      </a:pPr>
                      <a:endParaRPr sz="1400">
                        <a:latin typeface="Times New Roman"/>
                        <a:ea typeface="Times New Roman"/>
                        <a:cs typeface="Times New Roman"/>
                        <a:sym typeface="Times New Roman"/>
                      </a:endParaRPr>
                    </a:p>
                    <a:p>
                      <a:pPr lvl="0" indent="309879" defTabSz="914400">
                        <a:lnSpc>
                          <a:spcPct val="100000"/>
                        </a:lnSpc>
                        <a:tabLst/>
                        <a:defRPr b="0" i="0"/>
                      </a:pPr>
                      <a:r>
                        <a:rPr sz="1100" spc="-4">
                          <a:latin typeface="Tahoma Negreta"/>
                          <a:ea typeface="Tahoma Negreta"/>
                          <a:cs typeface="Tahoma Negreta"/>
                          <a:sym typeface="Tahoma Negreta"/>
                        </a:rPr>
                        <a:t>Antidiabetici</a:t>
                      </a:r>
                    </a:p>
                  </a:txBody>
                  <a:tcPr marL="0" marR="0" marT="0" marB="0" horzOverflow="overflow">
                    <a:lnL w="32004">
                      <a:solidFill>
                        <a:srgbClr val="339966"/>
                      </a:solidFill>
                    </a:lnL>
                    <a:lnR w="32003">
                      <a:solidFill>
                        <a:srgbClr val="FFD200"/>
                      </a:solidFill>
                    </a:lnR>
                    <a:lnB w="32004">
                      <a:solidFill>
                        <a:srgbClr val="339966"/>
                      </a:solidFill>
                    </a:lnB>
                  </a:tcPr>
                </a:tc>
                <a:tc gridSpan="2">
                  <a:txBody>
                    <a:bodyPr/>
                    <a:lstStyle/>
                    <a:p>
                      <a:pPr lvl="0" indent="649605" defTabSz="914400">
                        <a:lnSpc>
                          <a:spcPct val="100000"/>
                        </a:lnSpc>
                        <a:spcBef>
                          <a:spcPts val="200"/>
                        </a:spcBef>
                        <a:tabLst/>
                        <a:defRPr b="0" i="0"/>
                      </a:pPr>
                      <a:r>
                        <a:rPr sz="1100">
                          <a:latin typeface="Tahoma Negreta"/>
                          <a:ea typeface="Tahoma Negreta"/>
                          <a:cs typeface="Tahoma Negreta"/>
                          <a:sym typeface="Tahoma Negreta"/>
                        </a:rPr>
                        <a:t>LDL</a:t>
                      </a:r>
                    </a:p>
                  </a:txBody>
                  <a:tcPr marL="0" marR="0" marT="0" marB="0" horzOverflow="overflow">
                    <a:lnL w="32003">
                      <a:solidFill>
                        <a:srgbClr val="FFD200"/>
                      </a:solidFill>
                    </a:lnL>
                  </a:tcPr>
                </a:tc>
                <a:tc hMerge="1">
                  <a:txBody>
                    <a:bodyPr/>
                    <a:lstStyle/>
                    <a:p>
                      <a:endParaRPr lang="it-IT"/>
                    </a:p>
                  </a:txBody>
                  <a:tcPr/>
                </a:tc>
                <a:extLst>
                  <a:ext uri="{0D108BD9-81ED-4DB2-BD59-A6C34878D82A}">
                    <a16:rowId xmlns:a16="http://schemas.microsoft.com/office/drawing/2014/main" val="10002"/>
                  </a:ext>
                </a:extLst>
              </a:tr>
              <a:tr h="312610">
                <a:tc vMerge="1">
                  <a:txBody>
                    <a:bodyPr/>
                    <a:lstStyle/>
                    <a:p>
                      <a:endParaRPr lang="it-IT"/>
                    </a:p>
                  </a:txBody>
                  <a:tcPr/>
                </a:tc>
                <a:tc vMerge="1">
                  <a:txBody>
                    <a:bodyPr/>
                    <a:lstStyle/>
                    <a:p>
                      <a:endParaRPr lang="it-IT"/>
                    </a:p>
                  </a:txBody>
                  <a:tcPr/>
                </a:tc>
                <a:tc vMerge="1">
                  <a:txBody>
                    <a:bodyPr/>
                    <a:lstStyle/>
                    <a:p>
                      <a:endParaRPr lang="it-IT"/>
                    </a:p>
                  </a:txBody>
                  <a:tcPr/>
                </a:tc>
                <a:tc rowSpan="2">
                  <a:txBody>
                    <a:bodyPr/>
                    <a:lstStyle/>
                    <a:p>
                      <a:pPr marR="24765" lvl="0" algn="ctr" defTabSz="914400">
                        <a:lnSpc>
                          <a:spcPct val="100000"/>
                        </a:lnSpc>
                        <a:spcBef>
                          <a:spcPts val="500"/>
                        </a:spcBef>
                        <a:tabLst/>
                        <a:defRPr b="0" i="0"/>
                      </a:pPr>
                      <a:r>
                        <a:rPr sz="1400">
                          <a:solidFill>
                            <a:srgbClr val="FFCC00"/>
                          </a:solidFill>
                          <a:latin typeface="+mj-lt"/>
                          <a:ea typeface="+mj-ea"/>
                          <a:cs typeface="+mj-cs"/>
                          <a:sym typeface="Avenir Roman"/>
                        </a:rPr>
                        <a:t>100</a:t>
                      </a:r>
                      <a:r>
                        <a:rPr sz="1400" spc="-100">
                          <a:solidFill>
                            <a:srgbClr val="FFCC00"/>
                          </a:solidFill>
                          <a:latin typeface="+mj-lt"/>
                          <a:ea typeface="+mj-ea"/>
                          <a:cs typeface="+mj-cs"/>
                          <a:sym typeface="Avenir Roman"/>
                        </a:rPr>
                        <a:t> </a:t>
                      </a:r>
                      <a:r>
                        <a:rPr sz="1400" spc="-5">
                          <a:solidFill>
                            <a:srgbClr val="FFCC00"/>
                          </a:solidFill>
                          <a:latin typeface="+mj-lt"/>
                          <a:ea typeface="+mj-ea"/>
                          <a:cs typeface="+mj-cs"/>
                          <a:sym typeface="Avenir Roman"/>
                        </a:rPr>
                        <a:t>mg</a:t>
                      </a:r>
                      <a:endParaRPr sz="1400">
                        <a:latin typeface="+mj-lt"/>
                        <a:ea typeface="+mj-ea"/>
                        <a:cs typeface="+mj-cs"/>
                        <a:sym typeface="Avenir Roman"/>
                      </a:endParaRPr>
                    </a:p>
                    <a:p>
                      <a:pPr lvl="0" defTabSz="914400">
                        <a:lnSpc>
                          <a:spcPct val="100000"/>
                        </a:lnSpc>
                        <a:tabLst/>
                        <a:defRPr b="0" i="0"/>
                      </a:pPr>
                      <a:endParaRPr sz="1400">
                        <a:latin typeface="Times New Roman"/>
                        <a:ea typeface="Times New Roman"/>
                        <a:cs typeface="Times New Roman"/>
                        <a:sym typeface="Times New Roman"/>
                      </a:endParaRPr>
                    </a:p>
                    <a:p>
                      <a:pPr lvl="0" defTabSz="914400">
                        <a:lnSpc>
                          <a:spcPct val="100000"/>
                        </a:lnSpc>
                        <a:tabLst/>
                        <a:defRPr b="0" i="0"/>
                      </a:pPr>
                      <a:endParaRPr sz="1500">
                        <a:latin typeface="Times New Roman"/>
                        <a:ea typeface="Times New Roman"/>
                        <a:cs typeface="Times New Roman"/>
                        <a:sym typeface="Times New Roman"/>
                      </a:endParaRPr>
                    </a:p>
                    <a:p>
                      <a:pPr marR="24765" lvl="0" algn="ctr" defTabSz="914400">
                        <a:lnSpc>
                          <a:spcPct val="100000"/>
                        </a:lnSpc>
                        <a:tabLst/>
                        <a:defRPr b="0" i="0"/>
                      </a:pPr>
                      <a:r>
                        <a:rPr sz="1400" spc="-5">
                          <a:solidFill>
                            <a:srgbClr val="FFCC00"/>
                          </a:solidFill>
                          <a:latin typeface="+mj-lt"/>
                          <a:ea typeface="+mj-ea"/>
                          <a:cs typeface="+mj-cs"/>
                          <a:sym typeface="Avenir Roman"/>
                        </a:rPr>
                        <a:t>70-80</a:t>
                      </a:r>
                      <a:r>
                        <a:rPr sz="1400" spc="-80">
                          <a:solidFill>
                            <a:srgbClr val="FFCC00"/>
                          </a:solidFill>
                          <a:latin typeface="+mj-lt"/>
                          <a:ea typeface="+mj-ea"/>
                          <a:cs typeface="+mj-cs"/>
                          <a:sym typeface="Avenir Roman"/>
                        </a:rPr>
                        <a:t> </a:t>
                      </a:r>
                      <a:r>
                        <a:rPr sz="1400" spc="-5">
                          <a:solidFill>
                            <a:srgbClr val="FFCC00"/>
                          </a:solidFill>
                          <a:latin typeface="+mj-lt"/>
                          <a:ea typeface="+mj-ea"/>
                          <a:cs typeface="+mj-cs"/>
                          <a:sym typeface="Avenir Roman"/>
                        </a:rPr>
                        <a:t>mg</a:t>
                      </a:r>
                      <a:endParaRPr sz="1400">
                        <a:latin typeface="+mj-lt"/>
                        <a:ea typeface="+mj-ea"/>
                        <a:cs typeface="+mj-cs"/>
                        <a:sym typeface="Avenir Roman"/>
                      </a:endParaRPr>
                    </a:p>
                    <a:p>
                      <a:pPr lvl="0" defTabSz="914400">
                        <a:lnSpc>
                          <a:spcPct val="100000"/>
                        </a:lnSpc>
                        <a:tabLst/>
                        <a:defRPr b="0" i="0"/>
                      </a:pPr>
                      <a:endParaRPr sz="1300">
                        <a:latin typeface="Times New Roman"/>
                        <a:ea typeface="Times New Roman"/>
                        <a:cs typeface="Times New Roman"/>
                        <a:sym typeface="Times New Roman"/>
                      </a:endParaRPr>
                    </a:p>
                    <a:p>
                      <a:pPr lvl="0" indent="36830" algn="ctr" defTabSz="914400">
                        <a:lnSpc>
                          <a:spcPct val="100000"/>
                        </a:lnSpc>
                        <a:tabLst/>
                        <a:defRPr b="0" i="0"/>
                      </a:pPr>
                      <a:r>
                        <a:rPr sz="1100" spc="-4">
                          <a:latin typeface="Tahoma Negreta"/>
                          <a:ea typeface="Tahoma Negreta"/>
                          <a:cs typeface="Tahoma Negreta"/>
                          <a:sym typeface="Tahoma Negreta"/>
                        </a:rPr>
                        <a:t>Statine</a:t>
                      </a:r>
                    </a:p>
                  </a:txBody>
                  <a:tcPr marL="0" marR="0" marT="0" marB="0" horzOverflow="overflow">
                    <a:lnL w="32003">
                      <a:solidFill>
                        <a:srgbClr val="FFD200"/>
                      </a:solidFill>
                    </a:lnL>
                    <a:lnR w="32003">
                      <a:solidFill>
                        <a:srgbClr val="FFD200"/>
                      </a:solidFill>
                    </a:lnR>
                    <a:lnB w="32003">
                      <a:solidFill>
                        <a:srgbClr val="FFD200"/>
                      </a:solidFill>
                    </a:lnB>
                  </a:tcPr>
                </a:tc>
                <a:tc>
                  <a:txBody>
                    <a:bodyPr/>
                    <a:lstStyle/>
                    <a:p>
                      <a:pPr lvl="0" defTabSz="914400">
                        <a:lnSpc>
                          <a:spcPct val="100000"/>
                        </a:lnSpc>
                        <a:tabLst/>
                        <a:defRPr b="0" i="0"/>
                      </a:pPr>
                      <a:endParaRPr/>
                    </a:p>
                  </a:txBody>
                  <a:tcPr marL="0" marR="0" marT="0" marB="0" horzOverflow="overflow">
                    <a:lnL w="32003">
                      <a:solidFill>
                        <a:srgbClr val="FFD200"/>
                      </a:solidFill>
                    </a:lnL>
                  </a:tcPr>
                </a:tc>
                <a:extLst>
                  <a:ext uri="{0D108BD9-81ED-4DB2-BD59-A6C34878D82A}">
                    <a16:rowId xmlns:a16="http://schemas.microsoft.com/office/drawing/2014/main" val="10003"/>
                  </a:ext>
                </a:extLst>
              </a:tr>
              <a:tr h="1144142">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lvl="0" defTabSz="914400">
                        <a:lnSpc>
                          <a:spcPct val="100000"/>
                        </a:lnSpc>
                        <a:tabLst/>
                        <a:defRPr b="0" i="0"/>
                      </a:pPr>
                      <a:r>
                        <a:rPr>
                          <a:solidFill>
                            <a:srgbClr val="FFFB00"/>
                          </a:solidFill>
                          <a:sym typeface="Helvetica"/>
                        </a:rPr>
                        <a:t>Forgotten</a:t>
                      </a:r>
                    </a:p>
                    <a:p>
                      <a:pPr lvl="0" defTabSz="914400">
                        <a:lnSpc>
                          <a:spcPct val="100000"/>
                        </a:lnSpc>
                        <a:tabLst/>
                        <a:defRPr b="0" i="0"/>
                      </a:pPr>
                      <a:r>
                        <a:rPr>
                          <a:solidFill>
                            <a:srgbClr val="FFFB00"/>
                          </a:solidFill>
                          <a:sym typeface="Helvetica"/>
                        </a:rPr>
                        <a:t>majority</a:t>
                      </a:r>
                    </a:p>
                  </a:txBody>
                  <a:tcPr marL="0" marR="0" marT="0" marB="0" anchor="ctr" horzOverflow="overflow">
                    <a:lnL w="32003">
                      <a:solidFill>
                        <a:srgbClr val="FFD200"/>
                      </a:solidFill>
                    </a:lnL>
                    <a:solidFill>
                      <a:srgbClr val="AF1023"/>
                    </a:solidFill>
                  </a:tcPr>
                </a:tc>
                <a:extLst>
                  <a:ext uri="{0D108BD9-81ED-4DB2-BD59-A6C34878D82A}">
                    <a16:rowId xmlns:a16="http://schemas.microsoft.com/office/drawing/2014/main" val="10004"/>
                  </a:ext>
                </a:extLst>
              </a:tr>
            </a:tbl>
          </a:graphicData>
        </a:graphic>
      </p:graphicFrame>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Shape 102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1" name="Shape 1021"/>
          <p:cNvSpPr/>
          <p:nvPr/>
        </p:nvSpPr>
        <p:spPr>
          <a:xfrm>
            <a:off x="1287462" y="1933574"/>
            <a:ext cx="7146926" cy="1855793"/>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2" name="Shape 1022"/>
          <p:cNvSpPr/>
          <p:nvPr/>
        </p:nvSpPr>
        <p:spPr>
          <a:xfrm>
            <a:off x="1252537" y="1909763"/>
            <a:ext cx="7142161" cy="1852612"/>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3" name="Shape 1023"/>
          <p:cNvSpPr/>
          <p:nvPr/>
        </p:nvSpPr>
        <p:spPr>
          <a:xfrm>
            <a:off x="5121275" y="6138862"/>
            <a:ext cx="2628900" cy="190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Verdana"/>
                <a:ea typeface="Verdana"/>
                <a:cs typeface="Verdana"/>
                <a:sym typeface="Verdana"/>
              </a:defRPr>
            </a:lvl1pPr>
          </a:lstStyle>
          <a:p>
            <a:pPr lvl="0">
              <a:defRPr sz="1800"/>
            </a:pPr>
            <a:r>
              <a:rPr sz="1200"/>
              <a:t>Peter Libby JACC 2005</a:t>
            </a:r>
          </a:p>
        </p:txBody>
      </p: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p:nvPr/>
        </p:nvSpPr>
        <p:spPr>
          <a:xfrm>
            <a:off x="-11113" y="0"/>
            <a:ext cx="9144001" cy="6861175"/>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6" name="Shape 1026"/>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7" name="Shape 1027"/>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028" name="Shape 1028"/>
          <p:cNvSpPr/>
          <p:nvPr/>
        </p:nvSpPr>
        <p:spPr>
          <a:xfrm>
            <a:off x="155574" y="1187442"/>
            <a:ext cx="8866190" cy="4775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lnSpc>
                <a:spcPts val="25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200">
                <a:solidFill>
                  <a:srgbClr val="FFFF00"/>
                </a:solidFill>
                <a:latin typeface="Times New Roman Bold"/>
                <a:ea typeface="Times New Roman Bold"/>
                <a:cs typeface="Times New Roman Bold"/>
                <a:sym typeface="Times New Roman Bold"/>
              </a:rPr>
              <a:t>Rischio assoluto</a:t>
            </a:r>
            <a:endParaRPr>
              <a:latin typeface="Calibri"/>
              <a:ea typeface="Calibri"/>
              <a:cs typeface="Calibri"/>
              <a:sym typeface="Calibri"/>
            </a:endParaRPr>
          </a:p>
          <a:p>
            <a:pPr lvl="0" indent="12700">
              <a:lnSpc>
                <a:spcPts val="25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200">
                <a:solidFill>
                  <a:srgbClr val="FFFF00"/>
                </a:solidFill>
                <a:latin typeface="Times New Roman Bold"/>
                <a:ea typeface="Times New Roman Bold"/>
                <a:cs typeface="Times New Roman Bold"/>
                <a:sym typeface="Times New Roman Bold"/>
              </a:rPr>
              <a:t>Probabilità che un individuo manifesti un evento in un dato periodo di</a:t>
            </a:r>
            <a:endParaRPr>
              <a:latin typeface="Calibri"/>
              <a:ea typeface="Calibri"/>
              <a:cs typeface="Calibri"/>
              <a:sym typeface="Calibri"/>
            </a:endParaRPr>
          </a:p>
          <a:p>
            <a:pPr lvl="0" indent="12700">
              <a:lnSpc>
                <a:spcPts val="25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200">
                <a:solidFill>
                  <a:srgbClr val="FFFF00"/>
                </a:solidFill>
                <a:latin typeface="Times New Roman Bold"/>
                <a:ea typeface="Times New Roman Bold"/>
                <a:cs typeface="Times New Roman Bold"/>
                <a:sym typeface="Times New Roman Bold"/>
              </a:rPr>
              <a:t>tempo.Si esprime in valore % (10% a 10 anni)</a:t>
            </a:r>
            <a:endParaRPr>
              <a:latin typeface="Calibri"/>
              <a:ea typeface="Calibri"/>
              <a:cs typeface="Calibri"/>
              <a:sym typeface="Calibri"/>
            </a:endParaRPr>
          </a:p>
          <a:p>
            <a:pPr lvl="0" indent="12700">
              <a:lnSpc>
                <a:spcPts val="25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200">
                <a:solidFill>
                  <a:srgbClr val="FFFF00"/>
                </a:solidFill>
                <a:latin typeface="Times New Roman Bold"/>
                <a:ea typeface="Times New Roman Bold"/>
                <a:cs typeface="Times New Roman Bold"/>
                <a:sym typeface="Times New Roman Bold"/>
              </a:rPr>
              <a:t>Rischio relativo</a:t>
            </a:r>
            <a:endParaRPr>
              <a:latin typeface="Calibri"/>
              <a:ea typeface="Calibri"/>
              <a:cs typeface="Calibri"/>
              <a:sym typeface="Calibri"/>
            </a:endParaRPr>
          </a:p>
          <a:p>
            <a:pPr lvl="0" indent="12700">
              <a:lnSpc>
                <a:spcPts val="27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200">
                <a:solidFill>
                  <a:srgbClr val="FFFF00"/>
                </a:solidFill>
                <a:latin typeface="Times New Roman Bold"/>
                <a:ea typeface="Times New Roman Bold"/>
                <a:cs typeface="Times New Roman Bold"/>
                <a:sym typeface="Times New Roman Bold"/>
              </a:rPr>
              <a:t>Rapporto fra il rischio assoluto di un soggetto e il rischio assoluto medio</a:t>
            </a:r>
            <a:endParaRPr>
              <a:latin typeface="Calibri"/>
              <a:ea typeface="Calibri"/>
              <a:cs typeface="Calibri"/>
              <a:sym typeface="Calibri"/>
            </a:endParaRPr>
          </a:p>
          <a:p>
            <a:pPr lvl="0" indent="12700">
              <a:lnSpc>
                <a:spcPts val="27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200">
                <a:solidFill>
                  <a:srgbClr val="FFFF00"/>
                </a:solidFill>
                <a:latin typeface="Times New Roman Bold"/>
                <a:ea typeface="Times New Roman Bold"/>
                <a:cs typeface="Times New Roman Bold"/>
                <a:sym typeface="Times New Roman Bold"/>
              </a:rPr>
              <a:t>di una popolazione di riferimento*</a:t>
            </a:r>
            <a:endParaRPr>
              <a:latin typeface="Calibri"/>
              <a:ea typeface="Calibri"/>
              <a:cs typeface="Calibri"/>
              <a:sym typeface="Calibri"/>
            </a:endParaRPr>
          </a:p>
          <a:p>
            <a:pPr lvl="0" indent="23812">
              <a:lnSpc>
                <a:spcPts val="15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300">
                <a:solidFill>
                  <a:srgbClr val="FFFF00"/>
                </a:solidFill>
                <a:latin typeface="Tahoma Negreta"/>
                <a:ea typeface="Tahoma Negreta"/>
                <a:cs typeface="Tahoma Negreta"/>
                <a:sym typeface="Tahoma Negreta"/>
              </a:rPr>
              <a:t>* prev.primaria = </a:t>
            </a:r>
            <a:r>
              <a:rPr sz="1300">
                <a:solidFill>
                  <a:srgbClr val="FFFF00"/>
                </a:solidFill>
                <a:latin typeface="Times New Roman Bold"/>
                <a:ea typeface="Times New Roman Bold"/>
                <a:cs typeface="Times New Roman Bold"/>
                <a:sym typeface="Times New Roman Bold"/>
              </a:rPr>
              <a:t>popolazione di pazienti senza fattori di rischio e di età pari al soggetto in  valutazione</a:t>
            </a:r>
            <a:endParaRPr>
              <a:latin typeface="Calibri"/>
              <a:ea typeface="Calibri"/>
              <a:cs typeface="Calibri"/>
              <a:sym typeface="Calibri"/>
            </a:endParaRPr>
          </a:p>
          <a:p>
            <a:pPr lvl="0" indent="23812">
              <a:lnSpc>
                <a:spcPts val="15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1300" b="1">
              <a:solidFill>
                <a:srgbClr val="FFFF00"/>
              </a:solidFill>
              <a:latin typeface="Calibri"/>
              <a:ea typeface="Calibri"/>
              <a:cs typeface="Calibri"/>
              <a:sym typeface="Calibri"/>
            </a:endParaRPr>
          </a:p>
          <a:p>
            <a:pPr lvl="0" indent="260350">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800">
                <a:solidFill>
                  <a:srgbClr val="FFFF00"/>
                </a:solidFill>
                <a:latin typeface="Tahoma Negreta"/>
                <a:ea typeface="Tahoma Negreta"/>
                <a:cs typeface="Tahoma Negreta"/>
                <a:sym typeface="Tahoma Negreta"/>
              </a:rPr>
              <a:t>Rischio residuo</a:t>
            </a:r>
            <a:endParaRPr>
              <a:latin typeface="Calibri"/>
              <a:ea typeface="Calibri"/>
              <a:cs typeface="Calibri"/>
              <a:sym typeface="Calibri"/>
            </a:endParaRPr>
          </a:p>
          <a:p>
            <a:pPr lvl="0" indent="144462">
              <a:spcBef>
                <a:spcPts val="7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600">
                <a:solidFill>
                  <a:srgbClr val="FFFF00"/>
                </a:solidFill>
                <a:latin typeface="Tahoma Negreta"/>
                <a:ea typeface="Tahoma Negreta"/>
                <a:cs typeface="Tahoma Negreta"/>
                <a:sym typeface="Tahoma Negreta"/>
              </a:rPr>
              <a:t>Coesistenza nella stessa popolazione di  soggetti trattati adeguatamente e di  soggetti che di fatto non ricevono  interventi di prevenzione</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31" name="Shape 1031"/>
          <p:cNvSpPr/>
          <p:nvPr/>
        </p:nvSpPr>
        <p:spPr>
          <a:xfrm>
            <a:off x="1763707" y="1341434"/>
            <a:ext cx="5583252" cy="4213232"/>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32" name="Shape 1032"/>
          <p:cNvSpPr/>
          <p:nvPr/>
        </p:nvSpPr>
        <p:spPr>
          <a:xfrm>
            <a:off x="1749425" y="1327150"/>
            <a:ext cx="5610225" cy="4241800"/>
          </a:xfrm>
          <a:prstGeom prst="rect">
            <a:avLst/>
          </a:prstGeom>
          <a:ln w="28080">
            <a:solidFill>
              <a:srgbClr val="FF0000"/>
            </a:solidFill>
            <a:round/>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hape 1034"/>
          <p:cNvSpPr>
            <a:spLocks noGrp="1"/>
          </p:cNvSpPr>
          <p:nvPr>
            <p:ph type="title"/>
          </p:nvPr>
        </p:nvSpPr>
        <p:spPr>
          <a:xfrm>
            <a:off x="719930" y="1924415"/>
            <a:ext cx="8275636" cy="3009176"/>
          </a:xfrm>
          <a:prstGeom prst="rect">
            <a:avLst/>
          </a:prstGeom>
        </p:spPr>
        <p:txBody>
          <a:bodyPr lIns="44999" tIns="44999" rIns="44999" bIns="44999">
            <a:normAutofit/>
          </a:bodyPr>
          <a:lstStyle>
            <a:lvl1pPr indent="11113" algn="l">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5000" b="1" i="1">
                <a:solidFill>
                  <a:srgbClr val="FFFFFF"/>
                </a:solidFill>
                <a:latin typeface="Perpetua"/>
                <a:ea typeface="Perpetua"/>
                <a:cs typeface="Perpetua"/>
                <a:sym typeface="Perpetua"/>
              </a:defRPr>
            </a:lvl1pPr>
          </a:lstStyle>
          <a:p>
            <a:pPr lvl="0">
              <a:defRPr sz="1800" b="0" i="0">
                <a:solidFill>
                  <a:srgbClr val="000000"/>
                </a:solidFill>
              </a:defRPr>
            </a:pPr>
            <a:r>
              <a:rPr sz="5000" b="1" i="1">
                <a:solidFill>
                  <a:srgbClr val="FFFFFF"/>
                </a:solidFill>
              </a:rPr>
              <a:t>Cio che accade prima non e’ necessariamente l’inizio</a:t>
            </a:r>
          </a:p>
        </p:txBody>
      </p:sp>
      <p:sp>
        <p:nvSpPr>
          <p:cNvPr id="1035" name="Shape 1035"/>
          <p:cNvSpPr/>
          <p:nvPr/>
        </p:nvSpPr>
        <p:spPr>
          <a:xfrm>
            <a:off x="6597649" y="5991223"/>
            <a:ext cx="1630368" cy="1840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Times New Roman"/>
                <a:ea typeface="Times New Roman"/>
                <a:cs typeface="Times New Roman"/>
                <a:sym typeface="Times New Roman"/>
              </a:defRPr>
            </a:lvl1pPr>
          </a:lstStyle>
          <a:p>
            <a:pPr lvl="0">
              <a:defRPr sz="1800"/>
            </a:pPr>
            <a:r>
              <a:rPr sz="1200"/>
              <a:t>Henning Mankell</a:t>
            </a:r>
          </a:p>
        </p:txBody>
      </p: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38" name="Shape 1038"/>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39" name="Shape 1039"/>
          <p:cNvSpPr/>
          <p:nvPr/>
        </p:nvSpPr>
        <p:spPr>
          <a:xfrm>
            <a:off x="-4764" y="0"/>
            <a:ext cx="9085265" cy="6859588"/>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40" name="Shape 1040"/>
          <p:cNvSpPr/>
          <p:nvPr/>
        </p:nvSpPr>
        <p:spPr>
          <a:xfrm>
            <a:off x="0" y="25400"/>
            <a:ext cx="9118600" cy="6832600"/>
          </a:xfrm>
          <a:prstGeom prst="rect">
            <a:avLst/>
          </a:prstGeom>
          <a:blipFill>
            <a:blip r:embed="rId5"/>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41" name="Shape 1041"/>
          <p:cNvSpPr/>
          <p:nvPr/>
        </p:nvSpPr>
        <p:spPr>
          <a:xfrm>
            <a:off x="0" y="76200"/>
            <a:ext cx="9144000" cy="6781800"/>
          </a:xfrm>
          <a:prstGeom prst="rect">
            <a:avLst/>
          </a:prstGeom>
          <a:blipFill>
            <a:blip r:embed="rId6"/>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42" name="Shape 1042"/>
          <p:cNvSpPr/>
          <p:nvPr/>
        </p:nvSpPr>
        <p:spPr>
          <a:xfrm flipH="1">
            <a:off x="-4768" y="71433"/>
            <a:ext cx="9153537" cy="1596"/>
          </a:xfrm>
          <a:prstGeom prst="line">
            <a:avLst/>
          </a:prstGeom>
          <a:ln w="10080">
            <a:solidFill>
              <a:srgbClr val="993300"/>
            </a:solidFill>
            <a:round/>
          </a:ln>
        </p:spPr>
        <p:txBody>
          <a:bodyPr lIns="0" tIns="0" rIns="0" bIns="0"/>
          <a:lstStyle/>
          <a:p>
            <a:pPr lvl="0" defTabSz="457200">
              <a:defRPr sz="1200"/>
            </a:pPr>
            <a:endParaRPr/>
          </a:p>
        </p:txBody>
      </p:sp>
      <p:sp>
        <p:nvSpPr>
          <p:cNvPr id="1043" name="Shape 1043"/>
          <p:cNvSpPr/>
          <p:nvPr/>
        </p:nvSpPr>
        <p:spPr>
          <a:xfrm>
            <a:off x="8386763" y="6288087"/>
            <a:ext cx="223837" cy="1973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latin typeface="Arial"/>
                <a:ea typeface="Arial"/>
                <a:cs typeface="Arial"/>
                <a:sym typeface="Arial"/>
              </a:defRPr>
            </a:lvl1pPr>
          </a:lstStyle>
          <a:p>
            <a:pPr lvl="0">
              <a:defRPr sz="1800"/>
            </a:pPr>
            <a:r>
              <a:rPr sz="1400"/>
              <a:t>22</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6C6A6CE-A823-4A03-85E0-CD14DEF93329}"/>
              </a:ext>
            </a:extLst>
          </p:cNvPr>
          <p:cNvSpPr txBox="1">
            <a:spLocks noChangeArrowheads="1"/>
          </p:cNvSpPr>
          <p:nvPr/>
        </p:nvSpPr>
        <p:spPr bwMode="auto">
          <a:xfrm>
            <a:off x="1595688" y="1823754"/>
            <a:ext cx="7218591" cy="3317831"/>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128"/>
                <a:cs typeface="+mn-cs"/>
              </a:rPr>
              <a:t>URICEMIA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w="12700">
                  <a:solidFill>
                    <a:srgbClr val="1F497D">
                      <a:satMod val="155000"/>
                    </a:srgbClr>
                  </a:solidFill>
                  <a:prstDash val="solid"/>
                </a:ln>
                <a:solidFill>
                  <a:srgbClr val="254061"/>
                </a:solidFill>
                <a:effectLst>
                  <a:outerShdw blurRad="41275" dist="20320" dir="1800000" algn="tl" rotWithShape="0">
                    <a:srgbClr val="000000">
                      <a:alpha val="40000"/>
                    </a:srgbClr>
                  </a:outerShdw>
                </a:effectLst>
                <a:uLnTx/>
                <a:uFillTx/>
                <a:latin typeface="Arial" charset="0"/>
                <a:ea typeface="ＭＳ Ｐゴシック" charset="-128"/>
                <a:cs typeface="+mn-cs"/>
              </a:rPr>
              <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128"/>
                <a:cs typeface="+mn-cs"/>
              </a:rPr>
              <a:t>RISCHIO CV</a:t>
            </a:r>
            <a:endParaRPr kumimoji="0" lang="it-IT" sz="4000" b="1" i="0" u="none" strike="noStrike" kern="1200" cap="none" spc="0" normalizeH="0" baseline="0" noProof="0" dirty="0">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uLnTx/>
              <a:uFillTx/>
              <a:latin typeface="Times New Roman" pitchFamily="18" charset="0"/>
              <a:ea typeface="Geneva" pitchFamily="12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FFCC99"/>
              </a:solidFill>
              <a:effectLst/>
              <a:uLnTx/>
              <a:uFillTx/>
              <a:latin typeface="Times New Roman" pitchFamily="18" charset="0"/>
              <a:ea typeface="Geneva" pitchFamily="124" charset="-128"/>
              <a:cs typeface="+mn-cs"/>
            </a:endParaRPr>
          </a:p>
          <a:p>
            <a:pPr marL="0" marR="0" lvl="0" indent="0" algn="l" defTabSz="457200" rtl="0" eaLnBrk="1" fontAlgn="auto" latinLnBrk="0" hangingPunct="1">
              <a:lnSpc>
                <a:spcPct val="14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C99"/>
                </a:solidFill>
                <a:effectLst/>
                <a:uLnTx/>
                <a:uFillTx/>
                <a:latin typeface="Times New Roman" pitchFamily="18" charset="0"/>
                <a:ea typeface="Geneva" pitchFamily="124"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FFCC99"/>
              </a:solidFill>
              <a:effectLst/>
              <a:uLnTx/>
              <a:uFillTx/>
              <a:latin typeface="Times New Roman" pitchFamily="18" charset="0"/>
              <a:ea typeface="Geneva" pitchFamily="12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CC99"/>
                </a:solidFill>
                <a:effectLst/>
                <a:uLnTx/>
                <a:uFillTx/>
                <a:latin typeface="Gill Sans SemiBold"/>
                <a:ea typeface="Geneva" pitchFamily="124" charset="-128"/>
                <a:cs typeface="Gill Sans SemiBold"/>
              </a:rPr>
              <a:t>						</a:t>
            </a:r>
            <a:endParaRPr kumimoji="0" lang="it-IT" sz="1400" b="0" i="1" u="none" strike="noStrike" kern="1200" cap="none" spc="0" normalizeH="0" baseline="0" noProof="0" dirty="0">
              <a:ln>
                <a:noFill/>
              </a:ln>
              <a:solidFill>
                <a:prstClr val="white"/>
              </a:solidFill>
              <a:effectLst/>
              <a:uLnTx/>
              <a:uFillTx/>
              <a:latin typeface="Gill Sans"/>
              <a:ea typeface="Geneva" pitchFamily="124" charset="-128"/>
              <a:cs typeface="Gill Sans"/>
            </a:endParaRPr>
          </a:p>
        </p:txBody>
      </p:sp>
    </p:spTree>
    <p:extLst>
      <p:ext uri="{BB962C8B-B14F-4D97-AF65-F5344CB8AC3E}">
        <p14:creationId xmlns:p14="http://schemas.microsoft.com/office/powerpoint/2010/main" val="13348407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46" name="Shape 1046"/>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47" name="Shape 1047"/>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048" name="Shape 1048"/>
          <p:cNvSpPr/>
          <p:nvPr/>
        </p:nvSpPr>
        <p:spPr>
          <a:xfrm>
            <a:off x="609599" y="152400"/>
            <a:ext cx="8231190" cy="115888"/>
          </a:xfrm>
          <a:prstGeom prst="rect">
            <a:avLst/>
          </a:prstGeom>
          <a:solidFill>
            <a:srgbClr val="00002E"/>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49" name="Shape 1049"/>
          <p:cNvSpPr/>
          <p:nvPr/>
        </p:nvSpPr>
        <p:spPr>
          <a:xfrm>
            <a:off x="609599" y="268288"/>
            <a:ext cx="8231190" cy="112715"/>
          </a:xfrm>
          <a:prstGeom prst="rect">
            <a:avLst/>
          </a:prstGeom>
          <a:solidFill>
            <a:srgbClr val="00002E"/>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0" name="Shape 1050"/>
          <p:cNvSpPr/>
          <p:nvPr/>
        </p:nvSpPr>
        <p:spPr>
          <a:xfrm>
            <a:off x="609599" y="381000"/>
            <a:ext cx="8231190" cy="115888"/>
          </a:xfrm>
          <a:prstGeom prst="rect">
            <a:avLst/>
          </a:prstGeom>
          <a:solidFill>
            <a:srgbClr val="00002E"/>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1" name="Shape 1051"/>
          <p:cNvSpPr/>
          <p:nvPr/>
        </p:nvSpPr>
        <p:spPr>
          <a:xfrm>
            <a:off x="609599" y="496887"/>
            <a:ext cx="8231190" cy="112715"/>
          </a:xfrm>
          <a:prstGeom prst="rect">
            <a:avLst/>
          </a:prstGeom>
          <a:solidFill>
            <a:srgbClr val="00002F"/>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2" name="Shape 1052"/>
          <p:cNvSpPr/>
          <p:nvPr/>
        </p:nvSpPr>
        <p:spPr>
          <a:xfrm>
            <a:off x="609599" y="608012"/>
            <a:ext cx="8231190" cy="115890"/>
          </a:xfrm>
          <a:prstGeom prst="rect">
            <a:avLst/>
          </a:prstGeom>
          <a:solidFill>
            <a:srgbClr val="000030"/>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3" name="Shape 1053"/>
          <p:cNvSpPr/>
          <p:nvPr/>
        </p:nvSpPr>
        <p:spPr>
          <a:xfrm>
            <a:off x="609599" y="723900"/>
            <a:ext cx="8231190" cy="112713"/>
          </a:xfrm>
          <a:prstGeom prst="rect">
            <a:avLst/>
          </a:prstGeom>
          <a:solidFill>
            <a:srgbClr val="000030"/>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4" name="Shape 1054"/>
          <p:cNvSpPr/>
          <p:nvPr/>
        </p:nvSpPr>
        <p:spPr>
          <a:xfrm>
            <a:off x="609599" y="836612"/>
            <a:ext cx="8231190" cy="114306"/>
          </a:xfrm>
          <a:prstGeom prst="rect">
            <a:avLst/>
          </a:prstGeom>
          <a:solidFill>
            <a:srgbClr val="000031"/>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5" name="Shape 1055"/>
          <p:cNvSpPr/>
          <p:nvPr/>
        </p:nvSpPr>
        <p:spPr>
          <a:xfrm>
            <a:off x="609599" y="952500"/>
            <a:ext cx="8231190" cy="115888"/>
          </a:xfrm>
          <a:prstGeom prst="rect">
            <a:avLst/>
          </a:prstGeom>
          <a:solidFill>
            <a:srgbClr val="000033"/>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6" name="Shape 1056"/>
          <p:cNvSpPr/>
          <p:nvPr/>
        </p:nvSpPr>
        <p:spPr>
          <a:xfrm>
            <a:off x="609599" y="1068387"/>
            <a:ext cx="8231190" cy="112715"/>
          </a:xfrm>
          <a:prstGeom prst="rect">
            <a:avLst/>
          </a:prstGeom>
          <a:solidFill>
            <a:srgbClr val="000033"/>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7" name="Shape 1057"/>
          <p:cNvSpPr/>
          <p:nvPr/>
        </p:nvSpPr>
        <p:spPr>
          <a:xfrm>
            <a:off x="609599" y="1181100"/>
            <a:ext cx="8231190" cy="115888"/>
          </a:xfrm>
          <a:prstGeom prst="rect">
            <a:avLst/>
          </a:prstGeom>
          <a:solidFill>
            <a:srgbClr val="000034"/>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8" name="Shape 1058"/>
          <p:cNvSpPr/>
          <p:nvPr/>
        </p:nvSpPr>
        <p:spPr>
          <a:xfrm>
            <a:off x="609599" y="1296987"/>
            <a:ext cx="8231190" cy="112715"/>
          </a:xfrm>
          <a:prstGeom prst="rect">
            <a:avLst/>
          </a:prstGeom>
          <a:solidFill>
            <a:srgbClr val="000036"/>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59" name="Shape 1059"/>
          <p:cNvSpPr/>
          <p:nvPr/>
        </p:nvSpPr>
        <p:spPr>
          <a:xfrm>
            <a:off x="609599" y="1409700"/>
            <a:ext cx="8231190" cy="114300"/>
          </a:xfrm>
          <a:prstGeom prst="rect">
            <a:avLst/>
          </a:prstGeom>
          <a:solidFill>
            <a:srgbClr val="000037"/>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0" name="Shape 1060"/>
          <p:cNvSpPr/>
          <p:nvPr/>
        </p:nvSpPr>
        <p:spPr>
          <a:xfrm>
            <a:off x="609599" y="1524000"/>
            <a:ext cx="8231190" cy="112713"/>
          </a:xfrm>
          <a:prstGeom prst="rect">
            <a:avLst/>
          </a:prstGeom>
          <a:solidFill>
            <a:srgbClr val="000038"/>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1" name="Shape 1061"/>
          <p:cNvSpPr/>
          <p:nvPr/>
        </p:nvSpPr>
        <p:spPr>
          <a:xfrm>
            <a:off x="609599" y="1638300"/>
            <a:ext cx="8231190" cy="114300"/>
          </a:xfrm>
          <a:prstGeom prst="rect">
            <a:avLst/>
          </a:prstGeom>
          <a:solidFill>
            <a:srgbClr val="000039"/>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2" name="Shape 1062"/>
          <p:cNvSpPr/>
          <p:nvPr/>
        </p:nvSpPr>
        <p:spPr>
          <a:xfrm>
            <a:off x="609599" y="1752600"/>
            <a:ext cx="8231190" cy="115888"/>
          </a:xfrm>
          <a:prstGeom prst="rect">
            <a:avLst/>
          </a:prstGeom>
          <a:solidFill>
            <a:srgbClr val="000039"/>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3" name="Shape 1063"/>
          <p:cNvSpPr/>
          <p:nvPr/>
        </p:nvSpPr>
        <p:spPr>
          <a:xfrm>
            <a:off x="609599" y="1868488"/>
            <a:ext cx="8231190" cy="112715"/>
          </a:xfrm>
          <a:prstGeom prst="rect">
            <a:avLst/>
          </a:prstGeom>
          <a:solidFill>
            <a:srgbClr val="00003A"/>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4" name="Shape 1064"/>
          <p:cNvSpPr/>
          <p:nvPr/>
        </p:nvSpPr>
        <p:spPr>
          <a:xfrm>
            <a:off x="609599" y="1981200"/>
            <a:ext cx="8231190" cy="114300"/>
          </a:xfrm>
          <a:prstGeom prst="rect">
            <a:avLst/>
          </a:prstGeom>
          <a:solidFill>
            <a:srgbClr val="00003C"/>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5" name="Shape 1065"/>
          <p:cNvSpPr/>
          <p:nvPr/>
        </p:nvSpPr>
        <p:spPr>
          <a:xfrm>
            <a:off x="609599" y="2097088"/>
            <a:ext cx="8231190" cy="112715"/>
          </a:xfrm>
          <a:prstGeom prst="rect">
            <a:avLst/>
          </a:prstGeom>
          <a:solidFill>
            <a:srgbClr val="00003E"/>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6" name="Shape 1066"/>
          <p:cNvSpPr/>
          <p:nvPr/>
        </p:nvSpPr>
        <p:spPr>
          <a:xfrm>
            <a:off x="609599" y="2209800"/>
            <a:ext cx="8231190" cy="114300"/>
          </a:xfrm>
          <a:prstGeom prst="rect">
            <a:avLst/>
          </a:prstGeom>
          <a:solidFill>
            <a:srgbClr val="000040"/>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7" name="Shape 1067"/>
          <p:cNvSpPr/>
          <p:nvPr/>
        </p:nvSpPr>
        <p:spPr>
          <a:xfrm>
            <a:off x="609599" y="2324100"/>
            <a:ext cx="8231190" cy="112713"/>
          </a:xfrm>
          <a:prstGeom prst="rect">
            <a:avLst/>
          </a:prstGeom>
          <a:solidFill>
            <a:srgbClr val="000042"/>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8" name="Shape 1068"/>
          <p:cNvSpPr/>
          <p:nvPr/>
        </p:nvSpPr>
        <p:spPr>
          <a:xfrm>
            <a:off x="609599" y="2436813"/>
            <a:ext cx="8231190" cy="115890"/>
          </a:xfrm>
          <a:prstGeom prst="rect">
            <a:avLst/>
          </a:prstGeom>
          <a:solidFill>
            <a:srgbClr val="000043"/>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69" name="Shape 1069"/>
          <p:cNvSpPr/>
          <p:nvPr/>
        </p:nvSpPr>
        <p:spPr>
          <a:xfrm>
            <a:off x="609599" y="2552700"/>
            <a:ext cx="8231190" cy="114300"/>
          </a:xfrm>
          <a:prstGeom prst="rect">
            <a:avLst/>
          </a:prstGeom>
          <a:solidFill>
            <a:srgbClr val="000045"/>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0" name="Shape 1070"/>
          <p:cNvSpPr/>
          <p:nvPr/>
        </p:nvSpPr>
        <p:spPr>
          <a:xfrm>
            <a:off x="609599" y="2668588"/>
            <a:ext cx="8231190" cy="112715"/>
          </a:xfrm>
          <a:prstGeom prst="rect">
            <a:avLst/>
          </a:prstGeom>
          <a:solidFill>
            <a:srgbClr val="000046"/>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1" name="Shape 1071"/>
          <p:cNvSpPr/>
          <p:nvPr/>
        </p:nvSpPr>
        <p:spPr>
          <a:xfrm>
            <a:off x="609599" y="2781300"/>
            <a:ext cx="8231190" cy="115888"/>
          </a:xfrm>
          <a:prstGeom prst="rect">
            <a:avLst/>
          </a:prstGeom>
          <a:solidFill>
            <a:srgbClr val="000047"/>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2" name="Shape 1072"/>
          <p:cNvSpPr/>
          <p:nvPr/>
        </p:nvSpPr>
        <p:spPr>
          <a:xfrm>
            <a:off x="609599" y="2897188"/>
            <a:ext cx="8231190" cy="112715"/>
          </a:xfrm>
          <a:prstGeom prst="rect">
            <a:avLst/>
          </a:prstGeom>
          <a:solidFill>
            <a:srgbClr val="000049"/>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3" name="Shape 1073"/>
          <p:cNvSpPr/>
          <p:nvPr/>
        </p:nvSpPr>
        <p:spPr>
          <a:xfrm>
            <a:off x="609599" y="3009900"/>
            <a:ext cx="8231190" cy="115888"/>
          </a:xfrm>
          <a:prstGeom prst="rect">
            <a:avLst/>
          </a:prstGeom>
          <a:solidFill>
            <a:srgbClr val="00004A"/>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4" name="Shape 1074"/>
          <p:cNvSpPr/>
          <p:nvPr/>
        </p:nvSpPr>
        <p:spPr>
          <a:xfrm>
            <a:off x="609599" y="3125788"/>
            <a:ext cx="8231190" cy="112715"/>
          </a:xfrm>
          <a:prstGeom prst="rect">
            <a:avLst/>
          </a:prstGeom>
          <a:solidFill>
            <a:srgbClr val="00004D"/>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5" name="Shape 1075"/>
          <p:cNvSpPr/>
          <p:nvPr/>
        </p:nvSpPr>
        <p:spPr>
          <a:xfrm>
            <a:off x="609599" y="3238500"/>
            <a:ext cx="8231190" cy="115888"/>
          </a:xfrm>
          <a:prstGeom prst="rect">
            <a:avLst/>
          </a:prstGeom>
          <a:solidFill>
            <a:srgbClr val="00004E"/>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6" name="Shape 1076"/>
          <p:cNvSpPr/>
          <p:nvPr/>
        </p:nvSpPr>
        <p:spPr>
          <a:xfrm>
            <a:off x="609599" y="3354387"/>
            <a:ext cx="8231190" cy="115890"/>
          </a:xfrm>
          <a:prstGeom prst="rect">
            <a:avLst/>
          </a:prstGeom>
          <a:solidFill>
            <a:srgbClr val="000050"/>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7" name="Shape 1077"/>
          <p:cNvSpPr/>
          <p:nvPr/>
        </p:nvSpPr>
        <p:spPr>
          <a:xfrm>
            <a:off x="609599" y="3468687"/>
            <a:ext cx="8231190" cy="112715"/>
          </a:xfrm>
          <a:prstGeom prst="rect">
            <a:avLst/>
          </a:prstGeom>
          <a:solidFill>
            <a:srgbClr val="000051"/>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8" name="Shape 1078"/>
          <p:cNvSpPr/>
          <p:nvPr/>
        </p:nvSpPr>
        <p:spPr>
          <a:xfrm>
            <a:off x="609599" y="3581400"/>
            <a:ext cx="8231190" cy="115888"/>
          </a:xfrm>
          <a:prstGeom prst="rect">
            <a:avLst/>
          </a:prstGeom>
          <a:solidFill>
            <a:srgbClr val="000052"/>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9" name="Shape 1079"/>
          <p:cNvSpPr/>
          <p:nvPr/>
        </p:nvSpPr>
        <p:spPr>
          <a:xfrm>
            <a:off x="609599" y="3697287"/>
            <a:ext cx="8231190" cy="112715"/>
          </a:xfrm>
          <a:prstGeom prst="rect">
            <a:avLst/>
          </a:prstGeom>
          <a:solidFill>
            <a:srgbClr val="000053"/>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0" name="Shape 1080"/>
          <p:cNvSpPr/>
          <p:nvPr/>
        </p:nvSpPr>
        <p:spPr>
          <a:xfrm>
            <a:off x="609599" y="3810000"/>
            <a:ext cx="8231190" cy="115888"/>
          </a:xfrm>
          <a:prstGeom prst="rect">
            <a:avLst/>
          </a:prstGeom>
          <a:solidFill>
            <a:srgbClr val="000054"/>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1" name="Shape 1081"/>
          <p:cNvSpPr/>
          <p:nvPr/>
        </p:nvSpPr>
        <p:spPr>
          <a:xfrm>
            <a:off x="609599" y="3925887"/>
            <a:ext cx="8231190" cy="112715"/>
          </a:xfrm>
          <a:prstGeom prst="rect">
            <a:avLst/>
          </a:prstGeom>
          <a:solidFill>
            <a:srgbClr val="000056"/>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2" name="Shape 1082"/>
          <p:cNvSpPr/>
          <p:nvPr/>
        </p:nvSpPr>
        <p:spPr>
          <a:xfrm>
            <a:off x="609599" y="4038600"/>
            <a:ext cx="8231190" cy="115888"/>
          </a:xfrm>
          <a:prstGeom prst="rect">
            <a:avLst/>
          </a:prstGeom>
          <a:solidFill>
            <a:srgbClr val="000057"/>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3" name="Shape 1083"/>
          <p:cNvSpPr/>
          <p:nvPr/>
        </p:nvSpPr>
        <p:spPr>
          <a:xfrm>
            <a:off x="609599" y="4152900"/>
            <a:ext cx="8231190" cy="115888"/>
          </a:xfrm>
          <a:prstGeom prst="rect">
            <a:avLst/>
          </a:prstGeom>
          <a:solidFill>
            <a:srgbClr val="000058"/>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4" name="Shape 1084"/>
          <p:cNvSpPr/>
          <p:nvPr/>
        </p:nvSpPr>
        <p:spPr>
          <a:xfrm>
            <a:off x="609599" y="4270375"/>
            <a:ext cx="8231190" cy="112713"/>
          </a:xfrm>
          <a:prstGeom prst="rect">
            <a:avLst/>
          </a:prstGeom>
          <a:solidFill>
            <a:srgbClr val="00005A"/>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5" name="Shape 1085"/>
          <p:cNvSpPr/>
          <p:nvPr/>
        </p:nvSpPr>
        <p:spPr>
          <a:xfrm>
            <a:off x="609599" y="4381500"/>
            <a:ext cx="8231190" cy="115888"/>
          </a:xfrm>
          <a:prstGeom prst="rect">
            <a:avLst/>
          </a:prstGeom>
          <a:solidFill>
            <a:srgbClr val="00005C"/>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6" name="Shape 1086"/>
          <p:cNvSpPr/>
          <p:nvPr/>
        </p:nvSpPr>
        <p:spPr>
          <a:xfrm>
            <a:off x="609599" y="4497387"/>
            <a:ext cx="8231190" cy="112715"/>
          </a:xfrm>
          <a:prstGeom prst="rect">
            <a:avLst/>
          </a:prstGeom>
          <a:solidFill>
            <a:srgbClr val="00005D"/>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7" name="Shape 1087"/>
          <p:cNvSpPr/>
          <p:nvPr/>
        </p:nvSpPr>
        <p:spPr>
          <a:xfrm>
            <a:off x="609599" y="4610100"/>
            <a:ext cx="8231190" cy="115888"/>
          </a:xfrm>
          <a:prstGeom prst="rect">
            <a:avLst/>
          </a:prstGeom>
          <a:solidFill>
            <a:srgbClr val="00005E"/>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8" name="Shape 1088"/>
          <p:cNvSpPr/>
          <p:nvPr/>
        </p:nvSpPr>
        <p:spPr>
          <a:xfrm>
            <a:off x="609599" y="4725987"/>
            <a:ext cx="8231190" cy="112715"/>
          </a:xfrm>
          <a:prstGeom prst="rect">
            <a:avLst/>
          </a:prstGeom>
          <a:solidFill>
            <a:srgbClr val="00005E"/>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89" name="Shape 1089"/>
          <p:cNvSpPr/>
          <p:nvPr/>
        </p:nvSpPr>
        <p:spPr>
          <a:xfrm>
            <a:off x="609599" y="4838700"/>
            <a:ext cx="8231190" cy="114300"/>
          </a:xfrm>
          <a:prstGeom prst="rect">
            <a:avLst/>
          </a:prstGeom>
          <a:solidFill>
            <a:srgbClr val="00005F"/>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0" name="Shape 1090"/>
          <p:cNvSpPr/>
          <p:nvPr/>
        </p:nvSpPr>
        <p:spPr>
          <a:xfrm>
            <a:off x="609599" y="4954587"/>
            <a:ext cx="8231190" cy="115890"/>
          </a:xfrm>
          <a:prstGeom prst="rect">
            <a:avLst/>
          </a:prstGeom>
          <a:solidFill>
            <a:srgbClr val="00005F"/>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1" name="Shape 1091"/>
          <p:cNvSpPr/>
          <p:nvPr/>
        </p:nvSpPr>
        <p:spPr>
          <a:xfrm>
            <a:off x="609599" y="5070475"/>
            <a:ext cx="8231190" cy="112713"/>
          </a:xfrm>
          <a:prstGeom prst="rect">
            <a:avLst/>
          </a:prstGeom>
          <a:solidFill>
            <a:srgbClr val="000060"/>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2" name="Shape 1092"/>
          <p:cNvSpPr/>
          <p:nvPr/>
        </p:nvSpPr>
        <p:spPr>
          <a:xfrm>
            <a:off x="609599" y="5183187"/>
            <a:ext cx="8231190" cy="114306"/>
          </a:xfrm>
          <a:prstGeom prst="rect">
            <a:avLst/>
          </a:prstGeom>
          <a:solidFill>
            <a:srgbClr val="000060"/>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3" name="Shape 1093"/>
          <p:cNvSpPr/>
          <p:nvPr/>
        </p:nvSpPr>
        <p:spPr>
          <a:xfrm>
            <a:off x="609599" y="5297487"/>
            <a:ext cx="8231190" cy="112715"/>
          </a:xfrm>
          <a:prstGeom prst="rect">
            <a:avLst/>
          </a:prstGeom>
          <a:solidFill>
            <a:srgbClr val="000061"/>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4" name="Shape 1094"/>
          <p:cNvSpPr/>
          <p:nvPr/>
        </p:nvSpPr>
        <p:spPr>
          <a:xfrm>
            <a:off x="609599" y="5410200"/>
            <a:ext cx="8231190" cy="114300"/>
          </a:xfrm>
          <a:prstGeom prst="rect">
            <a:avLst/>
          </a:prstGeom>
          <a:solidFill>
            <a:srgbClr val="000062"/>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5" name="Shape 1095"/>
          <p:cNvSpPr/>
          <p:nvPr/>
        </p:nvSpPr>
        <p:spPr>
          <a:xfrm>
            <a:off x="609599" y="5526087"/>
            <a:ext cx="8231190" cy="112715"/>
          </a:xfrm>
          <a:prstGeom prst="rect">
            <a:avLst/>
          </a:prstGeom>
          <a:solidFill>
            <a:srgbClr val="000062"/>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6" name="Shape 1096"/>
          <p:cNvSpPr/>
          <p:nvPr/>
        </p:nvSpPr>
        <p:spPr>
          <a:xfrm>
            <a:off x="609599" y="5638800"/>
            <a:ext cx="8231190" cy="115888"/>
          </a:xfrm>
          <a:prstGeom prst="rect">
            <a:avLst/>
          </a:prstGeom>
          <a:solidFill>
            <a:srgbClr val="000062"/>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7" name="Shape 1097"/>
          <p:cNvSpPr/>
          <p:nvPr/>
        </p:nvSpPr>
        <p:spPr>
          <a:xfrm>
            <a:off x="609599" y="5754687"/>
            <a:ext cx="8231190" cy="114306"/>
          </a:xfrm>
          <a:prstGeom prst="rect">
            <a:avLst/>
          </a:prstGeom>
          <a:solidFill>
            <a:srgbClr val="000063"/>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8" name="Shape 1098"/>
          <p:cNvSpPr/>
          <p:nvPr/>
        </p:nvSpPr>
        <p:spPr>
          <a:xfrm>
            <a:off x="609599" y="5870575"/>
            <a:ext cx="8231190" cy="112713"/>
          </a:xfrm>
          <a:prstGeom prst="rect">
            <a:avLst/>
          </a:prstGeom>
          <a:solidFill>
            <a:srgbClr val="000063"/>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99" name="Shape 1099"/>
          <p:cNvSpPr/>
          <p:nvPr/>
        </p:nvSpPr>
        <p:spPr>
          <a:xfrm>
            <a:off x="609599" y="5983287"/>
            <a:ext cx="8231190" cy="114306"/>
          </a:xfrm>
          <a:prstGeom prst="rect">
            <a:avLst/>
          </a:prstGeom>
          <a:solidFill>
            <a:srgbClr val="000064"/>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0" name="Shape 1100"/>
          <p:cNvSpPr/>
          <p:nvPr/>
        </p:nvSpPr>
        <p:spPr>
          <a:xfrm>
            <a:off x="609599" y="6097587"/>
            <a:ext cx="8231190" cy="112715"/>
          </a:xfrm>
          <a:prstGeom prst="rect">
            <a:avLst/>
          </a:prstGeom>
          <a:solidFill>
            <a:srgbClr val="000064"/>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1" name="Shape 1101"/>
          <p:cNvSpPr/>
          <p:nvPr/>
        </p:nvSpPr>
        <p:spPr>
          <a:xfrm>
            <a:off x="609599" y="6210300"/>
            <a:ext cx="8231190" cy="115888"/>
          </a:xfrm>
          <a:prstGeom prst="rect">
            <a:avLst/>
          </a:prstGeom>
          <a:solidFill>
            <a:srgbClr val="000064"/>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2" name="Shape 1102"/>
          <p:cNvSpPr/>
          <p:nvPr/>
        </p:nvSpPr>
        <p:spPr>
          <a:xfrm>
            <a:off x="609599" y="6326187"/>
            <a:ext cx="8231190" cy="112715"/>
          </a:xfrm>
          <a:prstGeom prst="rect">
            <a:avLst/>
          </a:prstGeom>
          <a:solidFill>
            <a:srgbClr val="000064"/>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3" name="Shape 1103"/>
          <p:cNvSpPr/>
          <p:nvPr/>
        </p:nvSpPr>
        <p:spPr>
          <a:xfrm>
            <a:off x="609599" y="6438900"/>
            <a:ext cx="8231190" cy="115888"/>
          </a:xfrm>
          <a:prstGeom prst="rect">
            <a:avLst/>
          </a:prstGeom>
          <a:solidFill>
            <a:srgbClr val="000066"/>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4" name="Shape 1104"/>
          <p:cNvSpPr/>
          <p:nvPr/>
        </p:nvSpPr>
        <p:spPr>
          <a:xfrm>
            <a:off x="5548312" y="1433512"/>
            <a:ext cx="2751146" cy="3681413"/>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5" name="Shape 1105"/>
          <p:cNvSpPr/>
          <p:nvPr/>
        </p:nvSpPr>
        <p:spPr>
          <a:xfrm>
            <a:off x="1363662" y="1362075"/>
            <a:ext cx="3360738" cy="5191125"/>
          </a:xfrm>
          <a:prstGeom prst="rect">
            <a:avLst/>
          </a:prstGeom>
          <a:blipFill>
            <a:blip r:embed="rId5"/>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6" name="Shape 1106"/>
          <p:cNvSpPr/>
          <p:nvPr/>
        </p:nvSpPr>
        <p:spPr>
          <a:xfrm>
            <a:off x="5548312" y="5070475"/>
            <a:ext cx="2735271" cy="1482725"/>
          </a:xfrm>
          <a:prstGeom prst="rect">
            <a:avLst/>
          </a:prstGeom>
          <a:blipFill>
            <a:blip r:embed="rId6"/>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07" name="Shape 1107"/>
          <p:cNvSpPr/>
          <p:nvPr/>
        </p:nvSpPr>
        <p:spPr>
          <a:xfrm>
            <a:off x="1228725" y="827087"/>
            <a:ext cx="3665538" cy="374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600" i="1">
                <a:solidFill>
                  <a:srgbClr val="FFFF00"/>
                </a:solidFill>
                <a:latin typeface="Times New Roman"/>
                <a:ea typeface="Times New Roman"/>
                <a:cs typeface="Times New Roman"/>
                <a:sym typeface="Times New Roman"/>
              </a:rPr>
              <a:t>Sir Winston Churchill, 91 </a:t>
            </a:r>
            <a:r>
              <a:rPr sz="2900">
                <a:latin typeface="Calibri"/>
                <a:ea typeface="Calibri"/>
                <a:cs typeface="Calibri"/>
                <a:sym typeface="Calibri"/>
              </a:rPr>
              <a:t>✞</a:t>
            </a:r>
          </a:p>
        </p:txBody>
      </p:sp>
      <p:sp>
        <p:nvSpPr>
          <p:cNvPr id="1108" name="Shape 1108"/>
          <p:cNvSpPr/>
          <p:nvPr/>
        </p:nvSpPr>
        <p:spPr>
          <a:xfrm>
            <a:off x="5565487" y="640515"/>
            <a:ext cx="2259018" cy="558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600" i="1">
                <a:solidFill>
                  <a:srgbClr val="FFFF00"/>
                </a:solidFill>
                <a:latin typeface="Times New Roman"/>
                <a:ea typeface="Times New Roman"/>
                <a:cs typeface="Times New Roman"/>
                <a:sym typeface="Times New Roman"/>
              </a:rPr>
              <a:t>Jim Fixx, 53 </a:t>
            </a:r>
            <a:r>
              <a:rPr sz="4400">
                <a:solidFill>
                  <a:srgbClr val="FFFF00"/>
                </a:solidFill>
                <a:latin typeface="Calibri"/>
                <a:ea typeface="Calibri"/>
                <a:cs typeface="Calibri"/>
                <a:sym typeface="Calibri"/>
              </a:rPr>
              <a:t>✞</a:t>
            </a:r>
          </a:p>
        </p:txBody>
      </p:sp>
      <p:sp>
        <p:nvSpPr>
          <p:cNvPr id="1109" name="Shape 1109"/>
          <p:cNvSpPr>
            <a:spLocks noGrp="1"/>
          </p:cNvSpPr>
          <p:nvPr>
            <p:ph type="title"/>
          </p:nvPr>
        </p:nvSpPr>
        <p:spPr>
          <a:xfrm>
            <a:off x="238124" y="30160"/>
            <a:ext cx="8853490" cy="739780"/>
          </a:xfrm>
          <a:prstGeom prst="rect">
            <a:avLst/>
          </a:prstGeom>
        </p:spPr>
        <p:txBody>
          <a:bodyPr lIns="44999" tIns="44999" rIns="44999" bIns="44999">
            <a:normAutofit/>
          </a:bodyPr>
          <a:lstStyle>
            <a:lvl1pPr indent="1619250" algn="l">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600">
                <a:solidFill>
                  <a:srgbClr val="99CC00"/>
                </a:solidFill>
                <a:latin typeface="Times New Roman"/>
                <a:ea typeface="Times New Roman"/>
                <a:cs typeface="Times New Roman"/>
                <a:sym typeface="Times New Roman"/>
              </a:defRPr>
            </a:lvl1pPr>
          </a:lstStyle>
          <a:p>
            <a:pPr lvl="0">
              <a:defRPr sz="1800">
                <a:solidFill>
                  <a:srgbClr val="000000"/>
                </a:solidFill>
              </a:defRPr>
            </a:pPr>
            <a:r>
              <a:rPr sz="2600">
                <a:solidFill>
                  <a:srgbClr val="99CC00"/>
                </a:solidFill>
              </a:rPr>
              <a:t>Who Has More Cardiovascular Risk Factors?</a:t>
            </a: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Shape 1111"/>
          <p:cNvSpPr/>
          <p:nvPr/>
        </p:nvSpPr>
        <p:spPr>
          <a:xfrm>
            <a:off x="0" y="0"/>
            <a:ext cx="9144000" cy="6858000"/>
          </a:xfrm>
          <a:prstGeom prst="rect">
            <a:avLst/>
          </a:prstGeom>
          <a:solidFill>
            <a:srgbClr val="001F5F"/>
          </a:solid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12" name="Shape 1112"/>
          <p:cNvSpPr/>
          <p:nvPr/>
        </p:nvSpPr>
        <p:spPr>
          <a:xfrm>
            <a:off x="1357290" y="3143248"/>
            <a:ext cx="7142161" cy="1852612"/>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13" name="Shape 1113"/>
          <p:cNvSpPr/>
          <p:nvPr/>
        </p:nvSpPr>
        <p:spPr>
          <a:xfrm>
            <a:off x="2786046" y="642917"/>
            <a:ext cx="3643342" cy="11836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200" b="1" i="1">
                <a:solidFill>
                  <a:srgbClr val="FFFF00"/>
                </a:solidFill>
              </a:defRPr>
            </a:lvl1pPr>
          </a:lstStyle>
          <a:p>
            <a:pPr lvl="0">
              <a:defRPr sz="1800" b="0" i="0">
                <a:solidFill>
                  <a:srgbClr val="000000"/>
                </a:solidFill>
              </a:defRPr>
            </a:pPr>
            <a:r>
              <a:rPr sz="7200" b="1" i="1">
                <a:solidFill>
                  <a:srgbClr val="FFFF00"/>
                </a:solidFill>
              </a:rPr>
              <a:t>Primary</a:t>
            </a:r>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p:nvPr/>
        </p:nvSpPr>
        <p:spPr>
          <a:xfrm>
            <a:off x="1457551" y="404810"/>
            <a:ext cx="6065375" cy="563497"/>
          </a:xfrm>
          <a:prstGeom prst="rect">
            <a:avLst/>
          </a:prstGeom>
          <a:ln w="12700">
            <a:miter lim="400000"/>
          </a:ln>
          <a:extLst>
            <a:ext uri="{C572A759-6A51-4108-AA02-DFA0A04FC94B}">
              <ma14:wrappingTextBoxFlag xmlns:ma14="http://schemas.microsoft.com/office/mac/drawingml/2011/main" xmlns="" val="1"/>
            </a:ext>
          </a:extLst>
        </p:spPr>
        <p:txBody>
          <a:bodyPr wrap="none" lIns="46798" tIns="46798" rIns="46798" bIns="46798">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b="1">
                <a:solidFill>
                  <a:srgbClr val="800000"/>
                </a:solidFill>
                <a:latin typeface="Calibri"/>
                <a:ea typeface="Calibri"/>
                <a:cs typeface="Calibri"/>
                <a:sym typeface="Calibri"/>
              </a:defRPr>
            </a:lvl1pPr>
          </a:lstStyle>
          <a:p>
            <a:pPr lvl="0">
              <a:defRPr sz="1800" b="0">
                <a:solidFill>
                  <a:srgbClr val="000000"/>
                </a:solidFill>
              </a:defRPr>
            </a:pPr>
            <a:r>
              <a:rPr sz="3200" b="1">
                <a:solidFill>
                  <a:srgbClr val="800000"/>
                </a:solidFill>
              </a:rPr>
              <a:t> The change of disease concept</a:t>
            </a:r>
          </a:p>
        </p:txBody>
      </p:sp>
      <p:sp>
        <p:nvSpPr>
          <p:cNvPr id="1116" name="Shape 1116"/>
          <p:cNvSpPr/>
          <p:nvPr/>
        </p:nvSpPr>
        <p:spPr>
          <a:xfrm>
            <a:off x="611184" y="1700213"/>
            <a:ext cx="5918207" cy="804797"/>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000066"/>
                </a:solidFill>
                <a:latin typeface="Calibri"/>
                <a:ea typeface="Calibri"/>
                <a:cs typeface="Calibri"/>
                <a:sym typeface="Calibri"/>
              </a:defRPr>
            </a:lvl1pPr>
          </a:lstStyle>
          <a:p>
            <a:pPr lvl="0">
              <a:defRPr sz="1800" b="0">
                <a:solidFill>
                  <a:srgbClr val="000000"/>
                </a:solidFill>
              </a:defRPr>
            </a:pPr>
            <a:r>
              <a:rPr sz="2400" b="1">
                <a:solidFill>
                  <a:srgbClr val="000066"/>
                </a:solidFill>
              </a:rPr>
              <a:t>Traditional: reductionist, one single factor</a:t>
            </a:r>
          </a:p>
        </p:txBody>
      </p:sp>
      <p:grpSp>
        <p:nvGrpSpPr>
          <p:cNvPr id="1119" name="Group 1119"/>
          <p:cNvGrpSpPr/>
          <p:nvPr/>
        </p:nvGrpSpPr>
        <p:grpSpPr>
          <a:xfrm>
            <a:off x="738187" y="2493954"/>
            <a:ext cx="1930410" cy="619145"/>
            <a:chOff x="0" y="0"/>
            <a:chExt cx="1930409" cy="619143"/>
          </a:xfrm>
        </p:grpSpPr>
        <p:pic>
          <p:nvPicPr>
            <p:cNvPr id="1117" name="image53.png"/>
            <p:cNvPicPr/>
            <p:nvPr/>
          </p:nvPicPr>
          <p:blipFill>
            <a:blip r:embed="rId2">
              <a:extLst/>
            </a:blip>
            <a:stretch>
              <a:fillRect/>
            </a:stretch>
          </p:blipFill>
          <p:spPr>
            <a:xfrm>
              <a:off x="0" y="-1"/>
              <a:ext cx="1930410" cy="619144"/>
            </a:xfrm>
            <a:prstGeom prst="rect">
              <a:avLst/>
            </a:prstGeom>
            <a:ln w="12700" cap="flat">
              <a:noFill/>
              <a:miter lim="400000"/>
            </a:ln>
            <a:effectLst/>
          </p:spPr>
        </p:pic>
        <p:sp>
          <p:nvSpPr>
            <p:cNvPr id="1118" name="Shape 1118"/>
            <p:cNvSpPr/>
            <p:nvPr/>
          </p:nvSpPr>
          <p:spPr>
            <a:xfrm>
              <a:off x="17460" y="152581"/>
              <a:ext cx="1897073" cy="3155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Causal factor</a:t>
              </a:r>
            </a:p>
          </p:txBody>
        </p:sp>
      </p:grpSp>
      <p:grpSp>
        <p:nvGrpSpPr>
          <p:cNvPr id="1122" name="Group 1122"/>
          <p:cNvGrpSpPr/>
          <p:nvPr/>
        </p:nvGrpSpPr>
        <p:grpSpPr>
          <a:xfrm>
            <a:off x="3956035" y="2493958"/>
            <a:ext cx="1925656" cy="649307"/>
            <a:chOff x="0" y="-1"/>
            <a:chExt cx="1925654" cy="649305"/>
          </a:xfrm>
        </p:grpSpPr>
        <p:pic>
          <p:nvPicPr>
            <p:cNvPr id="1120" name="image54.png"/>
            <p:cNvPicPr/>
            <p:nvPr/>
          </p:nvPicPr>
          <p:blipFill>
            <a:blip r:embed="rId3">
              <a:extLst/>
            </a:blip>
            <a:stretch>
              <a:fillRect/>
            </a:stretch>
          </p:blipFill>
          <p:spPr>
            <a:xfrm>
              <a:off x="-1" y="-2"/>
              <a:ext cx="1925655" cy="649307"/>
            </a:xfrm>
            <a:prstGeom prst="rect">
              <a:avLst/>
            </a:prstGeom>
            <a:ln w="12700" cap="flat">
              <a:noFill/>
              <a:miter lim="400000"/>
            </a:ln>
            <a:effectLst/>
          </p:spPr>
        </p:pic>
        <p:sp>
          <p:nvSpPr>
            <p:cNvPr id="1121" name="Shape 1121"/>
            <p:cNvSpPr/>
            <p:nvPr/>
          </p:nvSpPr>
          <p:spPr>
            <a:xfrm>
              <a:off x="12698" y="166074"/>
              <a:ext cx="1897078" cy="3155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Disease</a:t>
              </a:r>
            </a:p>
          </p:txBody>
        </p:sp>
      </p:grpSp>
      <p:sp>
        <p:nvSpPr>
          <p:cNvPr id="1123" name="Shape 1123"/>
          <p:cNvSpPr/>
          <p:nvPr/>
        </p:nvSpPr>
        <p:spPr>
          <a:xfrm>
            <a:off x="2916238" y="2779713"/>
            <a:ext cx="741371" cy="1590"/>
          </a:xfrm>
          <a:prstGeom prst="line">
            <a:avLst/>
          </a:prstGeom>
          <a:ln w="38160" cap="sq">
            <a:solidFill>
              <a:srgbClr val="000066"/>
            </a:solidFill>
            <a:miter/>
            <a:tailEnd type="triangle"/>
          </a:ln>
        </p:spPr>
        <p:txBody>
          <a:bodyPr lIns="0" tIns="0" rIns="0" bIns="0"/>
          <a:lstStyle/>
          <a:p>
            <a:pPr lvl="0" defTabSz="457200">
              <a:defRPr sz="1200"/>
            </a:pPr>
            <a:endParaRPr/>
          </a:p>
        </p:txBody>
      </p:sp>
      <p:sp>
        <p:nvSpPr>
          <p:cNvPr id="1124" name="Shape 1124"/>
          <p:cNvSpPr/>
          <p:nvPr/>
        </p:nvSpPr>
        <p:spPr>
          <a:xfrm>
            <a:off x="179384" y="1341434"/>
            <a:ext cx="8856669" cy="1595"/>
          </a:xfrm>
          <a:prstGeom prst="line">
            <a:avLst/>
          </a:prstGeom>
          <a:ln w="63360" cap="sq">
            <a:solidFill>
              <a:srgbClr val="000066"/>
            </a:solidFill>
            <a:miter/>
          </a:ln>
        </p:spPr>
        <p:txBody>
          <a:bodyPr lIns="0" tIns="0" rIns="0" bIns="0"/>
          <a:lstStyle/>
          <a:p>
            <a:pPr lvl="0" defTabSz="457200">
              <a:defRPr sz="1200"/>
            </a:pPr>
            <a:endParaRPr/>
          </a:p>
        </p:txBody>
      </p:sp>
      <p:grpSp>
        <p:nvGrpSpPr>
          <p:cNvPr id="1151" name="Group 1151"/>
          <p:cNvGrpSpPr/>
          <p:nvPr/>
        </p:nvGrpSpPr>
        <p:grpSpPr>
          <a:xfrm>
            <a:off x="623086" y="3464269"/>
            <a:ext cx="8591561" cy="3221272"/>
            <a:chOff x="-1" y="0"/>
            <a:chExt cx="8591560" cy="3221271"/>
          </a:xfrm>
        </p:grpSpPr>
        <p:grpSp>
          <p:nvGrpSpPr>
            <p:cNvPr id="1127" name="Group 1127"/>
            <p:cNvGrpSpPr/>
            <p:nvPr/>
          </p:nvGrpSpPr>
          <p:grpSpPr>
            <a:xfrm>
              <a:off x="53965" y="511170"/>
              <a:ext cx="1516082" cy="517992"/>
              <a:chOff x="0" y="0"/>
              <a:chExt cx="1516081" cy="517991"/>
            </a:xfrm>
          </p:grpSpPr>
          <p:pic>
            <p:nvPicPr>
              <p:cNvPr id="1125" name="image55.png"/>
              <p:cNvPicPr/>
              <p:nvPr/>
            </p:nvPicPr>
            <p:blipFill>
              <a:blip r:embed="rId4">
                <a:extLst/>
              </a:blip>
              <a:stretch>
                <a:fillRect/>
              </a:stretch>
            </p:blipFill>
            <p:spPr>
              <a:xfrm>
                <a:off x="-1" y="-1"/>
                <a:ext cx="1516082" cy="473092"/>
              </a:xfrm>
              <a:prstGeom prst="rect">
                <a:avLst/>
              </a:prstGeom>
              <a:ln w="25400" cap="flat">
                <a:solidFill>
                  <a:srgbClr val="D6D6D6"/>
                </a:solidFill>
                <a:prstDash val="solid"/>
                <a:miter lim="400000"/>
              </a:ln>
              <a:effectLst/>
            </p:spPr>
          </p:pic>
          <p:sp>
            <p:nvSpPr>
              <p:cNvPr id="1126" name="Shape 1126"/>
              <p:cNvSpPr/>
              <p:nvPr/>
            </p:nvSpPr>
            <p:spPr>
              <a:xfrm>
                <a:off x="17460" y="14286"/>
                <a:ext cx="1481159" cy="503705"/>
              </a:xfrm>
              <a:prstGeom prst="rect">
                <a:avLst/>
              </a:prstGeom>
              <a:gradFill flip="none" rotWithShape="1">
                <a:gsLst>
                  <a:gs pos="0">
                    <a:srgbClr val="C7C7C7"/>
                  </a:gs>
                  <a:gs pos="35000">
                    <a:srgbClr val="D7D7D7"/>
                  </a:gs>
                  <a:gs pos="100000">
                    <a:srgbClr val="F0F0F0"/>
                  </a:gs>
                </a:gsLst>
                <a:lin ang="16200000" scaled="0"/>
              </a:gradFill>
              <a:ln w="9525" cap="flat">
                <a:solidFill>
                  <a:srgbClr val="6D6D6D"/>
                </a:solidFill>
                <a:prstDash val="solid"/>
                <a:bevel/>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r>
                  <a:rPr sz="1400">
                    <a:solidFill>
                      <a:srgbClr val="D6D6D6"/>
                    </a:solidFill>
                    <a:latin typeface="Arial Bold"/>
                    <a:ea typeface="Arial Bold"/>
                    <a:cs typeface="Arial Bold"/>
                    <a:sym typeface="Arial Bold"/>
                  </a:rPr>
                  <a:t>Basic</a:t>
                </a:r>
              </a:p>
              <a:p>
                <a:pPr lvl="0"/>
                <a:r>
                  <a:rPr sz="1400">
                    <a:solidFill>
                      <a:srgbClr val="D6D6D6"/>
                    </a:solidFill>
                    <a:latin typeface="Arial Bold"/>
                    <a:ea typeface="Arial Bold"/>
                    <a:cs typeface="Arial Bold"/>
                    <a:sym typeface="Arial Bold"/>
                  </a:rPr>
                  <a:t>risk</a:t>
                </a:r>
              </a:p>
            </p:txBody>
          </p:sp>
        </p:grpSp>
        <p:grpSp>
          <p:nvGrpSpPr>
            <p:cNvPr id="1130" name="Group 1130"/>
            <p:cNvGrpSpPr/>
            <p:nvPr/>
          </p:nvGrpSpPr>
          <p:grpSpPr>
            <a:xfrm>
              <a:off x="126986" y="1760536"/>
              <a:ext cx="1516089" cy="547624"/>
              <a:chOff x="-1" y="-1"/>
              <a:chExt cx="1516087" cy="547623"/>
            </a:xfrm>
          </p:grpSpPr>
          <p:pic>
            <p:nvPicPr>
              <p:cNvPr id="1128" name="image56.png"/>
              <p:cNvPicPr/>
              <p:nvPr/>
            </p:nvPicPr>
            <p:blipFill>
              <a:blip r:embed="rId5">
                <a:extLst/>
              </a:blip>
              <a:stretch>
                <a:fillRect/>
              </a:stretch>
            </p:blipFill>
            <p:spPr>
              <a:xfrm>
                <a:off x="-2" y="-2"/>
                <a:ext cx="1516089" cy="449279"/>
              </a:xfrm>
              <a:prstGeom prst="rect">
                <a:avLst/>
              </a:prstGeom>
              <a:ln w="12700" cap="flat">
                <a:noFill/>
                <a:miter lim="400000"/>
              </a:ln>
              <a:effectLst/>
            </p:spPr>
          </p:pic>
          <p:sp>
            <p:nvSpPr>
              <p:cNvPr id="1129" name="Shape 1129"/>
              <p:cNvSpPr/>
              <p:nvPr/>
            </p:nvSpPr>
            <p:spPr>
              <a:xfrm>
                <a:off x="15876" y="12701"/>
                <a:ext cx="1482746" cy="534922"/>
              </a:xfrm>
              <a:prstGeom prst="rect">
                <a:avLst/>
              </a:prstGeom>
              <a:gradFill flip="none" rotWithShape="1">
                <a:gsLst>
                  <a:gs pos="0">
                    <a:srgbClr val="C7C7C7"/>
                  </a:gs>
                  <a:gs pos="35000">
                    <a:srgbClr val="D7D7D7"/>
                  </a:gs>
                  <a:gs pos="100000">
                    <a:srgbClr val="F0F0F0"/>
                  </a:gs>
                </a:gsLst>
                <a:lin ang="16200000" scaled="0"/>
              </a:gradFill>
              <a:ln w="9525" cap="flat">
                <a:solidFill>
                  <a:srgbClr val="6D6D6D"/>
                </a:solidFill>
                <a:prstDash val="solid"/>
                <a:bevel/>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lvl1pPr>
                  <a:defRPr sz="1400">
                    <a:solidFill>
                      <a:srgbClr val="D6D6D6"/>
                    </a:solidFill>
                  </a:defRPr>
                </a:lvl1pPr>
              </a:lstStyle>
              <a:p>
                <a:pPr lvl="0">
                  <a:defRPr sz="1800">
                    <a:solidFill>
                      <a:srgbClr val="000000"/>
                    </a:solidFill>
                  </a:defRPr>
                </a:pPr>
                <a:r>
                  <a:rPr sz="1400">
                    <a:solidFill>
                      <a:srgbClr val="D6D6D6"/>
                    </a:solidFill>
                  </a:rPr>
                  <a:t>Environmental factors</a:t>
                </a:r>
              </a:p>
            </p:txBody>
          </p:sp>
        </p:grpSp>
        <p:sp>
          <p:nvSpPr>
            <p:cNvPr id="1131" name="Shape 1131"/>
            <p:cNvSpPr/>
            <p:nvPr/>
          </p:nvSpPr>
          <p:spPr>
            <a:xfrm>
              <a:off x="1727201" y="693739"/>
              <a:ext cx="174634" cy="1365261"/>
            </a:xfrm>
            <a:custGeom>
              <a:avLst/>
              <a:gdLst/>
              <a:ahLst/>
              <a:cxnLst>
                <a:cxn ang="0">
                  <a:pos x="wd2" y="hd2"/>
                </a:cxn>
                <a:cxn ang="5400000">
                  <a:pos x="wd2" y="hd2"/>
                </a:cxn>
                <a:cxn ang="10800000">
                  <a:pos x="wd2" y="hd2"/>
                </a:cxn>
                <a:cxn ang="16200000">
                  <a:pos x="wd2" y="hd2"/>
                </a:cxn>
              </a:cxnLst>
              <a:rect l="0" t="0" r="r" b="b"/>
              <a:pathLst>
                <a:path w="21600" h="21600" extrusionOk="0">
                  <a:moveTo>
                    <a:pt x="4997" y="0"/>
                  </a:moveTo>
                  <a:lnTo>
                    <a:pt x="21600" y="0"/>
                  </a:lnTo>
                  <a:lnTo>
                    <a:pt x="21600" y="21600"/>
                  </a:lnTo>
                  <a:lnTo>
                    <a:pt x="0" y="21600"/>
                  </a:lnTo>
                </a:path>
              </a:pathLst>
            </a:custGeom>
            <a:noFill/>
            <a:ln w="38160" cap="sq">
              <a:solidFill>
                <a:srgbClr val="000066"/>
              </a:solidFill>
              <a:prstDash val="solid"/>
              <a:round/>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132" name="Shape 1132"/>
            <p:cNvSpPr/>
            <p:nvPr/>
          </p:nvSpPr>
          <p:spPr>
            <a:xfrm>
              <a:off x="1943100" y="1411289"/>
              <a:ext cx="260359" cy="1594"/>
            </a:xfrm>
            <a:prstGeom prst="line">
              <a:avLst/>
            </a:prstGeom>
            <a:noFill/>
            <a:ln w="38160" cap="sq">
              <a:solidFill>
                <a:srgbClr val="000066"/>
              </a:solidFill>
              <a:prstDash val="solid"/>
              <a:miter lim="800000"/>
              <a:tailEnd type="triangle" w="med" len="med"/>
            </a:ln>
            <a:effectLst/>
          </p:spPr>
          <p:txBody>
            <a:bodyPr wrap="square" lIns="0" tIns="0" rIns="0" bIns="0" numCol="1" anchor="t">
              <a:noAutofit/>
            </a:bodyPr>
            <a:lstStyle/>
            <a:p>
              <a:pPr lvl="0" defTabSz="457200">
                <a:defRPr sz="1200"/>
              </a:pPr>
              <a:endParaRPr/>
            </a:p>
          </p:txBody>
        </p:sp>
        <p:grpSp>
          <p:nvGrpSpPr>
            <p:cNvPr id="1135" name="Group 1135"/>
            <p:cNvGrpSpPr/>
            <p:nvPr/>
          </p:nvGrpSpPr>
          <p:grpSpPr>
            <a:xfrm>
              <a:off x="2217736" y="1120766"/>
              <a:ext cx="1277954" cy="521172"/>
              <a:chOff x="0" y="-1"/>
              <a:chExt cx="1277953" cy="521170"/>
            </a:xfrm>
          </p:grpSpPr>
          <p:pic>
            <p:nvPicPr>
              <p:cNvPr id="1133" name="image57.png"/>
              <p:cNvPicPr/>
              <p:nvPr/>
            </p:nvPicPr>
            <p:blipFill>
              <a:blip r:embed="rId6">
                <a:extLst/>
              </a:blip>
              <a:stretch>
                <a:fillRect/>
              </a:stretch>
            </p:blipFill>
            <p:spPr>
              <a:xfrm>
                <a:off x="-1" y="-2"/>
                <a:ext cx="1277954" cy="509611"/>
              </a:xfrm>
              <a:prstGeom prst="rect">
                <a:avLst/>
              </a:prstGeom>
              <a:ln w="12700" cap="flat">
                <a:noFill/>
                <a:miter lim="400000"/>
              </a:ln>
              <a:effectLst/>
            </p:spPr>
          </p:pic>
          <p:sp>
            <p:nvSpPr>
              <p:cNvPr id="1134" name="Shape 1134"/>
              <p:cNvSpPr/>
              <p:nvPr/>
            </p:nvSpPr>
            <p:spPr>
              <a:xfrm>
                <a:off x="14285" y="17465"/>
                <a:ext cx="1250967" cy="503705"/>
              </a:xfrm>
              <a:prstGeom prst="rect">
                <a:avLst/>
              </a:prstGeom>
              <a:gradFill flip="none" rotWithShape="1">
                <a:gsLst>
                  <a:gs pos="0">
                    <a:srgbClr val="C7C7C7"/>
                  </a:gs>
                  <a:gs pos="35000">
                    <a:srgbClr val="D7D7D7"/>
                  </a:gs>
                  <a:gs pos="100000">
                    <a:srgbClr val="F0F0F0"/>
                  </a:gs>
                </a:gsLst>
                <a:lin ang="16200000" scaled="0"/>
              </a:gradFill>
              <a:ln w="9525" cap="flat">
                <a:solidFill>
                  <a:srgbClr val="6D6D6D"/>
                </a:solidFill>
                <a:prstDash val="solid"/>
                <a:bevel/>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r>
                  <a:rPr sz="1400">
                    <a:solidFill>
                      <a:srgbClr val="D6D6D6"/>
                    </a:solidFill>
                    <a:latin typeface="Arial Bold"/>
                    <a:ea typeface="Arial Bold"/>
                    <a:cs typeface="Arial Bold"/>
                    <a:sym typeface="Arial Bold"/>
                  </a:rPr>
                  <a:t>Preclinical</a:t>
                </a:r>
                <a:endParaRPr sz="3200">
                  <a:solidFill>
                    <a:srgbClr val="D6D6D6"/>
                  </a:solidFill>
                  <a:latin typeface="Calibri"/>
                  <a:ea typeface="Calibri"/>
                  <a:cs typeface="Calibri"/>
                  <a:sym typeface="Calibri"/>
                </a:endParaRPr>
              </a:p>
              <a:p>
                <a:pPr lvl="0"/>
                <a:r>
                  <a:rPr sz="1400">
                    <a:solidFill>
                      <a:srgbClr val="D6D6D6"/>
                    </a:solidFill>
                    <a:latin typeface="Arial Bold"/>
                    <a:ea typeface="Arial Bold"/>
                    <a:cs typeface="Arial Bold"/>
                    <a:sym typeface="Arial Bold"/>
                  </a:rPr>
                  <a:t>progression</a:t>
                </a:r>
              </a:p>
            </p:txBody>
          </p:sp>
        </p:grpSp>
        <p:grpSp>
          <p:nvGrpSpPr>
            <p:cNvPr id="1138" name="Group 1138"/>
            <p:cNvGrpSpPr/>
            <p:nvPr/>
          </p:nvGrpSpPr>
          <p:grpSpPr>
            <a:xfrm>
              <a:off x="3943345" y="1133468"/>
              <a:ext cx="1089047" cy="547624"/>
              <a:chOff x="-1" y="0"/>
              <a:chExt cx="1089045" cy="547622"/>
            </a:xfrm>
          </p:grpSpPr>
          <p:pic>
            <p:nvPicPr>
              <p:cNvPr id="1136" name="image58.png"/>
              <p:cNvPicPr/>
              <p:nvPr/>
            </p:nvPicPr>
            <p:blipFill>
              <a:blip r:embed="rId7">
                <a:extLst/>
              </a:blip>
              <a:stretch>
                <a:fillRect/>
              </a:stretch>
            </p:blipFill>
            <p:spPr>
              <a:xfrm>
                <a:off x="-2" y="-1"/>
                <a:ext cx="1089047" cy="496906"/>
              </a:xfrm>
              <a:prstGeom prst="rect">
                <a:avLst/>
              </a:prstGeom>
              <a:ln w="12700" cap="flat">
                <a:noFill/>
                <a:miter lim="400000"/>
              </a:ln>
              <a:effectLst/>
            </p:spPr>
          </p:pic>
          <p:sp>
            <p:nvSpPr>
              <p:cNvPr id="1137" name="Shape 1137"/>
              <p:cNvSpPr/>
              <p:nvPr/>
            </p:nvSpPr>
            <p:spPr>
              <a:xfrm>
                <a:off x="15873" y="12701"/>
                <a:ext cx="1055706" cy="534922"/>
              </a:xfrm>
              <a:prstGeom prst="rect">
                <a:avLst/>
              </a:prstGeom>
              <a:gradFill flip="none" rotWithShape="1">
                <a:gsLst>
                  <a:gs pos="0">
                    <a:srgbClr val="C7C7C7"/>
                  </a:gs>
                  <a:gs pos="35000">
                    <a:srgbClr val="D7D7D7"/>
                  </a:gs>
                  <a:gs pos="100000">
                    <a:srgbClr val="F0F0F0"/>
                  </a:gs>
                </a:gsLst>
                <a:lin ang="16200000" scaled="0"/>
              </a:gradFill>
              <a:ln w="9525" cap="flat">
                <a:solidFill>
                  <a:srgbClr val="6D6D6D"/>
                </a:solidFill>
                <a:prstDash val="solid"/>
                <a:bevel/>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lvl1pPr>
                  <a:defRPr sz="1400">
                    <a:solidFill>
                      <a:srgbClr val="D6D6D6"/>
                    </a:solidFill>
                  </a:defRPr>
                </a:lvl1pPr>
              </a:lstStyle>
              <a:p>
                <a:pPr lvl="0">
                  <a:defRPr sz="1800">
                    <a:solidFill>
                      <a:srgbClr val="000000"/>
                    </a:solidFill>
                  </a:defRPr>
                </a:pPr>
                <a:r>
                  <a:rPr sz="1400">
                    <a:solidFill>
                      <a:srgbClr val="D6D6D6"/>
                    </a:solidFill>
                  </a:rPr>
                  <a:t>Disease onset</a:t>
                </a:r>
              </a:p>
            </p:txBody>
          </p:sp>
        </p:grpSp>
        <p:sp>
          <p:nvSpPr>
            <p:cNvPr id="1139" name="Shape 1139"/>
            <p:cNvSpPr/>
            <p:nvPr/>
          </p:nvSpPr>
          <p:spPr>
            <a:xfrm>
              <a:off x="3527425" y="1338264"/>
              <a:ext cx="419109" cy="1594"/>
            </a:xfrm>
            <a:prstGeom prst="line">
              <a:avLst/>
            </a:prstGeom>
            <a:noFill/>
            <a:ln w="38160" cap="sq">
              <a:solidFill>
                <a:srgbClr val="000066"/>
              </a:solidFill>
              <a:prstDash val="solid"/>
              <a:miter lim="800000"/>
              <a:headEnd type="triangle" w="med" len="med"/>
              <a:tailEnd type="triangle" w="med" len="med"/>
            </a:ln>
            <a:effectLst/>
          </p:spPr>
          <p:txBody>
            <a:bodyPr wrap="square" lIns="0" tIns="0" rIns="0" bIns="0" numCol="1" anchor="t">
              <a:noAutofit/>
            </a:bodyPr>
            <a:lstStyle/>
            <a:p>
              <a:pPr lvl="0" defTabSz="457200">
                <a:defRPr sz="1200"/>
              </a:pPr>
              <a:endParaRPr/>
            </a:p>
          </p:txBody>
        </p:sp>
        <p:sp>
          <p:nvSpPr>
            <p:cNvPr id="1140" name="Shape 1140"/>
            <p:cNvSpPr/>
            <p:nvPr/>
          </p:nvSpPr>
          <p:spPr>
            <a:xfrm>
              <a:off x="5040312" y="1338264"/>
              <a:ext cx="406410" cy="1594"/>
            </a:xfrm>
            <a:prstGeom prst="line">
              <a:avLst/>
            </a:prstGeom>
            <a:noFill/>
            <a:ln w="38160" cap="sq">
              <a:solidFill>
                <a:srgbClr val="000066"/>
              </a:solidFill>
              <a:prstDash val="solid"/>
              <a:miter lim="800000"/>
              <a:headEnd type="triangle" w="med" len="med"/>
              <a:tailEnd type="triangle" w="med" len="med"/>
            </a:ln>
            <a:effectLst/>
          </p:spPr>
          <p:txBody>
            <a:bodyPr wrap="square" lIns="0" tIns="0" rIns="0" bIns="0" numCol="1" anchor="t">
              <a:noAutofit/>
            </a:bodyPr>
            <a:lstStyle/>
            <a:p>
              <a:pPr lvl="0" defTabSz="457200">
                <a:defRPr sz="1200"/>
              </a:pPr>
              <a:endParaRPr/>
            </a:p>
          </p:txBody>
        </p:sp>
        <p:grpSp>
          <p:nvGrpSpPr>
            <p:cNvPr id="1143" name="Group 1143"/>
            <p:cNvGrpSpPr/>
            <p:nvPr/>
          </p:nvGrpSpPr>
          <p:grpSpPr>
            <a:xfrm>
              <a:off x="5454646" y="1127116"/>
              <a:ext cx="1303360" cy="516410"/>
              <a:chOff x="0" y="-1"/>
              <a:chExt cx="1303359" cy="516408"/>
            </a:xfrm>
          </p:grpSpPr>
          <p:pic>
            <p:nvPicPr>
              <p:cNvPr id="1141" name="image59.png"/>
              <p:cNvPicPr/>
              <p:nvPr/>
            </p:nvPicPr>
            <p:blipFill>
              <a:blip r:embed="rId8">
                <a:extLst/>
              </a:blip>
              <a:stretch>
                <a:fillRect/>
              </a:stretch>
            </p:blipFill>
            <p:spPr>
              <a:xfrm>
                <a:off x="-1" y="-2"/>
                <a:ext cx="1303360" cy="503260"/>
              </a:xfrm>
              <a:prstGeom prst="rect">
                <a:avLst/>
              </a:prstGeom>
              <a:ln w="12700" cap="flat">
                <a:noFill/>
                <a:miter lim="400000"/>
              </a:ln>
              <a:effectLst/>
            </p:spPr>
          </p:pic>
          <p:sp>
            <p:nvSpPr>
              <p:cNvPr id="1142" name="Shape 1142"/>
              <p:cNvSpPr/>
              <p:nvPr/>
            </p:nvSpPr>
            <p:spPr>
              <a:xfrm>
                <a:off x="17462" y="12703"/>
                <a:ext cx="1266846" cy="503705"/>
              </a:xfrm>
              <a:prstGeom prst="rect">
                <a:avLst/>
              </a:prstGeom>
              <a:gradFill flip="none" rotWithShape="1">
                <a:gsLst>
                  <a:gs pos="0">
                    <a:srgbClr val="C7C7C7"/>
                  </a:gs>
                  <a:gs pos="35000">
                    <a:srgbClr val="D7D7D7"/>
                  </a:gs>
                  <a:gs pos="100000">
                    <a:srgbClr val="F0F0F0"/>
                  </a:gs>
                </a:gsLst>
                <a:lin ang="16200000" scaled="0"/>
              </a:gradFill>
              <a:ln w="9525" cap="flat">
                <a:solidFill>
                  <a:srgbClr val="6D6D6D"/>
                </a:solidFill>
                <a:prstDash val="solid"/>
                <a:bevel/>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r>
                  <a:rPr sz="1400">
                    <a:solidFill>
                      <a:srgbClr val="D6D6D6"/>
                    </a:solidFill>
                    <a:latin typeface="Arial Bold"/>
                    <a:ea typeface="Arial Bold"/>
                    <a:cs typeface="Arial Bold"/>
                    <a:sym typeface="Arial Bold"/>
                  </a:rPr>
                  <a:t>Disease</a:t>
                </a:r>
                <a:endParaRPr sz="3200">
                  <a:solidFill>
                    <a:srgbClr val="D6D6D6"/>
                  </a:solidFill>
                  <a:latin typeface="Calibri"/>
                  <a:ea typeface="Calibri"/>
                  <a:cs typeface="Calibri"/>
                  <a:sym typeface="Calibri"/>
                </a:endParaRPr>
              </a:p>
              <a:p>
                <a:pPr lvl="0"/>
                <a:r>
                  <a:rPr sz="1400">
                    <a:solidFill>
                      <a:srgbClr val="D6D6D6"/>
                    </a:solidFill>
                    <a:latin typeface="Arial Bold"/>
                    <a:ea typeface="Arial Bold"/>
                    <a:cs typeface="Arial Bold"/>
                    <a:sym typeface="Arial Bold"/>
                  </a:rPr>
                  <a:t>progression</a:t>
                </a:r>
              </a:p>
            </p:txBody>
          </p:sp>
        </p:grpSp>
        <p:sp>
          <p:nvSpPr>
            <p:cNvPr id="1144" name="Shape 1144"/>
            <p:cNvSpPr/>
            <p:nvPr/>
          </p:nvSpPr>
          <p:spPr>
            <a:xfrm>
              <a:off x="6767514" y="1338264"/>
              <a:ext cx="314334" cy="1594"/>
            </a:xfrm>
            <a:prstGeom prst="line">
              <a:avLst/>
            </a:prstGeom>
            <a:noFill/>
            <a:ln w="38160" cap="sq">
              <a:solidFill>
                <a:srgbClr val="000066"/>
              </a:solidFill>
              <a:prstDash val="solid"/>
              <a:miter lim="800000"/>
              <a:tailEnd type="triangle" w="med" len="med"/>
            </a:ln>
            <a:effectLst/>
          </p:spPr>
          <p:txBody>
            <a:bodyPr wrap="square" lIns="0" tIns="0" rIns="0" bIns="0" numCol="1" anchor="t">
              <a:noAutofit/>
            </a:bodyPr>
            <a:lstStyle/>
            <a:p>
              <a:pPr lvl="0" defTabSz="457200">
                <a:defRPr sz="1200"/>
              </a:pPr>
              <a:endParaRPr/>
            </a:p>
          </p:txBody>
        </p:sp>
        <p:grpSp>
          <p:nvGrpSpPr>
            <p:cNvPr id="1147" name="Group 1147"/>
            <p:cNvGrpSpPr/>
            <p:nvPr/>
          </p:nvGrpSpPr>
          <p:grpSpPr>
            <a:xfrm>
              <a:off x="7111998" y="1120773"/>
              <a:ext cx="1230332" cy="517991"/>
              <a:chOff x="-1" y="-1"/>
              <a:chExt cx="1230331" cy="517989"/>
            </a:xfrm>
          </p:grpSpPr>
          <p:pic>
            <p:nvPicPr>
              <p:cNvPr id="1145" name="image60.png"/>
              <p:cNvPicPr/>
              <p:nvPr/>
            </p:nvPicPr>
            <p:blipFill>
              <a:blip r:embed="rId9">
                <a:extLst/>
              </a:blip>
              <a:stretch>
                <a:fillRect/>
              </a:stretch>
            </p:blipFill>
            <p:spPr>
              <a:xfrm>
                <a:off x="-2" y="-2"/>
                <a:ext cx="1230333" cy="504838"/>
              </a:xfrm>
              <a:prstGeom prst="rect">
                <a:avLst/>
              </a:prstGeom>
              <a:ln w="12700" cap="flat">
                <a:noFill/>
                <a:miter lim="400000"/>
              </a:ln>
              <a:effectLst/>
            </p:spPr>
          </p:pic>
          <p:sp>
            <p:nvSpPr>
              <p:cNvPr id="1146" name="Shape 1146"/>
              <p:cNvSpPr/>
              <p:nvPr/>
            </p:nvSpPr>
            <p:spPr>
              <a:xfrm>
                <a:off x="15875" y="14284"/>
                <a:ext cx="1200166" cy="503705"/>
              </a:xfrm>
              <a:prstGeom prst="rect">
                <a:avLst/>
              </a:prstGeom>
              <a:gradFill flip="none" rotWithShape="1">
                <a:gsLst>
                  <a:gs pos="0">
                    <a:srgbClr val="C7C7C7"/>
                  </a:gs>
                  <a:gs pos="35000">
                    <a:srgbClr val="D7D7D7"/>
                  </a:gs>
                  <a:gs pos="100000">
                    <a:srgbClr val="F0F0F0"/>
                  </a:gs>
                </a:gsLst>
                <a:lin ang="16200000" scaled="0"/>
              </a:gradFill>
              <a:ln w="9525" cap="flat">
                <a:solidFill>
                  <a:srgbClr val="6D6D6D"/>
                </a:solidFill>
                <a:prstDash val="solid"/>
                <a:bevel/>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r>
                  <a:rPr sz="1400">
                    <a:solidFill>
                      <a:srgbClr val="D6D6D6"/>
                    </a:solidFill>
                    <a:latin typeface="Arial Bold"/>
                    <a:ea typeface="Arial Bold"/>
                    <a:cs typeface="Arial Bold"/>
                    <a:sym typeface="Arial Bold"/>
                  </a:rPr>
                  <a:t>Irreversible</a:t>
                </a:r>
                <a:endParaRPr sz="3200">
                  <a:solidFill>
                    <a:srgbClr val="D6D6D6"/>
                  </a:solidFill>
                  <a:latin typeface="Calibri"/>
                  <a:ea typeface="Calibri"/>
                  <a:cs typeface="Calibri"/>
                  <a:sym typeface="Calibri"/>
                </a:endParaRPr>
              </a:p>
              <a:p>
                <a:pPr lvl="0"/>
                <a:r>
                  <a:rPr sz="1400">
                    <a:solidFill>
                      <a:srgbClr val="D6D6D6"/>
                    </a:solidFill>
                    <a:latin typeface="Arial Bold"/>
                    <a:ea typeface="Arial Bold"/>
                    <a:cs typeface="Arial Bold"/>
                    <a:sym typeface="Arial Bold"/>
                  </a:rPr>
                  <a:t>changes</a:t>
                </a:r>
              </a:p>
            </p:txBody>
          </p:sp>
        </p:grpSp>
        <p:sp>
          <p:nvSpPr>
            <p:cNvPr id="1148" name="Shape 1148"/>
            <p:cNvSpPr/>
            <p:nvPr/>
          </p:nvSpPr>
          <p:spPr>
            <a:xfrm>
              <a:off x="-2" y="-1"/>
              <a:ext cx="8591561" cy="4491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D6D6D6"/>
                  </a:solidFill>
                  <a:latin typeface="Calibri"/>
                  <a:ea typeface="Calibri"/>
                  <a:cs typeface="Calibri"/>
                  <a:sym typeface="Calibri"/>
                </a:defRPr>
              </a:lvl1pPr>
            </a:lstStyle>
            <a:p>
              <a:pPr lvl="0">
                <a:defRPr sz="1800" b="0">
                  <a:solidFill>
                    <a:srgbClr val="000000"/>
                  </a:solidFill>
                </a:defRPr>
              </a:pPr>
              <a:r>
                <a:rPr sz="2400" b="1">
                  <a:solidFill>
                    <a:srgbClr val="D6D6D6"/>
                  </a:solidFill>
                </a:rPr>
                <a:t>New conception: multifactorial</a:t>
              </a:r>
            </a:p>
          </p:txBody>
        </p:sp>
        <p:sp>
          <p:nvSpPr>
            <p:cNvPr id="1149" name="Shape 1149"/>
            <p:cNvSpPr/>
            <p:nvPr/>
          </p:nvSpPr>
          <p:spPr>
            <a:xfrm rot="16200000">
              <a:off x="3178992" y="1645474"/>
              <a:ext cx="1140839" cy="1270009"/>
            </a:xfrm>
            <a:prstGeom prst="rightArrow">
              <a:avLst>
                <a:gd name="adj1" fmla="val 20000"/>
                <a:gd name="adj2" fmla="val 34510"/>
              </a:avLst>
            </a:prstGeom>
            <a:solidFill>
              <a:srgbClr val="3333CC"/>
            </a:solidFill>
            <a:ln w="12700" cap="flat">
              <a:solidFill>
                <a:srgbClr val="252595"/>
              </a:solidFill>
              <a:prstDash val="solid"/>
              <a:miter lim="800000"/>
            </a:ln>
            <a:effectLst/>
          </p:spPr>
          <p:txBody>
            <a:bodyPr wrap="square" lIns="0" tIns="0" rIns="0" bIns="0" numCol="1" anchor="t">
              <a:noAutofit/>
            </a:bodyPr>
            <a:lstStyle/>
            <a:p>
              <a:pPr lvl="0">
                <a:defRPr>
                  <a:solidFill>
                    <a:srgbClr val="FFFFFF"/>
                  </a:solidFill>
                  <a:latin typeface="Calibri"/>
                  <a:ea typeface="Calibri"/>
                  <a:cs typeface="Calibri"/>
                  <a:sym typeface="Calibri"/>
                </a:defRPr>
              </a:pPr>
              <a:endParaRPr/>
            </a:p>
          </p:txBody>
        </p:sp>
        <p:sp>
          <p:nvSpPr>
            <p:cNvPr id="1150" name="Shape 1150"/>
            <p:cNvSpPr/>
            <p:nvPr/>
          </p:nvSpPr>
          <p:spPr>
            <a:xfrm>
              <a:off x="2230187" y="2863134"/>
              <a:ext cx="3328982" cy="3581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a:defRPr b="1" i="1">
                  <a:solidFill>
                    <a:srgbClr val="FF2600"/>
                  </a:solidFill>
                  <a:latin typeface="Calibri"/>
                  <a:ea typeface="Calibri"/>
                  <a:cs typeface="Calibri"/>
                  <a:sym typeface="Calibri"/>
                </a:defRPr>
              </a:lvl1pPr>
            </a:lstStyle>
            <a:p>
              <a:pPr lvl="0">
                <a:defRPr b="0" i="0">
                  <a:solidFill>
                    <a:srgbClr val="000000"/>
                  </a:solidFill>
                </a:defRPr>
              </a:pPr>
              <a:r>
                <a:rPr b="1" i="1">
                  <a:solidFill>
                    <a:srgbClr val="FF2600"/>
                  </a:solidFill>
                </a:rPr>
                <a:t>Accelerare - Rallentare - Stop</a:t>
              </a:r>
            </a:p>
          </p:txBody>
        </p:sp>
      </p:grpSp>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Shape 115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54" name="Shape 1154"/>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55" name="Shape 1155"/>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156" name="Shape 1156"/>
          <p:cNvSpPr/>
          <p:nvPr/>
        </p:nvSpPr>
        <p:spPr>
          <a:xfrm>
            <a:off x="1490662" y="1006475"/>
            <a:ext cx="6502401" cy="5216525"/>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57" name="Shape 1157"/>
          <p:cNvSpPr/>
          <p:nvPr/>
        </p:nvSpPr>
        <p:spPr>
          <a:xfrm>
            <a:off x="1452562" y="968375"/>
            <a:ext cx="6578601" cy="5292725"/>
          </a:xfrm>
          <a:prstGeom prst="rect">
            <a:avLst/>
          </a:prstGeom>
          <a:ln w="76320">
            <a:solidFill>
              <a:srgbClr val="FF3300"/>
            </a:solidFill>
            <a:round/>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58" name="Shape 1158"/>
          <p:cNvSpPr>
            <a:spLocks noGrp="1"/>
          </p:cNvSpPr>
          <p:nvPr>
            <p:ph type="title"/>
          </p:nvPr>
        </p:nvSpPr>
        <p:spPr>
          <a:xfrm>
            <a:off x="238124" y="30160"/>
            <a:ext cx="8853490" cy="739780"/>
          </a:xfrm>
          <a:prstGeom prst="rect">
            <a:avLst/>
          </a:prstGeom>
        </p:spPr>
        <p:txBody>
          <a:bodyPr lIns="44999" tIns="44999" rIns="44999" bIns="44999">
            <a:normAutofit/>
          </a:bodyPr>
          <a:lstStyle>
            <a:lvl1pPr indent="2133600" algn="l">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FFFF00"/>
                </a:solidFill>
                <a:latin typeface="Arial Bold"/>
                <a:ea typeface="Arial Bold"/>
                <a:cs typeface="Arial Bold"/>
                <a:sym typeface="Arial Bold"/>
              </a:defRPr>
            </a:lvl1pPr>
          </a:lstStyle>
          <a:p>
            <a:pPr lvl="0">
              <a:defRPr sz="1800">
                <a:solidFill>
                  <a:srgbClr val="000000"/>
                </a:solidFill>
              </a:defRPr>
            </a:pPr>
            <a:r>
              <a:rPr sz="2400">
                <a:solidFill>
                  <a:srgbClr val="FFFF00"/>
                </a:solidFill>
              </a:rPr>
              <a:t>The Main Determinants of Health</a:t>
            </a:r>
          </a:p>
        </p:txBody>
      </p:sp>
      <p:sp>
        <p:nvSpPr>
          <p:cNvPr id="1159" name="Shape 1159"/>
          <p:cNvSpPr/>
          <p:nvPr/>
        </p:nvSpPr>
        <p:spPr>
          <a:xfrm>
            <a:off x="1081084" y="6503988"/>
            <a:ext cx="3806832" cy="2219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i="1">
                <a:latin typeface="Arial"/>
                <a:ea typeface="Arial"/>
                <a:cs typeface="Arial"/>
                <a:sym typeface="Arial"/>
              </a:defRPr>
            </a:lvl1pPr>
          </a:lstStyle>
          <a:p>
            <a:pPr lvl="0">
              <a:defRPr sz="1800" i="0"/>
            </a:pPr>
            <a:r>
              <a:rPr sz="1600" i="1"/>
              <a:t>From Dahlgren G and Whitehead M, 1991</a:t>
            </a:r>
          </a:p>
        </p:txBody>
      </p:sp>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Shape 1161"/>
          <p:cNvSpPr>
            <a:spLocks noGrp="1"/>
          </p:cNvSpPr>
          <p:nvPr>
            <p:ph type="title"/>
          </p:nvPr>
        </p:nvSpPr>
        <p:spPr>
          <a:xfrm>
            <a:off x="197767" y="394148"/>
            <a:ext cx="8748464" cy="1477334"/>
          </a:xfrm>
          <a:prstGeom prst="rect">
            <a:avLst/>
          </a:prstGeom>
        </p:spPr>
        <p:txBody>
          <a:bodyPr lIns="0" tIns="0" rIns="0" bIns="0">
            <a:normAutofit/>
          </a:bodyPr>
          <a:lstStyle/>
          <a:p>
            <a:pPr lvl="0" defTabSz="440277">
              <a:defRPr sz="1800"/>
            </a:pPr>
            <a:r>
              <a:rPr sz="3100" b="1"/>
              <a:t>Malattie degenerative e casualità: nuove prove della "coppia di Baltimora" su Science</a:t>
            </a:r>
            <a:br>
              <a:rPr sz="3100" b="1"/>
            </a:br>
            <a:endParaRPr sz="3100" b="1"/>
          </a:p>
        </p:txBody>
      </p:sp>
      <p:pic>
        <p:nvPicPr>
          <p:cNvPr id="1162" name="image14.jpeg" descr="Cristian Tomasetti"/>
          <p:cNvPicPr/>
          <p:nvPr/>
        </p:nvPicPr>
        <p:blipFill>
          <a:blip r:embed="rId2">
            <a:extLst/>
          </a:blip>
          <a:stretch>
            <a:fillRect/>
          </a:stretch>
        </p:blipFill>
        <p:spPr>
          <a:xfrm>
            <a:off x="1331640" y="2276872"/>
            <a:ext cx="1019184" cy="1428759"/>
          </a:xfrm>
          <a:prstGeom prst="rect">
            <a:avLst/>
          </a:prstGeom>
          <a:ln w="12700">
            <a:miter lim="400000"/>
          </a:ln>
        </p:spPr>
      </p:pic>
      <p:pic>
        <p:nvPicPr>
          <p:cNvPr id="1163" name="image1.gif"/>
          <p:cNvPicPr/>
          <p:nvPr/>
        </p:nvPicPr>
        <p:blipFill>
          <a:blip r:embed="rId3">
            <a:extLst/>
          </a:blip>
          <a:stretch>
            <a:fillRect/>
          </a:stretch>
        </p:blipFill>
        <p:spPr>
          <a:xfrm>
            <a:off x="3452812" y="2000250"/>
            <a:ext cx="2238384" cy="2857500"/>
          </a:xfrm>
          <a:prstGeom prst="rect">
            <a:avLst/>
          </a:prstGeom>
          <a:ln w="12700">
            <a:miter lim="400000"/>
          </a:ln>
        </p:spPr>
      </p:pic>
      <p:pic>
        <p:nvPicPr>
          <p:cNvPr id="1164" name="image15.jpeg" descr="Bert Vogelstein"/>
          <p:cNvPicPr/>
          <p:nvPr/>
        </p:nvPicPr>
        <p:blipFill>
          <a:blip r:embed="rId4">
            <a:extLst/>
          </a:blip>
          <a:stretch>
            <a:fillRect/>
          </a:stretch>
        </p:blipFill>
        <p:spPr>
          <a:xfrm>
            <a:off x="6489858" y="2348880"/>
            <a:ext cx="1428759" cy="1790703"/>
          </a:xfrm>
          <a:prstGeom prst="rect">
            <a:avLst/>
          </a:prstGeom>
          <a:ln w="12700">
            <a:miter lim="400000"/>
          </a:ln>
        </p:spPr>
      </p:pic>
      <p:sp>
        <p:nvSpPr>
          <p:cNvPr id="1165" name="Shape 1165"/>
          <p:cNvSpPr/>
          <p:nvPr/>
        </p:nvSpPr>
        <p:spPr>
          <a:xfrm>
            <a:off x="6322421" y="4365104"/>
            <a:ext cx="1669064" cy="29395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nSpc>
                <a:spcPts val="1500"/>
              </a:lnSpc>
              <a:spcBef>
                <a:spcPts val="1500"/>
              </a:spcBef>
              <a:defRPr i="1">
                <a:solidFill>
                  <a:srgbClr val="666666"/>
                </a:solidFill>
                <a:latin typeface="Georgia"/>
                <a:ea typeface="Georgia"/>
                <a:cs typeface="Georgia"/>
                <a:sym typeface="Georgia"/>
              </a:defRPr>
            </a:lvl1pPr>
          </a:lstStyle>
          <a:p>
            <a:pPr lvl="0">
              <a:defRPr i="0">
                <a:solidFill>
                  <a:srgbClr val="000000"/>
                </a:solidFill>
              </a:defRPr>
            </a:pPr>
            <a:r>
              <a:rPr i="1">
                <a:solidFill>
                  <a:srgbClr val="666666"/>
                </a:solidFill>
              </a:rPr>
              <a:t>Bert Vogelstein</a:t>
            </a:r>
          </a:p>
        </p:txBody>
      </p:sp>
      <p:sp>
        <p:nvSpPr>
          <p:cNvPr id="1166" name="Shape 1166"/>
          <p:cNvSpPr/>
          <p:nvPr/>
        </p:nvSpPr>
        <p:spPr>
          <a:xfrm>
            <a:off x="782280" y="3854887"/>
            <a:ext cx="2020447" cy="29395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nSpc>
                <a:spcPts val="1500"/>
              </a:lnSpc>
              <a:spcBef>
                <a:spcPts val="1500"/>
              </a:spcBef>
              <a:defRPr i="1">
                <a:solidFill>
                  <a:srgbClr val="666666"/>
                </a:solidFill>
                <a:latin typeface="Georgia"/>
                <a:ea typeface="Georgia"/>
                <a:cs typeface="Georgia"/>
                <a:sym typeface="Georgia"/>
              </a:defRPr>
            </a:lvl1pPr>
          </a:lstStyle>
          <a:p>
            <a:pPr lvl="0">
              <a:defRPr i="0">
                <a:solidFill>
                  <a:srgbClr val="000000"/>
                </a:solidFill>
              </a:defRPr>
            </a:pPr>
            <a:r>
              <a:rPr i="1">
                <a:solidFill>
                  <a:srgbClr val="666666"/>
                </a:solidFill>
              </a:rPr>
              <a:t>Cristian Tomasetti</a:t>
            </a:r>
          </a:p>
        </p:txBody>
      </p:sp>
      <p:sp>
        <p:nvSpPr>
          <p:cNvPr id="1167" name="Shape 1167"/>
          <p:cNvSpPr/>
          <p:nvPr/>
        </p:nvSpPr>
        <p:spPr>
          <a:xfrm>
            <a:off x="795425" y="5007014"/>
            <a:ext cx="8115266" cy="61735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solidFill>
                  <a:srgbClr val="444444"/>
                </a:solidFill>
                <a:latin typeface="Arial"/>
                <a:ea typeface="Arial"/>
                <a:cs typeface="Arial"/>
                <a:sym typeface="Arial"/>
              </a:defRPr>
            </a:lvl1pPr>
          </a:lstStyle>
          <a:p>
            <a:pPr lvl="0">
              <a:defRPr>
                <a:solidFill>
                  <a:srgbClr val="000000"/>
                </a:solidFill>
              </a:defRPr>
            </a:pPr>
            <a:r>
              <a:rPr>
                <a:solidFill>
                  <a:srgbClr val="444444"/>
                </a:solidFill>
              </a:rPr>
              <a:t>, che il 66 per cento delle mutazioni provengono da errori di replicazione, il 29% si può attribuire all'ambiente o stile di vita e un 5% alla ereditarieta’</a:t>
            </a:r>
          </a:p>
        </p:txBody>
      </p:sp>
      <p:sp>
        <p:nvSpPr>
          <p:cNvPr id="1168" name="Shape 1168"/>
          <p:cNvSpPr/>
          <p:nvPr/>
        </p:nvSpPr>
        <p:spPr>
          <a:xfrm>
            <a:off x="5796136" y="6309319"/>
            <a:ext cx="2520289" cy="35065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Arial"/>
                <a:ea typeface="Arial"/>
                <a:cs typeface="Arial"/>
                <a:sym typeface="Arial"/>
              </a:defRPr>
            </a:lvl1pPr>
          </a:lstStyle>
          <a:p>
            <a:pPr lvl="0"/>
            <a:r>
              <a:t>Marzo 2017</a:t>
            </a:r>
          </a:p>
        </p:txBody>
      </p: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70" name="Shape 1170"/>
          <p:cNvSpPr/>
          <p:nvPr/>
        </p:nvSpPr>
        <p:spPr>
          <a:xfrm>
            <a:off x="0" y="136860"/>
            <a:ext cx="9671050" cy="10518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 pos="9410700" algn="l"/>
              </a:tabLst>
            </a:pPr>
            <a:r>
              <a:rPr sz="3600">
                <a:solidFill>
                  <a:srgbClr val="FFFF00"/>
                </a:solidFill>
                <a:effectLst>
                  <a:outerShdw blurRad="38100" dist="38100" dir="2700000" rotWithShape="0">
                    <a:srgbClr val="000000"/>
                  </a:outerShdw>
                </a:effectLst>
                <a:latin typeface="Arial"/>
                <a:ea typeface="Arial"/>
                <a:cs typeface="Arial"/>
                <a:sym typeface="Arial"/>
              </a:rPr>
              <a:t>AUTOPOIESI: SISTEMI CONSERVATIVI </a:t>
            </a:r>
            <a:br>
              <a:rPr sz="3600">
                <a:solidFill>
                  <a:srgbClr val="FFFF00"/>
                </a:solidFill>
                <a:effectLst>
                  <a:outerShdw blurRad="38100" dist="38100" dir="2700000" rotWithShape="0">
                    <a:srgbClr val="000000"/>
                  </a:outerShdw>
                </a:effectLst>
                <a:latin typeface="Arial"/>
                <a:ea typeface="Arial"/>
                <a:cs typeface="Arial"/>
                <a:sym typeface="Arial"/>
              </a:rPr>
            </a:br>
            <a:endParaRPr sz="3600">
              <a:solidFill>
                <a:srgbClr val="FFFF00"/>
              </a:solidFill>
              <a:effectLst>
                <a:outerShdw blurRad="38100" dist="38100" dir="2700000" rotWithShape="0">
                  <a:srgbClr val="000000"/>
                </a:outerShdw>
              </a:effectLst>
              <a:latin typeface="Arial"/>
              <a:ea typeface="Arial"/>
              <a:cs typeface="Arial"/>
              <a:sym typeface="Arial"/>
            </a:endParaRPr>
          </a:p>
        </p:txBody>
      </p:sp>
      <p:sp>
        <p:nvSpPr>
          <p:cNvPr id="1171" name="Shape 1171"/>
          <p:cNvSpPr/>
          <p:nvPr/>
        </p:nvSpPr>
        <p:spPr>
          <a:xfrm>
            <a:off x="-1" y="1857361"/>
            <a:ext cx="9358318" cy="2572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98431" lvl="0" indent="-293666">
              <a:spcBef>
                <a:spcPts val="200"/>
              </a:spcBef>
              <a:tabLst>
                <a:tab pos="330200" algn="l"/>
                <a:tab pos="787400" algn="l"/>
                <a:tab pos="1231900" algn="l"/>
                <a:tab pos="1676400" algn="l"/>
                <a:tab pos="2133600" algn="l"/>
                <a:tab pos="2578100" algn="l"/>
                <a:tab pos="3035300" algn="l"/>
                <a:tab pos="3479800" algn="l"/>
                <a:tab pos="3924300" algn="l"/>
                <a:tab pos="4381500" algn="l"/>
                <a:tab pos="4826000" algn="l"/>
                <a:tab pos="5270500" algn="l"/>
                <a:tab pos="5727700" algn="l"/>
                <a:tab pos="6172200" algn="l"/>
                <a:tab pos="6629400" algn="l"/>
                <a:tab pos="7073900" algn="l"/>
                <a:tab pos="7518400" algn="l"/>
                <a:tab pos="7975600" algn="l"/>
                <a:tab pos="8420100" algn="l"/>
                <a:tab pos="8864600" algn="l"/>
                <a:tab pos="9321800" algn="l"/>
              </a:tabLst>
            </a:pPr>
            <a:endParaRPr sz="800">
              <a:solidFill>
                <a:srgbClr val="FFFFFF"/>
              </a:solidFill>
              <a:latin typeface="Calibri"/>
              <a:ea typeface="Calibri"/>
              <a:cs typeface="Calibri"/>
              <a:sym typeface="Calibri"/>
            </a:endParaRPr>
          </a:p>
          <a:p>
            <a:pPr marL="5877500" lvl="0" indent="-5872737">
              <a:spcBef>
                <a:spcPts val="800"/>
              </a:spcBef>
              <a:tabLst>
                <a:tab pos="330200" algn="l"/>
                <a:tab pos="787400" algn="l"/>
                <a:tab pos="1231900" algn="l"/>
                <a:tab pos="1676400" algn="l"/>
                <a:tab pos="2133600" algn="l"/>
                <a:tab pos="2578100" algn="l"/>
                <a:tab pos="3035300" algn="l"/>
                <a:tab pos="3479800" algn="l"/>
                <a:tab pos="3924300" algn="l"/>
                <a:tab pos="4381500" algn="l"/>
                <a:tab pos="4826000" algn="l"/>
                <a:tab pos="5270500" algn="l"/>
                <a:tab pos="5727700" algn="l"/>
                <a:tab pos="6172200" algn="l"/>
                <a:tab pos="6629400" algn="l"/>
                <a:tab pos="7073900" algn="l"/>
                <a:tab pos="7518400" algn="l"/>
                <a:tab pos="7975600" algn="l"/>
                <a:tab pos="8420100" algn="l"/>
                <a:tab pos="8864600" algn="l"/>
                <a:tab pos="9321800" algn="l"/>
              </a:tabLst>
            </a:pPr>
            <a:r>
              <a:rPr sz="2000">
                <a:solidFill>
                  <a:srgbClr val="FFFF00"/>
                </a:solidFill>
                <a:latin typeface="Arial"/>
                <a:ea typeface="Arial"/>
                <a:cs typeface="Arial"/>
                <a:sym typeface="Arial"/>
              </a:rPr>
              <a:t>Nei sistemi biologici viventi autopoietici </a:t>
            </a:r>
          </a:p>
          <a:p>
            <a:pPr marL="5877500" lvl="0" indent="-5872737">
              <a:spcBef>
                <a:spcPts val="800"/>
              </a:spcBef>
              <a:tabLst>
                <a:tab pos="330200" algn="l"/>
                <a:tab pos="787400" algn="l"/>
                <a:tab pos="1231900" algn="l"/>
                <a:tab pos="1676400" algn="l"/>
                <a:tab pos="2133600" algn="l"/>
                <a:tab pos="2578100" algn="l"/>
                <a:tab pos="3035300" algn="l"/>
                <a:tab pos="3479800" algn="l"/>
                <a:tab pos="3924300" algn="l"/>
                <a:tab pos="4381500" algn="l"/>
                <a:tab pos="4826000" algn="l"/>
                <a:tab pos="5270500" algn="l"/>
                <a:tab pos="5727700" algn="l"/>
                <a:tab pos="6172200" algn="l"/>
                <a:tab pos="6629400" algn="l"/>
                <a:tab pos="7073900" algn="l"/>
                <a:tab pos="7518400" algn="l"/>
                <a:tab pos="7975600" algn="l"/>
                <a:tab pos="8420100" algn="l"/>
                <a:tab pos="8864600" algn="l"/>
                <a:tab pos="9321800" algn="l"/>
              </a:tabLst>
            </a:pPr>
            <a:r>
              <a:rPr sz="2000">
                <a:solidFill>
                  <a:srgbClr val="FFFF00"/>
                </a:solidFill>
                <a:latin typeface="Arial"/>
                <a:ea typeface="Arial"/>
                <a:cs typeface="Arial"/>
                <a:sym typeface="Arial"/>
              </a:rPr>
              <a:t>(es., sistema nervoso, sistema immunitario,circolatorio..), </a:t>
            </a:r>
          </a:p>
          <a:p>
            <a:pPr marL="5877500" lvl="0" indent="-5872737">
              <a:spcBef>
                <a:spcPts val="800"/>
              </a:spcBef>
              <a:tabLst>
                <a:tab pos="330200" algn="l"/>
                <a:tab pos="787400" algn="l"/>
                <a:tab pos="1231900" algn="l"/>
                <a:tab pos="1676400" algn="l"/>
                <a:tab pos="2133600" algn="l"/>
                <a:tab pos="2578100" algn="l"/>
                <a:tab pos="3035300" algn="l"/>
                <a:tab pos="3479800" algn="l"/>
                <a:tab pos="3924300" algn="l"/>
                <a:tab pos="4381500" algn="l"/>
                <a:tab pos="4826000" algn="l"/>
                <a:tab pos="5270500" algn="l"/>
                <a:tab pos="5727700" algn="l"/>
                <a:tab pos="6172200" algn="l"/>
                <a:tab pos="6629400" algn="l"/>
                <a:tab pos="7073900" algn="l"/>
                <a:tab pos="7518400" algn="l"/>
                <a:tab pos="7975600" algn="l"/>
                <a:tab pos="8420100" algn="l"/>
                <a:tab pos="8864600" algn="l"/>
                <a:tab pos="9321800" algn="l"/>
              </a:tabLst>
            </a:pPr>
            <a:r>
              <a:rPr sz="2000">
                <a:solidFill>
                  <a:srgbClr val="FFFF00"/>
                </a:solidFill>
                <a:latin typeface="Arial"/>
                <a:ea typeface="Arial"/>
                <a:cs typeface="Arial"/>
                <a:sym typeface="Arial"/>
              </a:rPr>
              <a:t>se ci fosse una malattia(placca aterosclerotica…), </a:t>
            </a:r>
          </a:p>
          <a:p>
            <a:pPr marL="5877500" lvl="0" indent="-5872737">
              <a:spcBef>
                <a:spcPts val="800"/>
              </a:spcBef>
              <a:tabLst>
                <a:tab pos="330200" algn="l"/>
                <a:tab pos="787400" algn="l"/>
                <a:tab pos="1231900" algn="l"/>
                <a:tab pos="1676400" algn="l"/>
                <a:tab pos="2133600" algn="l"/>
                <a:tab pos="2578100" algn="l"/>
                <a:tab pos="3035300" algn="l"/>
                <a:tab pos="3479800" algn="l"/>
                <a:tab pos="3924300" algn="l"/>
                <a:tab pos="4381500" algn="l"/>
                <a:tab pos="4826000" algn="l"/>
                <a:tab pos="5270500" algn="l"/>
                <a:tab pos="5727700" algn="l"/>
                <a:tab pos="6172200" algn="l"/>
                <a:tab pos="6629400" algn="l"/>
                <a:tab pos="7073900" algn="l"/>
                <a:tab pos="7518400" algn="l"/>
                <a:tab pos="7975600" algn="l"/>
                <a:tab pos="8420100" algn="l"/>
                <a:tab pos="8864600" algn="l"/>
                <a:tab pos="9321800" algn="l"/>
              </a:tabLst>
            </a:pPr>
            <a:r>
              <a:rPr sz="2000">
                <a:solidFill>
                  <a:srgbClr val="FFFF00"/>
                </a:solidFill>
                <a:latin typeface="Arial"/>
                <a:ea typeface="Arial"/>
                <a:cs typeface="Arial"/>
                <a:sym typeface="Arial"/>
              </a:rPr>
              <a:t>l’autopoiesi continuerebbe a funzionare. L’</a:t>
            </a:r>
            <a:r>
              <a:rPr sz="2000">
                <a:solidFill>
                  <a:srgbClr val="FFFF00"/>
                </a:solidFill>
                <a:latin typeface="Arial Bold"/>
                <a:ea typeface="Arial Bold"/>
                <a:cs typeface="Arial Bold"/>
                <a:sym typeface="Arial Bold"/>
              </a:rPr>
              <a:t>organizzazione</a:t>
            </a:r>
            <a:r>
              <a:rPr sz="2000">
                <a:solidFill>
                  <a:srgbClr val="FFFF00"/>
                </a:solidFill>
                <a:latin typeface="Arial"/>
                <a:ea typeface="Arial"/>
                <a:cs typeface="Arial"/>
                <a:sym typeface="Arial"/>
              </a:rPr>
              <a:t> rimarrebbe intatta,</a:t>
            </a:r>
          </a:p>
          <a:p>
            <a:pPr marL="5877500" lvl="0" indent="-5872737">
              <a:spcBef>
                <a:spcPts val="800"/>
              </a:spcBef>
              <a:tabLst>
                <a:tab pos="330200" algn="l"/>
                <a:tab pos="787400" algn="l"/>
                <a:tab pos="1231900" algn="l"/>
                <a:tab pos="1676400" algn="l"/>
                <a:tab pos="2133600" algn="l"/>
                <a:tab pos="2578100" algn="l"/>
                <a:tab pos="3035300" algn="l"/>
                <a:tab pos="3479800" algn="l"/>
                <a:tab pos="3924300" algn="l"/>
                <a:tab pos="4381500" algn="l"/>
                <a:tab pos="4826000" algn="l"/>
                <a:tab pos="5270500" algn="l"/>
                <a:tab pos="5727700" algn="l"/>
                <a:tab pos="6172200" algn="l"/>
                <a:tab pos="6629400" algn="l"/>
                <a:tab pos="7073900" algn="l"/>
                <a:tab pos="7518400" algn="l"/>
                <a:tab pos="7975600" algn="l"/>
                <a:tab pos="8420100" algn="l"/>
                <a:tab pos="8864600" algn="l"/>
                <a:tab pos="9321800" algn="l"/>
              </a:tabLst>
            </a:pPr>
            <a:r>
              <a:rPr sz="2000">
                <a:solidFill>
                  <a:srgbClr val="FFFF00"/>
                </a:solidFill>
                <a:latin typeface="Arial"/>
                <a:ea typeface="Arial"/>
                <a:cs typeface="Arial"/>
                <a:sym typeface="Arial"/>
              </a:rPr>
              <a:t> essa è stabile, continua, sempre attiva, è un </a:t>
            </a:r>
            <a:r>
              <a:rPr sz="2000">
                <a:solidFill>
                  <a:srgbClr val="FFFFFF"/>
                </a:solidFill>
                <a:latin typeface="Arial Bold"/>
                <a:ea typeface="Arial Bold"/>
                <a:cs typeface="Arial Bold"/>
                <a:sym typeface="Arial Bold"/>
              </a:rPr>
              <a:t>sistema conservativo,diverso da </a:t>
            </a:r>
          </a:p>
          <a:p>
            <a:pPr marL="5877500" lvl="0" indent="-5872737">
              <a:spcBef>
                <a:spcPts val="800"/>
              </a:spcBef>
              <a:tabLst>
                <a:tab pos="330200" algn="l"/>
                <a:tab pos="787400" algn="l"/>
                <a:tab pos="1231900" algn="l"/>
                <a:tab pos="1676400" algn="l"/>
                <a:tab pos="2133600" algn="l"/>
                <a:tab pos="2578100" algn="l"/>
                <a:tab pos="3035300" algn="l"/>
                <a:tab pos="3479800" algn="l"/>
                <a:tab pos="3924300" algn="l"/>
                <a:tab pos="4381500" algn="l"/>
                <a:tab pos="4826000" algn="l"/>
                <a:tab pos="5270500" algn="l"/>
                <a:tab pos="5727700" algn="l"/>
                <a:tab pos="6172200" algn="l"/>
                <a:tab pos="6629400" algn="l"/>
                <a:tab pos="7073900" algn="l"/>
                <a:tab pos="7518400" algn="l"/>
                <a:tab pos="7975600" algn="l"/>
                <a:tab pos="8420100" algn="l"/>
                <a:tab pos="8864600" algn="l"/>
                <a:tab pos="9321800" algn="l"/>
              </a:tabLst>
            </a:pPr>
            <a:r>
              <a:rPr sz="2000">
                <a:solidFill>
                  <a:srgbClr val="FFFFFF"/>
                </a:solidFill>
                <a:latin typeface="Arial Bold"/>
                <a:ea typeface="Arial Bold"/>
                <a:cs typeface="Arial Bold"/>
                <a:sym typeface="Arial Bold"/>
              </a:rPr>
              <a:t>individuo ad individuo. </a:t>
            </a:r>
          </a:p>
        </p:txBody>
      </p:sp>
      <p:sp>
        <p:nvSpPr>
          <p:cNvPr id="1172" name="Shape 1172"/>
          <p:cNvSpPr/>
          <p:nvPr/>
        </p:nvSpPr>
        <p:spPr>
          <a:xfrm>
            <a:off x="5811932" y="6043560"/>
            <a:ext cx="1840068" cy="3581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a:solidFill>
                  <a:srgbClr val="FFFB00"/>
                </a:solidFill>
                <a:latin typeface="Calibri"/>
                <a:ea typeface="Calibri"/>
                <a:cs typeface="Calibri"/>
                <a:sym typeface="Calibri"/>
              </a:defRPr>
            </a:lvl1pPr>
          </a:lstStyle>
          <a:p>
            <a:pPr lvl="0">
              <a:defRPr b="0">
                <a:solidFill>
                  <a:srgbClr val="000000"/>
                </a:solidFill>
              </a:defRPr>
            </a:pPr>
            <a:r>
              <a:rPr b="1">
                <a:solidFill>
                  <a:srgbClr val="FFFB00"/>
                </a:solidFill>
              </a:rPr>
              <a:t>Maturana,Varela</a:t>
            </a:r>
          </a:p>
        </p:txBody>
      </p: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74" name="Shape 1174"/>
          <p:cNvSpPr/>
          <p:nvPr/>
        </p:nvSpPr>
        <p:spPr>
          <a:xfrm>
            <a:off x="857224" y="1928802"/>
            <a:ext cx="7772401" cy="406095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361702" lvl="0" indent="-3361702" algn="just">
              <a:spcBef>
                <a:spcPts val="1200"/>
              </a:spcBef>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pPr>
            <a:r>
              <a:rPr sz="2800">
                <a:solidFill>
                  <a:srgbClr val="FFFF00"/>
                </a:solidFill>
                <a:latin typeface="Arial"/>
                <a:ea typeface="Arial"/>
                <a:cs typeface="Arial"/>
                <a:sym typeface="Arial"/>
              </a:rPr>
              <a:t>Nei sistemi biologici con macro-interazioni </a:t>
            </a:r>
          </a:p>
          <a:p>
            <a:pPr marL="3361702" lvl="0" indent="-3361702" algn="just">
              <a:spcBef>
                <a:spcPts val="1200"/>
              </a:spcBef>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pPr>
            <a:r>
              <a:rPr sz="2800">
                <a:solidFill>
                  <a:srgbClr val="FFFF00"/>
                </a:solidFill>
                <a:latin typeface="Arial"/>
                <a:ea typeface="Arial"/>
                <a:cs typeface="Arial"/>
                <a:sym typeface="Arial"/>
              </a:rPr>
              <a:t>c’è una </a:t>
            </a:r>
            <a:r>
              <a:rPr sz="2800">
                <a:solidFill>
                  <a:srgbClr val="FFFF00"/>
                </a:solidFill>
                <a:latin typeface="Arial Bold"/>
                <a:ea typeface="Arial Bold"/>
                <a:cs typeface="Arial Bold"/>
                <a:sym typeface="Arial Bold"/>
              </a:rPr>
              <a:t>"mente" sintesi </a:t>
            </a:r>
            <a:r>
              <a:rPr sz="2800">
                <a:solidFill>
                  <a:srgbClr val="FFFF00"/>
                </a:solidFill>
                <a:latin typeface="Arial"/>
                <a:ea typeface="Arial"/>
                <a:cs typeface="Arial"/>
                <a:sym typeface="Arial"/>
              </a:rPr>
              <a:t>di un sistema </a:t>
            </a:r>
          </a:p>
          <a:p>
            <a:pPr marL="3361702" lvl="0" indent="-3361702" algn="just">
              <a:spcBef>
                <a:spcPts val="1200"/>
              </a:spcBef>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pPr>
            <a:r>
              <a:rPr sz="2800">
                <a:solidFill>
                  <a:srgbClr val="FFFF00"/>
                </a:solidFill>
                <a:latin typeface="Arial"/>
                <a:ea typeface="Arial"/>
                <a:cs typeface="Arial"/>
                <a:sym typeface="Arial"/>
              </a:rPr>
              <a:t>autopoietico che si basa su un’unità composita </a:t>
            </a:r>
          </a:p>
          <a:p>
            <a:pPr marL="3361702" lvl="0" indent="-3361702" algn="just">
              <a:spcBef>
                <a:spcPts val="1200"/>
              </a:spcBef>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pPr>
            <a:r>
              <a:rPr sz="2800">
                <a:solidFill>
                  <a:srgbClr val="FFFF00"/>
                </a:solidFill>
                <a:latin typeface="Arial"/>
                <a:ea typeface="Arial"/>
                <a:cs typeface="Arial"/>
                <a:sym typeface="Arial"/>
              </a:rPr>
              <a:t>(es., </a:t>
            </a:r>
            <a:r>
              <a:rPr sz="2800">
                <a:solidFill>
                  <a:srgbClr val="FFFF00"/>
                </a:solidFill>
                <a:latin typeface="Arial Bold"/>
                <a:ea typeface="Arial Bold"/>
                <a:cs typeface="Arial Bold"/>
                <a:sym typeface="Arial Bold"/>
              </a:rPr>
              <a:t>sistema psico – neuro – endocrino – </a:t>
            </a:r>
          </a:p>
          <a:p>
            <a:pPr marL="3361702" lvl="0" indent="-3361702" algn="just">
              <a:spcBef>
                <a:spcPts val="1200"/>
              </a:spcBef>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pPr>
            <a:r>
              <a:rPr sz="2800">
                <a:solidFill>
                  <a:srgbClr val="FFFF00"/>
                </a:solidFill>
                <a:latin typeface="Arial Bold"/>
                <a:ea typeface="Arial Bold"/>
                <a:cs typeface="Arial Bold"/>
                <a:sym typeface="Arial Bold"/>
              </a:rPr>
              <a:t>immunitario</a:t>
            </a:r>
            <a:r>
              <a:rPr sz="2800">
                <a:solidFill>
                  <a:srgbClr val="FFFF00"/>
                </a:solidFill>
                <a:latin typeface="Arial"/>
                <a:ea typeface="Arial"/>
                <a:cs typeface="Arial"/>
                <a:sym typeface="Arial"/>
              </a:rPr>
              <a:t>)diversa da soggetto a </a:t>
            </a:r>
          </a:p>
          <a:p>
            <a:pPr marL="3361702" lvl="0" indent="-3361702" algn="just">
              <a:spcBef>
                <a:spcPts val="1200"/>
              </a:spcBef>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pPr>
            <a:r>
              <a:rPr sz="2800">
                <a:solidFill>
                  <a:srgbClr val="FFFF00"/>
                </a:solidFill>
                <a:latin typeface="Arial"/>
                <a:ea typeface="Arial"/>
                <a:cs typeface="Arial"/>
                <a:sym typeface="Arial"/>
              </a:rPr>
              <a:t>soggetto,tanto che oggi si parla sempre di piu’ di </a:t>
            </a:r>
          </a:p>
          <a:p>
            <a:pPr marL="3361702" lvl="0" indent="-3361702" algn="just">
              <a:spcBef>
                <a:spcPts val="1200"/>
              </a:spcBef>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pPr>
            <a:r>
              <a:rPr sz="2800">
                <a:solidFill>
                  <a:srgbClr val="FFFFFF"/>
                </a:solidFill>
                <a:latin typeface="Arial"/>
                <a:ea typeface="Arial"/>
                <a:cs typeface="Arial"/>
                <a:sym typeface="Arial"/>
              </a:rPr>
              <a:t>“</a:t>
            </a:r>
            <a:r>
              <a:rPr sz="4400">
                <a:solidFill>
                  <a:srgbClr val="FFFFFF"/>
                </a:solidFill>
                <a:latin typeface="Arial"/>
                <a:ea typeface="Arial"/>
                <a:cs typeface="Arial"/>
                <a:sym typeface="Arial"/>
              </a:rPr>
              <a:t>medicina personalizzata”.</a:t>
            </a:r>
          </a:p>
        </p:txBody>
      </p:sp>
      <p:sp>
        <p:nvSpPr>
          <p:cNvPr id="1175" name="Shape 1175"/>
          <p:cNvSpPr/>
          <p:nvPr/>
        </p:nvSpPr>
        <p:spPr>
          <a:xfrm>
            <a:off x="341589" y="571479"/>
            <a:ext cx="8555639" cy="60987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3600">
                <a:solidFill>
                  <a:srgbClr val="FFFF00"/>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3600">
                <a:solidFill>
                  <a:srgbClr val="FFFF00"/>
                </a:solidFill>
                <a:effectLst>
                  <a:outerShdw blurRad="38100" dist="38100" dir="2700000" rotWithShape="0">
                    <a:srgbClr val="000000"/>
                  </a:outerShdw>
                </a:effectLst>
              </a:rPr>
              <a:t>AUTOPOIESI: SISTEMI CONSERVATIVI </a:t>
            </a:r>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 name="image16.jpeg"/>
          <p:cNvPicPr/>
          <p:nvPr/>
        </p:nvPicPr>
        <p:blipFill>
          <a:blip r:embed="rId2">
            <a:extLst/>
          </a:blip>
          <a:stretch>
            <a:fillRect/>
          </a:stretch>
        </p:blipFill>
        <p:spPr>
          <a:xfrm>
            <a:off x="0" y="0"/>
            <a:ext cx="9067800" cy="6858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Shape 1179"/>
          <p:cNvSpPr>
            <a:spLocks noGrp="1"/>
          </p:cNvSpPr>
          <p:nvPr>
            <p:ph type="title"/>
          </p:nvPr>
        </p:nvSpPr>
        <p:spPr>
          <a:xfrm>
            <a:off x="144460" y="30159"/>
            <a:ext cx="8853493" cy="1317632"/>
          </a:xfrm>
          <a:prstGeom prst="rect">
            <a:avLst/>
          </a:prstGeom>
        </p:spPr>
        <p:txBody>
          <a:bodyPr lIns="44999" tIns="44999" rIns="44999" bIns="44999">
            <a:normAutofit/>
          </a:bodyPr>
          <a:lstStyle/>
          <a:p>
            <a:pPr lvl="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sz="4400">
                <a:latin typeface="Calibri"/>
                <a:ea typeface="Calibri"/>
                <a:cs typeface="Calibri"/>
                <a:sym typeface="Calibri"/>
              </a:rPr>
              <a:t>Medicina of the 21st Century</a:t>
            </a:r>
            <a:br>
              <a:rPr sz="4400">
                <a:latin typeface="Calibri"/>
                <a:ea typeface="Calibri"/>
                <a:cs typeface="Calibri"/>
                <a:sym typeface="Calibri"/>
              </a:rPr>
            </a:br>
            <a:r>
              <a:rPr sz="3100">
                <a:latin typeface="Calibri"/>
                <a:ea typeface="Calibri"/>
                <a:cs typeface="Calibri"/>
                <a:sym typeface="Calibri"/>
              </a:rPr>
              <a:t>The 4 </a:t>
            </a:r>
            <a:r>
              <a:rPr sz="3100" b="1">
                <a:solidFill>
                  <a:srgbClr val="FF2600"/>
                </a:solidFill>
                <a:latin typeface="Calibri"/>
                <a:ea typeface="Calibri"/>
                <a:cs typeface="Calibri"/>
                <a:sym typeface="Calibri"/>
              </a:rPr>
              <a:t>P</a:t>
            </a:r>
            <a:r>
              <a:rPr sz="3100">
                <a:solidFill>
                  <a:srgbClr val="FF2600"/>
                </a:solidFill>
                <a:latin typeface="Calibri"/>
                <a:ea typeface="Calibri"/>
                <a:cs typeface="Calibri"/>
                <a:sym typeface="Calibri"/>
              </a:rPr>
              <a:t>’s Medicine(Leroy Hood)</a:t>
            </a:r>
          </a:p>
        </p:txBody>
      </p:sp>
      <p:sp>
        <p:nvSpPr>
          <p:cNvPr id="1180" name="Shape 1180"/>
          <p:cNvSpPr>
            <a:spLocks noGrp="1"/>
          </p:cNvSpPr>
          <p:nvPr>
            <p:ph type="body" idx="1"/>
          </p:nvPr>
        </p:nvSpPr>
        <p:spPr>
          <a:xfrm>
            <a:off x="406400" y="2301875"/>
            <a:ext cx="8331200" cy="3124200"/>
          </a:xfrm>
          <a:prstGeom prst="rect">
            <a:avLst/>
          </a:prstGeom>
        </p:spPr>
        <p:txBody>
          <a:bodyPr lIns="44999" tIns="44999" rIns="44999" bIns="44999">
            <a:normAutofit/>
          </a:bodyPr>
          <a:lstStyle/>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Personalized</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Predictive</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Preventive</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smtClean="0">
                <a:solidFill>
                  <a:srgbClr val="FF2600"/>
                </a:solidFill>
              </a:rPr>
              <a:t>Part</a:t>
            </a:r>
            <a:r>
              <a:rPr lang="it-IT" sz="2800" b="1" smtClean="0">
                <a:solidFill>
                  <a:srgbClr val="FF2600"/>
                </a:solidFill>
              </a:rPr>
              <a:t>i</a:t>
            </a:r>
            <a:r>
              <a:rPr sz="2800" b="1" smtClean="0">
                <a:solidFill>
                  <a:srgbClr val="FF2600"/>
                </a:solidFill>
              </a:rPr>
              <a:t>cipatory</a:t>
            </a:r>
            <a:r>
              <a:rPr sz="2800" b="1" dirty="0" smtClean="0">
                <a:solidFill>
                  <a:srgbClr val="FF2600"/>
                </a:solidFill>
              </a:rPr>
              <a:t> </a:t>
            </a:r>
            <a:r>
              <a:rPr sz="2800" b="1" dirty="0">
                <a:solidFill>
                  <a:srgbClr val="FF2600"/>
                </a:solidFill>
              </a:rPr>
              <a:t>medicine </a:t>
            </a:r>
          </a:p>
        </p:txBody>
      </p:sp>
      <p:sp>
        <p:nvSpPr>
          <p:cNvPr id="1181" name="Shape 1181"/>
          <p:cNvSpPr/>
          <p:nvPr/>
        </p:nvSpPr>
        <p:spPr>
          <a:xfrm>
            <a:off x="6583363" y="6378573"/>
            <a:ext cx="2103446" cy="262813"/>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lvl1pPr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Arial"/>
                <a:ea typeface="Arial"/>
                <a:cs typeface="Arial"/>
                <a:sym typeface="Arial"/>
              </a:defRPr>
            </a:lvl1pPr>
          </a:lstStyle>
          <a:p>
            <a:pPr lvl="0">
              <a:defRPr sz="1800"/>
            </a:pPr>
            <a:r>
              <a:rPr sz="1200"/>
              <a:t>35</a:t>
            </a:r>
          </a:p>
        </p:txBody>
      </p:sp>
      <p:pic>
        <p:nvPicPr>
          <p:cNvPr id="1182" name="image17.jpeg"/>
          <p:cNvPicPr/>
          <p:nvPr/>
        </p:nvPicPr>
        <p:blipFill>
          <a:blip r:embed="rId2">
            <a:extLst/>
          </a:blip>
          <a:stretch>
            <a:fillRect/>
          </a:stretch>
        </p:blipFill>
        <p:spPr>
          <a:xfrm>
            <a:off x="7558889" y="1529326"/>
            <a:ext cx="1388686" cy="12256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sp>
        <p:nvSpPr>
          <p:cNvPr id="1184" name="Shape 1184"/>
          <p:cNvSpPr/>
          <p:nvPr/>
        </p:nvSpPr>
        <p:spPr>
          <a:xfrm>
            <a:off x="0" y="1492249"/>
            <a:ext cx="9144000" cy="3879263"/>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p>
            <a:pPr lvl="0">
              <a:spcBef>
                <a:spcPts val="2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800">
                <a:solidFill>
                  <a:srgbClr val="FFFF00"/>
                </a:solidFill>
                <a:latin typeface="Arial Bold"/>
                <a:ea typeface="Arial Bold"/>
                <a:cs typeface="Arial Bold"/>
                <a:sym typeface="Arial Bold"/>
              </a:rPr>
              <a:t>Deriva dall'interazione tra tecniche di laboratorio, analisi statistica, calcolo delle probabilità, identificazione dei fattori di rischio genetici ed ambientali di malattia, al fine di </a:t>
            </a:r>
            <a:r>
              <a:rPr sz="3600">
                <a:solidFill>
                  <a:srgbClr val="FFFF00"/>
                </a:solidFill>
                <a:latin typeface="Arial Bold"/>
                <a:ea typeface="Arial Bold"/>
                <a:cs typeface="Arial Bold"/>
                <a:sym typeface="Arial Bold"/>
              </a:rPr>
              <a:t>pronosticare </a:t>
            </a:r>
            <a:r>
              <a:rPr sz="2800">
                <a:solidFill>
                  <a:srgbClr val="FFFF00"/>
                </a:solidFill>
                <a:latin typeface="Arial Bold"/>
                <a:ea typeface="Arial Bold"/>
                <a:cs typeface="Arial Bold"/>
                <a:sym typeface="Arial Bold"/>
              </a:rPr>
              <a:t>la probabile storia clinica del </a:t>
            </a:r>
            <a:r>
              <a:rPr sz="4000" b="1" i="1">
                <a:solidFill>
                  <a:srgbClr val="FFFF00"/>
                </a:solidFill>
                <a:latin typeface="Arial"/>
                <a:ea typeface="Arial"/>
                <a:cs typeface="Arial"/>
                <a:sym typeface="Arial"/>
              </a:rPr>
              <a:t>singolo individuo </a:t>
            </a:r>
            <a:r>
              <a:rPr sz="2800">
                <a:solidFill>
                  <a:srgbClr val="FFFF00"/>
                </a:solidFill>
                <a:latin typeface="Arial Bold"/>
                <a:ea typeface="Arial Bold"/>
                <a:cs typeface="Arial Bold"/>
                <a:sym typeface="Arial Bold"/>
              </a:rPr>
              <a:t>in qualsiasi momento o di </a:t>
            </a:r>
            <a:r>
              <a:rPr sz="3600">
                <a:solidFill>
                  <a:srgbClr val="FFFF00"/>
                </a:solidFill>
                <a:latin typeface="Arial Bold"/>
                <a:ea typeface="Arial Bold"/>
                <a:cs typeface="Arial Bold"/>
                <a:sym typeface="Arial Bold"/>
              </a:rPr>
              <a:t>rallentarne lo sviluppo</a:t>
            </a:r>
            <a:r>
              <a:rPr sz="2800">
                <a:solidFill>
                  <a:srgbClr val="FFFF00"/>
                </a:solidFill>
                <a:latin typeface="Arial Bold"/>
                <a:ea typeface="Arial Bold"/>
                <a:cs typeface="Arial Bold"/>
                <a:sym typeface="Arial Bold"/>
              </a:rPr>
              <a:t>, suggerendo stili di vita e/o terapie personalizzate.</a:t>
            </a:r>
          </a:p>
        </p:txBody>
      </p:sp>
      <p:sp>
        <p:nvSpPr>
          <p:cNvPr id="1185" name="Shape 1185"/>
          <p:cNvSpPr/>
          <p:nvPr/>
        </p:nvSpPr>
        <p:spPr>
          <a:xfrm>
            <a:off x="914400" y="228596"/>
            <a:ext cx="7086600" cy="648477"/>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spcBef>
                <a:spcPts val="2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4000">
                <a:solidFill>
                  <a:srgbClr val="FFFFFF"/>
                </a:solidFill>
                <a:effectLst>
                  <a:outerShdw blurRad="38100" dist="38100" dir="2700000" rotWithShape="0">
                    <a:srgbClr val="808080"/>
                  </a:outerShdw>
                </a:effectLst>
                <a:latin typeface="Arial Bold"/>
                <a:ea typeface="Arial Bold"/>
                <a:cs typeface="Arial Bold"/>
                <a:sym typeface="Arial Bold"/>
              </a:defRPr>
            </a:lvl1pPr>
          </a:lstStyle>
          <a:p>
            <a:pPr lvl="0">
              <a:defRPr sz="1800">
                <a:solidFill>
                  <a:srgbClr val="000000"/>
                </a:solidFill>
                <a:effectLst/>
              </a:defRPr>
            </a:pPr>
            <a:r>
              <a:rPr sz="4000">
                <a:solidFill>
                  <a:srgbClr val="FFFFFF"/>
                </a:solidFill>
                <a:effectLst>
                  <a:outerShdw blurRad="38100" dist="38100" dir="2700000" rotWithShape="0">
                    <a:srgbClr val="808080"/>
                  </a:outerShdw>
                </a:effectLst>
              </a:rPr>
              <a:t>MEDICINA PRECISIONE</a:t>
            </a:r>
          </a:p>
        </p:txBody>
      </p:sp>
      <p:sp>
        <p:nvSpPr>
          <p:cNvPr id="1186" name="Shape 1186"/>
          <p:cNvSpPr/>
          <p:nvPr/>
        </p:nvSpPr>
        <p:spPr>
          <a:xfrm>
            <a:off x="76200" y="5486398"/>
            <a:ext cx="9067800" cy="612039"/>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lgn="ctr">
              <a:spcBef>
                <a:spcPts val="22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a:solidFill>
                  <a:srgbClr val="FFFFFF"/>
                </a:solidFill>
                <a:latin typeface="Arial Bold"/>
                <a:ea typeface="Arial Bold"/>
                <a:cs typeface="Arial Bold"/>
                <a:sym typeface="Arial Bold"/>
              </a:defRPr>
            </a:lvl1pPr>
          </a:lstStyle>
          <a:p>
            <a:pPr lvl="0">
              <a:defRPr sz="1800">
                <a:solidFill>
                  <a:srgbClr val="000000"/>
                </a:solidFill>
              </a:defRPr>
            </a:pPr>
            <a:r>
              <a:rPr sz="3600">
                <a:solidFill>
                  <a:srgbClr val="FFFFFF"/>
                </a:solidFill>
              </a:rPr>
              <a:t>INCENTRATA SUL SINGOLO PAZIENTE</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p:nvPr/>
        </p:nvSpPr>
        <p:spPr>
          <a:xfrm>
            <a:off x="0" y="-2"/>
            <a:ext cx="9144000" cy="6858001"/>
          </a:xfrm>
          <a:prstGeom prst="rect">
            <a:avLst/>
          </a:prstGeom>
          <a:solidFill>
            <a:srgbClr val="053CE8"/>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741" name="Group 741"/>
          <p:cNvGrpSpPr/>
          <p:nvPr/>
        </p:nvGrpSpPr>
        <p:grpSpPr>
          <a:xfrm>
            <a:off x="2887650" y="4571985"/>
            <a:ext cx="712811" cy="758849"/>
            <a:chOff x="-1" y="0"/>
            <a:chExt cx="712810" cy="758847"/>
          </a:xfrm>
        </p:grpSpPr>
        <p:sp>
          <p:nvSpPr>
            <p:cNvPr id="739" name="Shape 739"/>
            <p:cNvSpPr/>
            <p:nvPr/>
          </p:nvSpPr>
          <p:spPr>
            <a:xfrm>
              <a:off x="142939" y="207981"/>
              <a:ext cx="569870" cy="550867"/>
            </a:xfrm>
            <a:custGeom>
              <a:avLst/>
              <a:gdLst/>
              <a:ahLst/>
              <a:cxnLst>
                <a:cxn ang="0">
                  <a:pos x="wd2" y="hd2"/>
                </a:cxn>
                <a:cxn ang="5400000">
                  <a:pos x="wd2" y="hd2"/>
                </a:cxn>
                <a:cxn ang="10800000">
                  <a:pos x="wd2" y="hd2"/>
                </a:cxn>
                <a:cxn ang="16200000">
                  <a:pos x="wd2" y="hd2"/>
                </a:cxn>
              </a:cxnLst>
              <a:rect l="0" t="0" r="r" b="b"/>
              <a:pathLst>
                <a:path w="21600" h="21600" extrusionOk="0">
                  <a:moveTo>
                    <a:pt x="3856" y="0"/>
                  </a:moveTo>
                  <a:lnTo>
                    <a:pt x="0" y="0"/>
                  </a:lnTo>
                  <a:lnTo>
                    <a:pt x="19615" y="21600"/>
                  </a:lnTo>
                  <a:lnTo>
                    <a:pt x="21600" y="19485"/>
                  </a:lnTo>
                  <a:lnTo>
                    <a:pt x="3856"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40" name="Shape 740"/>
            <p:cNvSpPr/>
            <p:nvPr/>
          </p:nvSpPr>
          <p:spPr>
            <a:xfrm>
              <a:off x="-2" y="-1"/>
              <a:ext cx="244671" cy="2365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19" y="18993"/>
                  </a:lnTo>
                  <a:lnTo>
                    <a:pt x="21600" y="18993"/>
                  </a:lnTo>
                  <a:lnTo>
                    <a:pt x="17378" y="14357"/>
                  </a:lnTo>
                  <a:lnTo>
                    <a:pt x="19898" y="12028"/>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42" name="Shape 742"/>
          <p:cNvSpPr/>
          <p:nvPr/>
        </p:nvSpPr>
        <p:spPr>
          <a:xfrm>
            <a:off x="2505075" y="2268534"/>
            <a:ext cx="347666" cy="757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9" y="4447"/>
                </a:lnTo>
                <a:lnTo>
                  <a:pt x="14631" y="4856"/>
                </a:lnTo>
                <a:lnTo>
                  <a:pt x="0" y="20737"/>
                </a:lnTo>
                <a:lnTo>
                  <a:pt x="4320" y="21600"/>
                </a:lnTo>
                <a:lnTo>
                  <a:pt x="19046" y="5719"/>
                </a:lnTo>
                <a:lnTo>
                  <a:pt x="21328" y="5719"/>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3" name="Shape 743"/>
          <p:cNvSpPr/>
          <p:nvPr/>
        </p:nvSpPr>
        <p:spPr>
          <a:xfrm>
            <a:off x="3017833" y="1341436"/>
            <a:ext cx="928701" cy="6492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53" y="3257"/>
                </a:lnTo>
                <a:lnTo>
                  <a:pt x="15896" y="4206"/>
                </a:lnTo>
                <a:lnTo>
                  <a:pt x="0" y="19710"/>
                </a:lnTo>
                <a:lnTo>
                  <a:pt x="921" y="21600"/>
                </a:lnTo>
                <a:lnTo>
                  <a:pt x="16778" y="6096"/>
                </a:lnTo>
                <a:lnTo>
                  <a:pt x="17781" y="6096"/>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4" name="Shape 744"/>
          <p:cNvSpPr/>
          <p:nvPr/>
        </p:nvSpPr>
        <p:spPr>
          <a:xfrm>
            <a:off x="5794371" y="1266824"/>
            <a:ext cx="690574" cy="492136"/>
          </a:xfrm>
          <a:custGeom>
            <a:avLst/>
            <a:gdLst/>
            <a:ahLst/>
            <a:cxnLst>
              <a:cxn ang="0">
                <a:pos x="wd2" y="hd2"/>
              </a:cxn>
              <a:cxn ang="5400000">
                <a:pos x="wd2" y="hd2"/>
              </a:cxn>
              <a:cxn ang="10800000">
                <a:pos x="wd2" y="hd2"/>
              </a:cxn>
              <a:cxn ang="16200000">
                <a:pos x="wd2" y="hd2"/>
              </a:cxn>
            </a:cxnLst>
            <a:rect l="0" t="0" r="r" b="b"/>
            <a:pathLst>
              <a:path w="21600" h="21600" extrusionOk="0">
                <a:moveTo>
                  <a:pt x="1588" y="0"/>
                </a:moveTo>
                <a:lnTo>
                  <a:pt x="0" y="3474"/>
                </a:lnTo>
                <a:lnTo>
                  <a:pt x="15592" y="18405"/>
                </a:lnTo>
                <a:lnTo>
                  <a:pt x="14747" y="20141"/>
                </a:lnTo>
                <a:lnTo>
                  <a:pt x="21600" y="21600"/>
                </a:lnTo>
                <a:lnTo>
                  <a:pt x="18756" y="14931"/>
                </a:lnTo>
                <a:lnTo>
                  <a:pt x="17181" y="14931"/>
                </a:lnTo>
                <a:lnTo>
                  <a:pt x="1588"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5" name="Shape 745"/>
          <p:cNvSpPr/>
          <p:nvPr/>
        </p:nvSpPr>
        <p:spPr>
          <a:xfrm>
            <a:off x="6751638" y="2054224"/>
            <a:ext cx="368309" cy="484197"/>
          </a:xfrm>
          <a:custGeom>
            <a:avLst/>
            <a:gdLst/>
            <a:ahLst/>
            <a:cxnLst>
              <a:cxn ang="0">
                <a:pos x="wd2" y="hd2"/>
              </a:cxn>
              <a:cxn ang="5400000">
                <a:pos x="wd2" y="hd2"/>
              </a:cxn>
              <a:cxn ang="10800000">
                <a:pos x="wd2" y="hd2"/>
              </a:cxn>
              <a:cxn ang="16200000">
                <a:pos x="wd2" y="hd2"/>
              </a:cxn>
            </a:cxnLst>
            <a:rect l="0" t="0" r="r" b="b"/>
            <a:pathLst>
              <a:path w="21600" h="21600" extrusionOk="0">
                <a:moveTo>
                  <a:pt x="3799" y="0"/>
                </a:moveTo>
                <a:lnTo>
                  <a:pt x="0" y="1979"/>
                </a:lnTo>
                <a:lnTo>
                  <a:pt x="14829" y="17433"/>
                </a:lnTo>
                <a:lnTo>
                  <a:pt x="13072" y="18422"/>
                </a:lnTo>
                <a:lnTo>
                  <a:pt x="21600" y="21600"/>
                </a:lnTo>
                <a:lnTo>
                  <a:pt x="20481" y="15386"/>
                </a:lnTo>
                <a:lnTo>
                  <a:pt x="18539" y="15386"/>
                </a:lnTo>
                <a:lnTo>
                  <a:pt x="3799"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748" name="Group 748"/>
          <p:cNvGrpSpPr/>
          <p:nvPr/>
        </p:nvGrpSpPr>
        <p:grpSpPr>
          <a:xfrm>
            <a:off x="7259628" y="3106726"/>
            <a:ext cx="177823" cy="474684"/>
            <a:chOff x="0" y="0"/>
            <a:chExt cx="177821" cy="474682"/>
          </a:xfrm>
        </p:grpSpPr>
        <p:sp>
          <p:nvSpPr>
            <p:cNvPr id="746" name="Shape 746"/>
            <p:cNvSpPr/>
            <p:nvPr/>
          </p:nvSpPr>
          <p:spPr>
            <a:xfrm>
              <a:off x="-2" y="-1"/>
              <a:ext cx="175875" cy="474684"/>
            </a:xfrm>
            <a:custGeom>
              <a:avLst/>
              <a:gdLst/>
              <a:ahLst/>
              <a:cxnLst>
                <a:cxn ang="0">
                  <a:pos x="wd2" y="hd2"/>
                </a:cxn>
                <a:cxn ang="5400000">
                  <a:pos x="wd2" y="hd2"/>
                </a:cxn>
                <a:cxn ang="10800000">
                  <a:pos x="wd2" y="hd2"/>
                </a:cxn>
                <a:cxn ang="16200000">
                  <a:pos x="wd2" y="hd2"/>
                </a:cxn>
              </a:cxnLst>
              <a:rect l="0" t="0" r="r" b="b"/>
              <a:pathLst>
                <a:path w="21600" h="21600" extrusionOk="0">
                  <a:moveTo>
                    <a:pt x="9359" y="0"/>
                  </a:moveTo>
                  <a:lnTo>
                    <a:pt x="0" y="653"/>
                  </a:lnTo>
                  <a:lnTo>
                    <a:pt x="7987" y="16541"/>
                  </a:lnTo>
                  <a:lnTo>
                    <a:pt x="3510" y="16830"/>
                  </a:lnTo>
                  <a:lnTo>
                    <a:pt x="15396" y="21600"/>
                  </a:lnTo>
                  <a:lnTo>
                    <a:pt x="21600" y="15894"/>
                  </a:lnTo>
                  <a:lnTo>
                    <a:pt x="17159" y="15894"/>
                  </a:lnTo>
                  <a:lnTo>
                    <a:pt x="9359"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47" name="Shape 747"/>
            <p:cNvSpPr/>
            <p:nvPr/>
          </p:nvSpPr>
          <p:spPr>
            <a:xfrm>
              <a:off x="139707" y="344453"/>
              <a:ext cx="38114" cy="48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498" y="21600"/>
                  </a:lnTo>
                  <a:lnTo>
                    <a:pt x="2160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751" name="Group 751"/>
          <p:cNvGrpSpPr/>
          <p:nvPr/>
        </p:nvGrpSpPr>
        <p:grpSpPr>
          <a:xfrm>
            <a:off x="7056428" y="4178288"/>
            <a:ext cx="177821" cy="474684"/>
            <a:chOff x="0" y="-1"/>
            <a:chExt cx="177819" cy="474683"/>
          </a:xfrm>
        </p:grpSpPr>
        <p:sp>
          <p:nvSpPr>
            <p:cNvPr id="749" name="Shape 749"/>
            <p:cNvSpPr/>
            <p:nvPr/>
          </p:nvSpPr>
          <p:spPr>
            <a:xfrm>
              <a:off x="-1" y="344451"/>
              <a:ext cx="150765" cy="130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34" y="21600"/>
                  </a:lnTo>
                  <a:lnTo>
                    <a:pt x="21600" y="4737"/>
                  </a:lnTo>
                  <a:lnTo>
                    <a:pt x="16377" y="3432"/>
                  </a:lnTo>
                  <a:lnTo>
                    <a:pt x="16749" y="1053"/>
                  </a:lnTo>
                  <a:lnTo>
                    <a:pt x="5459" y="1053"/>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50" name="Shape 750"/>
            <p:cNvSpPr/>
            <p:nvPr/>
          </p:nvSpPr>
          <p:spPr>
            <a:xfrm>
              <a:off x="38103" y="-2"/>
              <a:ext cx="139717" cy="350808"/>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0" y="21600"/>
                  </a:lnTo>
                  <a:lnTo>
                    <a:pt x="12183" y="21600"/>
                  </a:lnTo>
                  <a:lnTo>
                    <a:pt x="21600" y="883"/>
                  </a:lnTo>
                  <a:lnTo>
                    <a:pt x="9818"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754" name="Group 754"/>
          <p:cNvGrpSpPr/>
          <p:nvPr/>
        </p:nvGrpSpPr>
        <p:grpSpPr>
          <a:xfrm>
            <a:off x="6621452" y="4965685"/>
            <a:ext cx="398483" cy="508023"/>
            <a:chOff x="0" y="0"/>
            <a:chExt cx="398482" cy="508022"/>
          </a:xfrm>
        </p:grpSpPr>
        <p:sp>
          <p:nvSpPr>
            <p:cNvPr id="752" name="Shape 752"/>
            <p:cNvSpPr/>
            <p:nvPr/>
          </p:nvSpPr>
          <p:spPr>
            <a:xfrm>
              <a:off x="-1" y="339732"/>
              <a:ext cx="154204" cy="168290"/>
            </a:xfrm>
            <a:custGeom>
              <a:avLst/>
              <a:gdLst/>
              <a:ahLst/>
              <a:cxnLst>
                <a:cxn ang="0">
                  <a:pos x="wd2" y="hd2"/>
                </a:cxn>
                <a:cxn ang="5400000">
                  <a:pos x="wd2" y="hd2"/>
                </a:cxn>
                <a:cxn ang="10800000">
                  <a:pos x="wd2" y="hd2"/>
                </a:cxn>
                <a:cxn ang="16200000">
                  <a:pos x="wd2" y="hd2"/>
                </a:cxn>
              </a:cxnLst>
              <a:rect l="0" t="0" r="r" b="b"/>
              <a:pathLst>
                <a:path w="21600" h="21600" extrusionOk="0">
                  <a:moveTo>
                    <a:pt x="4213" y="0"/>
                  </a:moveTo>
                  <a:lnTo>
                    <a:pt x="0" y="21600"/>
                  </a:lnTo>
                  <a:lnTo>
                    <a:pt x="21261" y="11819"/>
                  </a:lnTo>
                  <a:lnTo>
                    <a:pt x="16834" y="8966"/>
                  </a:lnTo>
                  <a:lnTo>
                    <a:pt x="21600" y="3260"/>
                  </a:lnTo>
                  <a:lnTo>
                    <a:pt x="8639" y="3260"/>
                  </a:lnTo>
                  <a:lnTo>
                    <a:pt x="4213"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53" name="Shape 753"/>
            <p:cNvSpPr/>
            <p:nvPr/>
          </p:nvSpPr>
          <p:spPr>
            <a:xfrm>
              <a:off x="61673" y="-1"/>
              <a:ext cx="336809" cy="365141"/>
            </a:xfrm>
            <a:custGeom>
              <a:avLst/>
              <a:gdLst/>
              <a:ahLst/>
              <a:cxnLst>
                <a:cxn ang="0">
                  <a:pos x="wd2" y="hd2"/>
                </a:cxn>
                <a:cxn ang="5400000">
                  <a:pos x="wd2" y="hd2"/>
                </a:cxn>
                <a:cxn ang="10800000">
                  <a:pos x="wd2" y="hd2"/>
                </a:cxn>
                <a:cxn ang="16200000">
                  <a:pos x="wd2" y="hd2"/>
                </a:cxn>
              </a:cxnLst>
              <a:rect l="0" t="0" r="r" b="b"/>
              <a:pathLst>
                <a:path w="21600" h="21600" extrusionOk="0">
                  <a:moveTo>
                    <a:pt x="17645" y="0"/>
                  </a:moveTo>
                  <a:lnTo>
                    <a:pt x="0" y="21600"/>
                  </a:lnTo>
                  <a:lnTo>
                    <a:pt x="5934" y="21600"/>
                  </a:lnTo>
                  <a:lnTo>
                    <a:pt x="21600" y="2720"/>
                  </a:lnTo>
                  <a:lnTo>
                    <a:pt x="17645"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55" name="Shape 755"/>
          <p:cNvSpPr/>
          <p:nvPr/>
        </p:nvSpPr>
        <p:spPr>
          <a:xfrm>
            <a:off x="79375" y="4783137"/>
            <a:ext cx="2333625" cy="1574808"/>
          </a:xfrm>
          <a:prstGeom prst="rect">
            <a:avLst/>
          </a:prstGeom>
          <a:solidFill>
            <a:srgbClr val="66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56" name="Shape 756"/>
          <p:cNvSpPr/>
          <p:nvPr/>
        </p:nvSpPr>
        <p:spPr>
          <a:xfrm>
            <a:off x="196850" y="4757737"/>
            <a:ext cx="2276475" cy="12239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5875" algn="ctr">
              <a:lnSpc>
                <a:spcPct val="97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2800" dirty="0">
                <a:solidFill>
                  <a:srgbClr val="000099"/>
                </a:solidFill>
                <a:latin typeface="Times New Roman Bold"/>
                <a:ea typeface="Times New Roman Bold"/>
                <a:cs typeface="Times New Roman Bold"/>
                <a:sym typeface="Times New Roman Bold"/>
              </a:rPr>
              <a:t>Hypertension  </a:t>
            </a:r>
            <a:endParaRPr lang="it-IT" sz="2800" dirty="0" smtClean="0">
              <a:solidFill>
                <a:srgbClr val="000099"/>
              </a:solidFill>
              <a:latin typeface="Times New Roman Bold"/>
              <a:ea typeface="Times New Roman Bold"/>
              <a:cs typeface="Times New Roman Bold"/>
              <a:sym typeface="Times New Roman Bold"/>
            </a:endParaRPr>
          </a:p>
          <a:p>
            <a:pPr lvl="0" indent="15875" algn="ctr">
              <a:lnSpc>
                <a:spcPct val="97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dirty="0" smtClean="0">
                <a:solidFill>
                  <a:srgbClr val="000099"/>
                </a:solidFill>
                <a:latin typeface="Times New Roman Bold"/>
                <a:ea typeface="Times New Roman Bold"/>
                <a:cs typeface="Times New Roman Bold"/>
                <a:sym typeface="Times New Roman Bold"/>
              </a:rPr>
              <a:t>Lipid </a:t>
            </a:r>
            <a:r>
              <a:rPr dirty="0">
                <a:solidFill>
                  <a:srgbClr val="000099"/>
                </a:solidFill>
                <a:latin typeface="Times New Roman Bold"/>
                <a:ea typeface="Times New Roman Bold"/>
                <a:cs typeface="Times New Roman Bold"/>
                <a:sym typeface="Times New Roman Bold"/>
              </a:rPr>
              <a:t>disorders  </a:t>
            </a:r>
            <a:r>
              <a:rPr lang="it-IT" dirty="0" smtClean="0">
                <a:solidFill>
                  <a:srgbClr val="000099"/>
                </a:solidFill>
                <a:latin typeface="Times New Roman Bold"/>
                <a:ea typeface="Times New Roman Bold"/>
                <a:cs typeface="Times New Roman Bold"/>
                <a:sym typeface="Times New Roman Bold"/>
              </a:rPr>
              <a:t>,</a:t>
            </a:r>
            <a:r>
              <a:rPr lang="it-IT" dirty="0" err="1" smtClean="0">
                <a:solidFill>
                  <a:srgbClr val="000099"/>
                </a:solidFill>
                <a:latin typeface="Times New Roman Bold"/>
                <a:ea typeface="Times New Roman Bold"/>
                <a:cs typeface="Times New Roman Bold"/>
                <a:sym typeface="Times New Roman Bold"/>
              </a:rPr>
              <a:t>Uric</a:t>
            </a:r>
            <a:r>
              <a:rPr lang="it-IT" dirty="0" smtClean="0">
                <a:solidFill>
                  <a:srgbClr val="000099"/>
                </a:solidFill>
                <a:latin typeface="Times New Roman Bold"/>
                <a:ea typeface="Times New Roman Bold"/>
                <a:cs typeface="Times New Roman Bold"/>
                <a:sym typeface="Times New Roman Bold"/>
              </a:rPr>
              <a:t> A.</a:t>
            </a:r>
            <a:r>
              <a:rPr dirty="0" smtClean="0">
                <a:solidFill>
                  <a:srgbClr val="000099"/>
                </a:solidFill>
                <a:latin typeface="Times New Roman Bold"/>
                <a:ea typeface="Times New Roman Bold"/>
                <a:cs typeface="Times New Roman Bold"/>
                <a:sym typeface="Times New Roman Bold"/>
              </a:rPr>
              <a:t>Hyperinsulinemia  </a:t>
            </a:r>
            <a:r>
              <a:rPr dirty="0">
                <a:solidFill>
                  <a:srgbClr val="000099"/>
                </a:solidFill>
                <a:latin typeface="Times New Roman Bold"/>
                <a:ea typeface="Times New Roman Bold"/>
                <a:cs typeface="Times New Roman Bold"/>
                <a:sym typeface="Times New Roman Bold"/>
              </a:rPr>
              <a:t>Diabetes  Smoking …</a:t>
            </a:r>
          </a:p>
        </p:txBody>
      </p:sp>
      <p:sp>
        <p:nvSpPr>
          <p:cNvPr id="757" name="Shape 757"/>
          <p:cNvSpPr/>
          <p:nvPr/>
        </p:nvSpPr>
        <p:spPr>
          <a:xfrm>
            <a:off x="3152775" y="5486398"/>
            <a:ext cx="1393825" cy="2813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Risk Factors</a:t>
            </a:r>
          </a:p>
        </p:txBody>
      </p:sp>
      <p:sp>
        <p:nvSpPr>
          <p:cNvPr id="758" name="Shape 758"/>
          <p:cNvSpPr/>
          <p:nvPr/>
        </p:nvSpPr>
        <p:spPr>
          <a:xfrm>
            <a:off x="1344612" y="4259262"/>
            <a:ext cx="1674811" cy="2199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600">
                <a:solidFill>
                  <a:srgbClr val="FFFFFF"/>
                </a:solidFill>
              </a:rPr>
              <a:t>Atherosclerosis</a:t>
            </a:r>
          </a:p>
        </p:txBody>
      </p:sp>
      <p:sp>
        <p:nvSpPr>
          <p:cNvPr id="759" name="Shape 759"/>
          <p:cNvSpPr/>
          <p:nvPr/>
        </p:nvSpPr>
        <p:spPr>
          <a:xfrm>
            <a:off x="1555749" y="3084513"/>
            <a:ext cx="1804993" cy="12435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lnSpc>
                <a:spcPct val="119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200" b="1">
                <a:solidFill>
                  <a:srgbClr val="FFFFFF"/>
                </a:solidFill>
                <a:latin typeface="Franklin Gothic Medium"/>
                <a:ea typeface="Franklin Gothic Medium"/>
                <a:cs typeface="Franklin Gothic Medium"/>
                <a:sym typeface="Franklin Gothic Medium"/>
              </a:rPr>
              <a:t>Vasoconstriction</a:t>
            </a:r>
            <a:r>
              <a:rPr sz="1400" b="1">
                <a:solidFill>
                  <a:srgbClr val="FFFFFF"/>
                </a:solidFill>
                <a:latin typeface="Franklin Gothic Medium"/>
                <a:ea typeface="Franklin Gothic Medium"/>
                <a:cs typeface="Franklin Gothic Medium"/>
                <a:sym typeface="Franklin Gothic Medium"/>
              </a:rPr>
              <a:t>  Vascular hypertrophy  Endothelial dysfunction</a:t>
            </a:r>
          </a:p>
        </p:txBody>
      </p:sp>
      <p:sp>
        <p:nvSpPr>
          <p:cNvPr id="760" name="Shape 760"/>
          <p:cNvSpPr/>
          <p:nvPr/>
        </p:nvSpPr>
        <p:spPr>
          <a:xfrm>
            <a:off x="2449513" y="1957388"/>
            <a:ext cx="995364" cy="2813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Ischemia</a:t>
            </a:r>
          </a:p>
        </p:txBody>
      </p:sp>
      <p:sp>
        <p:nvSpPr>
          <p:cNvPr id="761" name="Shape 761"/>
          <p:cNvSpPr/>
          <p:nvPr/>
        </p:nvSpPr>
        <p:spPr>
          <a:xfrm>
            <a:off x="4073525" y="1136649"/>
            <a:ext cx="1550988" cy="5236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08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a:solidFill>
                  <a:srgbClr val="FFFFFF"/>
                </a:solidFill>
                <a:latin typeface="Times New Roman Bold"/>
                <a:ea typeface="Times New Roman Bold"/>
                <a:cs typeface="Times New Roman Bold"/>
                <a:sym typeface="Times New Roman Bold"/>
              </a:defRPr>
            </a:lvl1pPr>
          </a:lstStyle>
          <a:p>
            <a:pPr lvl="0">
              <a:defRPr>
                <a:solidFill>
                  <a:srgbClr val="000000"/>
                </a:solidFill>
              </a:defRPr>
            </a:pPr>
            <a:r>
              <a:rPr>
                <a:solidFill>
                  <a:srgbClr val="FFFFFF"/>
                </a:solidFill>
              </a:rPr>
              <a:t>Plaque rupture  and thrombosis</a:t>
            </a:r>
          </a:p>
        </p:txBody>
      </p:sp>
      <p:sp>
        <p:nvSpPr>
          <p:cNvPr id="762" name="Shape 762"/>
          <p:cNvSpPr/>
          <p:nvPr/>
        </p:nvSpPr>
        <p:spPr>
          <a:xfrm>
            <a:off x="6040437" y="1781175"/>
            <a:ext cx="2452696" cy="12619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Myocardial   IInfarction</a:t>
            </a:r>
            <a:endParaRPr sz="1500">
              <a:latin typeface="Calibri"/>
              <a:ea typeface="Calibri"/>
              <a:cs typeface="Calibri"/>
              <a:sym typeface="Calibri"/>
            </a:endParaRPr>
          </a:p>
          <a:p>
            <a:pPr lvl="0" indent="12700">
              <a:lnSpc>
                <a:spcPts val="23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Stroke</a:t>
            </a:r>
            <a:endParaRPr sz="1500">
              <a:latin typeface="Calibri"/>
              <a:ea typeface="Calibri"/>
              <a:cs typeface="Calibri"/>
              <a:sym typeface="Calibri"/>
            </a:endParaRPr>
          </a:p>
          <a:p>
            <a:pPr lvl="0" indent="633412">
              <a:lnSpc>
                <a:spcPts val="2100"/>
              </a:lnSpc>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Reduction of</a:t>
            </a:r>
            <a:endParaRPr sz="1500">
              <a:latin typeface="Calibri"/>
              <a:ea typeface="Calibri"/>
              <a:cs typeface="Calibri"/>
              <a:sym typeface="Calibri"/>
            </a:endParaRPr>
          </a:p>
          <a:p>
            <a:pPr lvl="0" indent="633412">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Contractility</a:t>
            </a:r>
          </a:p>
        </p:txBody>
      </p:sp>
      <p:sp>
        <p:nvSpPr>
          <p:cNvPr id="763" name="Shape 763"/>
          <p:cNvSpPr/>
          <p:nvPr/>
        </p:nvSpPr>
        <p:spPr>
          <a:xfrm>
            <a:off x="2473324" y="5595937"/>
            <a:ext cx="555632" cy="169871"/>
          </a:xfrm>
          <a:custGeom>
            <a:avLst/>
            <a:gdLst/>
            <a:ahLst/>
            <a:cxnLst>
              <a:cxn ang="0">
                <a:pos x="wd2" y="hd2"/>
              </a:cxn>
              <a:cxn ang="5400000">
                <a:pos x="wd2" y="hd2"/>
              </a:cxn>
              <a:cxn ang="10800000">
                <a:pos x="wd2" y="hd2"/>
              </a:cxn>
              <a:cxn ang="16200000">
                <a:pos x="wd2" y="hd2"/>
              </a:cxn>
            </a:cxnLst>
            <a:rect l="0" t="0" r="r" b="b"/>
            <a:pathLst>
              <a:path w="21600" h="21600" extrusionOk="0">
                <a:moveTo>
                  <a:pt x="16156" y="0"/>
                </a:moveTo>
                <a:lnTo>
                  <a:pt x="16156" y="5450"/>
                </a:lnTo>
                <a:lnTo>
                  <a:pt x="0" y="5450"/>
                </a:lnTo>
                <a:lnTo>
                  <a:pt x="0" y="16150"/>
                </a:lnTo>
                <a:lnTo>
                  <a:pt x="16156" y="16150"/>
                </a:lnTo>
                <a:lnTo>
                  <a:pt x="16156" y="21600"/>
                </a:lnTo>
                <a:lnTo>
                  <a:pt x="21600" y="10698"/>
                </a:lnTo>
                <a:lnTo>
                  <a:pt x="16156"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64" name="Shape 764"/>
          <p:cNvSpPr/>
          <p:nvPr/>
        </p:nvSpPr>
        <p:spPr>
          <a:xfrm>
            <a:off x="6008687" y="6351587"/>
            <a:ext cx="2608271" cy="1961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3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300">
                <a:solidFill>
                  <a:srgbClr val="FFFFFF"/>
                </a:solidFill>
              </a:rPr>
              <a:t>Modified from Dzau and Braunwald</a:t>
            </a:r>
          </a:p>
        </p:txBody>
      </p:sp>
      <p:sp>
        <p:nvSpPr>
          <p:cNvPr id="765" name="Shape 765"/>
          <p:cNvSpPr/>
          <p:nvPr/>
        </p:nvSpPr>
        <p:spPr>
          <a:xfrm>
            <a:off x="7524750" y="979487"/>
            <a:ext cx="1262063" cy="44856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Sudden</a:t>
            </a:r>
            <a:endParaRPr sz="1600" b="1">
              <a:solidFill>
                <a:srgbClr val="FFFFFF"/>
              </a:solidFill>
              <a:latin typeface="Calibri"/>
              <a:ea typeface="Calibri"/>
              <a:cs typeface="Calibri"/>
              <a:sym typeface="Calibri"/>
            </a:endParaRPr>
          </a:p>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Cardiac death</a:t>
            </a:r>
          </a:p>
        </p:txBody>
      </p:sp>
      <p:sp>
        <p:nvSpPr>
          <p:cNvPr id="766" name="Shape 766"/>
          <p:cNvSpPr/>
          <p:nvPr/>
        </p:nvSpPr>
        <p:spPr>
          <a:xfrm>
            <a:off x="6883396" y="1409699"/>
            <a:ext cx="504835" cy="317508"/>
          </a:xfrm>
          <a:custGeom>
            <a:avLst/>
            <a:gdLst/>
            <a:ahLst/>
            <a:cxnLst>
              <a:cxn ang="0">
                <a:pos x="wd2" y="hd2"/>
              </a:cxn>
              <a:cxn ang="5400000">
                <a:pos x="wd2" y="hd2"/>
              </a:cxn>
              <a:cxn ang="10800000">
                <a:pos x="wd2" y="hd2"/>
              </a:cxn>
              <a:cxn ang="16200000">
                <a:pos x="wd2" y="hd2"/>
              </a:cxn>
            </a:cxnLst>
            <a:rect l="0" t="0" r="r" b="b"/>
            <a:pathLst>
              <a:path w="21600" h="21600" extrusionOk="0">
                <a:moveTo>
                  <a:pt x="14604" y="0"/>
                </a:moveTo>
                <a:lnTo>
                  <a:pt x="15489" y="2592"/>
                </a:lnTo>
                <a:lnTo>
                  <a:pt x="0" y="16520"/>
                </a:lnTo>
                <a:lnTo>
                  <a:pt x="1834" y="21600"/>
                </a:lnTo>
                <a:lnTo>
                  <a:pt x="17389" y="7776"/>
                </a:lnTo>
                <a:lnTo>
                  <a:pt x="19079" y="7776"/>
                </a:lnTo>
                <a:lnTo>
                  <a:pt x="21600" y="648"/>
                </a:lnTo>
                <a:lnTo>
                  <a:pt x="14604"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771" name="Group 771"/>
          <p:cNvGrpSpPr/>
          <p:nvPr/>
        </p:nvGrpSpPr>
        <p:grpSpPr>
          <a:xfrm>
            <a:off x="6307127" y="3811584"/>
            <a:ext cx="201631" cy="688742"/>
            <a:chOff x="0" y="-1"/>
            <a:chExt cx="201629" cy="688741"/>
          </a:xfrm>
        </p:grpSpPr>
        <p:sp>
          <p:nvSpPr>
            <p:cNvPr id="767" name="Shape 767"/>
            <p:cNvSpPr/>
            <p:nvPr/>
          </p:nvSpPr>
          <p:spPr>
            <a:xfrm>
              <a:off x="-1" y="107259"/>
              <a:ext cx="164540" cy="581482"/>
            </a:xfrm>
            <a:custGeom>
              <a:avLst/>
              <a:gdLst/>
              <a:ahLst/>
              <a:cxnLst>
                <a:cxn ang="0">
                  <a:pos x="wd2" y="hd2"/>
                </a:cxn>
                <a:cxn ang="5400000">
                  <a:pos x="wd2" y="hd2"/>
                </a:cxn>
                <a:cxn ang="10800000">
                  <a:pos x="wd2" y="hd2"/>
                </a:cxn>
                <a:cxn ang="16200000">
                  <a:pos x="wd2" y="hd2"/>
                </a:cxn>
              </a:cxnLst>
              <a:rect l="0" t="0" r="r" b="b"/>
              <a:pathLst>
                <a:path w="21600" h="21600" extrusionOk="0">
                  <a:moveTo>
                    <a:pt x="16723" y="0"/>
                  </a:moveTo>
                  <a:lnTo>
                    <a:pt x="0" y="21289"/>
                  </a:lnTo>
                  <a:lnTo>
                    <a:pt x="4861" y="21600"/>
                  </a:lnTo>
                  <a:lnTo>
                    <a:pt x="21600" y="306"/>
                  </a:lnTo>
                  <a:lnTo>
                    <a:pt x="1672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68" name="Shape 768"/>
            <p:cNvSpPr/>
            <p:nvPr/>
          </p:nvSpPr>
          <p:spPr>
            <a:xfrm>
              <a:off x="131498" y="88735"/>
              <a:ext cx="70131" cy="34996"/>
            </a:xfrm>
            <a:custGeom>
              <a:avLst/>
              <a:gdLst/>
              <a:ahLst/>
              <a:cxnLst>
                <a:cxn ang="0">
                  <a:pos x="wd2" y="hd2"/>
                </a:cxn>
                <a:cxn ang="5400000">
                  <a:pos x="wd2" y="hd2"/>
                </a:cxn>
                <a:cxn ang="10800000">
                  <a:pos x="wd2" y="hd2"/>
                </a:cxn>
                <a:cxn ang="16200000">
                  <a:pos x="wd2" y="hd2"/>
                </a:cxn>
              </a:cxnLst>
              <a:rect l="0" t="0" r="r" b="b"/>
              <a:pathLst>
                <a:path w="21600" h="21600" extrusionOk="0">
                  <a:moveTo>
                    <a:pt x="18905" y="0"/>
                  </a:moveTo>
                  <a:lnTo>
                    <a:pt x="0" y="0"/>
                  </a:lnTo>
                  <a:lnTo>
                    <a:pt x="11445" y="5087"/>
                  </a:lnTo>
                  <a:lnTo>
                    <a:pt x="10175" y="16522"/>
                  </a:lnTo>
                  <a:lnTo>
                    <a:pt x="21600" y="21600"/>
                  </a:lnTo>
                  <a:lnTo>
                    <a:pt x="1890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69" name="Shape 769"/>
            <p:cNvSpPr/>
            <p:nvPr/>
          </p:nvSpPr>
          <p:spPr>
            <a:xfrm>
              <a:off x="127380" y="88735"/>
              <a:ext cx="41279" cy="26772"/>
            </a:xfrm>
            <a:custGeom>
              <a:avLst/>
              <a:gdLst/>
              <a:ahLst/>
              <a:cxnLst>
                <a:cxn ang="0">
                  <a:pos x="wd2" y="hd2"/>
                </a:cxn>
                <a:cxn ang="5400000">
                  <a:pos x="wd2" y="hd2"/>
                </a:cxn>
                <a:cxn ang="10800000">
                  <a:pos x="wd2" y="hd2"/>
                </a:cxn>
                <a:cxn ang="16200000">
                  <a:pos x="wd2" y="hd2"/>
                </a:cxn>
              </a:cxnLst>
              <a:rect l="0" t="0" r="r" b="b"/>
              <a:pathLst>
                <a:path w="21600" h="21600" extrusionOk="0">
                  <a:moveTo>
                    <a:pt x="2155" y="0"/>
                  </a:moveTo>
                  <a:lnTo>
                    <a:pt x="0" y="14950"/>
                  </a:lnTo>
                  <a:lnTo>
                    <a:pt x="19443" y="21600"/>
                  </a:lnTo>
                  <a:lnTo>
                    <a:pt x="21600" y="6650"/>
                  </a:lnTo>
                  <a:lnTo>
                    <a:pt x="215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0" name="Shape 770"/>
            <p:cNvSpPr/>
            <p:nvPr/>
          </p:nvSpPr>
          <p:spPr>
            <a:xfrm>
              <a:off x="90157" y="-2"/>
              <a:ext cx="102720" cy="107270"/>
            </a:xfrm>
            <a:custGeom>
              <a:avLst/>
              <a:gdLst/>
              <a:ahLst/>
              <a:cxnLst>
                <a:cxn ang="0">
                  <a:pos x="wd2" y="hd2"/>
                </a:cxn>
                <a:cxn ang="5400000">
                  <a:pos x="wd2" y="hd2"/>
                </a:cxn>
                <a:cxn ang="10800000">
                  <a:pos x="wd2" y="hd2"/>
                </a:cxn>
                <a:cxn ang="16200000">
                  <a:pos x="wd2" y="hd2"/>
                </a:cxn>
              </a:cxnLst>
              <a:rect l="0" t="0" r="r" b="b"/>
              <a:pathLst>
                <a:path w="21600" h="21600" extrusionOk="0">
                  <a:moveTo>
                    <a:pt x="16933" y="0"/>
                  </a:moveTo>
                  <a:lnTo>
                    <a:pt x="0" y="19937"/>
                  </a:lnTo>
                  <a:lnTo>
                    <a:pt x="7827" y="21600"/>
                  </a:lnTo>
                  <a:lnTo>
                    <a:pt x="8693" y="17870"/>
                  </a:lnTo>
                  <a:lnTo>
                    <a:pt x="21600" y="17870"/>
                  </a:lnTo>
                  <a:lnTo>
                    <a:pt x="169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774" name="Group 774"/>
          <p:cNvGrpSpPr/>
          <p:nvPr/>
        </p:nvGrpSpPr>
        <p:grpSpPr>
          <a:xfrm>
            <a:off x="5827699" y="2478077"/>
            <a:ext cx="474305" cy="542820"/>
            <a:chOff x="-1" y="0"/>
            <a:chExt cx="474303" cy="542818"/>
          </a:xfrm>
        </p:grpSpPr>
        <p:sp>
          <p:nvSpPr>
            <p:cNvPr id="772" name="Shape 772"/>
            <p:cNvSpPr/>
            <p:nvPr/>
          </p:nvSpPr>
          <p:spPr>
            <a:xfrm>
              <a:off x="60387" y="73796"/>
              <a:ext cx="413916" cy="469022"/>
            </a:xfrm>
            <a:custGeom>
              <a:avLst/>
              <a:gdLst/>
              <a:ahLst/>
              <a:cxnLst>
                <a:cxn ang="0">
                  <a:pos x="wd2" y="hd2"/>
                </a:cxn>
                <a:cxn ang="5400000">
                  <a:pos x="wd2" y="hd2"/>
                </a:cxn>
                <a:cxn ang="10800000">
                  <a:pos x="wd2" y="hd2"/>
                </a:cxn>
                <a:cxn ang="16200000">
                  <a:pos x="wd2" y="hd2"/>
                </a:cxn>
              </a:cxnLst>
              <a:rect l="0" t="0" r="r" b="b"/>
              <a:pathLst>
                <a:path w="21600" h="21600" extrusionOk="0">
                  <a:moveTo>
                    <a:pt x="1501" y="0"/>
                  </a:moveTo>
                  <a:lnTo>
                    <a:pt x="0" y="1153"/>
                  </a:lnTo>
                  <a:lnTo>
                    <a:pt x="20099" y="21600"/>
                  </a:lnTo>
                  <a:lnTo>
                    <a:pt x="21600" y="20448"/>
                  </a:lnTo>
                  <a:lnTo>
                    <a:pt x="150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3" name="Shape 773"/>
            <p:cNvSpPr/>
            <p:nvPr/>
          </p:nvSpPr>
          <p:spPr>
            <a:xfrm>
              <a:off x="-1" y="-1"/>
              <a:ext cx="117888" cy="1238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806" y="21600"/>
                  </a:lnTo>
                  <a:lnTo>
                    <a:pt x="11065" y="17240"/>
                  </a:lnTo>
                  <a:lnTo>
                    <a:pt x="8779" y="14732"/>
                  </a:lnTo>
                  <a:lnTo>
                    <a:pt x="14052" y="10368"/>
                  </a:lnTo>
                  <a:lnTo>
                    <a:pt x="19355" y="10368"/>
                  </a:lnTo>
                  <a:lnTo>
                    <a:pt x="21600" y="8507"/>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777" name="Group 777"/>
          <p:cNvGrpSpPr/>
          <p:nvPr/>
        </p:nvGrpSpPr>
        <p:grpSpPr>
          <a:xfrm>
            <a:off x="4268774" y="2001831"/>
            <a:ext cx="990613" cy="114318"/>
            <a:chOff x="-1" y="0"/>
            <a:chExt cx="990612" cy="114316"/>
          </a:xfrm>
        </p:grpSpPr>
        <p:sp>
          <p:nvSpPr>
            <p:cNvPr id="775" name="Shape 775"/>
            <p:cNvSpPr/>
            <p:nvPr/>
          </p:nvSpPr>
          <p:spPr>
            <a:xfrm>
              <a:off x="-2" y="-1"/>
              <a:ext cx="114311" cy="1143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21600" y="21600"/>
                  </a:lnTo>
                  <a:lnTo>
                    <a:pt x="21600" y="14400"/>
                  </a:lnTo>
                  <a:lnTo>
                    <a:pt x="18000" y="14400"/>
                  </a:lnTo>
                  <a:lnTo>
                    <a:pt x="18000" y="7200"/>
                  </a:lnTo>
                  <a:lnTo>
                    <a:pt x="21600" y="72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6" name="Shape 776"/>
            <p:cNvSpPr/>
            <p:nvPr/>
          </p:nvSpPr>
          <p:spPr>
            <a:xfrm>
              <a:off x="114301" y="38103"/>
              <a:ext cx="876311" cy="38108"/>
            </a:xfrm>
            <a:prstGeom prst="rect">
              <a:avLst/>
            </a:pr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781" name="Group 781"/>
          <p:cNvGrpSpPr/>
          <p:nvPr/>
        </p:nvGrpSpPr>
        <p:grpSpPr>
          <a:xfrm>
            <a:off x="3238490" y="2398702"/>
            <a:ext cx="291615" cy="604351"/>
            <a:chOff x="-1" y="-1"/>
            <a:chExt cx="291614" cy="604350"/>
          </a:xfrm>
        </p:grpSpPr>
        <p:sp>
          <p:nvSpPr>
            <p:cNvPr id="778" name="Shape 778"/>
            <p:cNvSpPr/>
            <p:nvPr/>
          </p:nvSpPr>
          <p:spPr>
            <a:xfrm>
              <a:off x="-2" y="476901"/>
              <a:ext cx="101904" cy="1274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5" y="21600"/>
                  </a:lnTo>
                  <a:lnTo>
                    <a:pt x="21600" y="8232"/>
                  </a:lnTo>
                  <a:lnTo>
                    <a:pt x="13029" y="8232"/>
                  </a:lnTo>
                  <a:lnTo>
                    <a:pt x="5695" y="5588"/>
                  </a:lnTo>
                  <a:lnTo>
                    <a:pt x="7351" y="2654"/>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9" name="Shape 779"/>
            <p:cNvSpPr/>
            <p:nvPr/>
          </p:nvSpPr>
          <p:spPr>
            <a:xfrm>
              <a:off x="61463" y="508174"/>
              <a:ext cx="42463" cy="17300"/>
            </a:xfrm>
            <a:custGeom>
              <a:avLst/>
              <a:gdLst/>
              <a:ahLst/>
              <a:cxnLst>
                <a:cxn ang="0">
                  <a:pos x="wd2" y="hd2"/>
                </a:cxn>
                <a:cxn ang="5400000">
                  <a:pos x="wd2" y="hd2"/>
                </a:cxn>
                <a:cxn ang="10800000">
                  <a:pos x="wd2" y="hd2"/>
                </a:cxn>
                <a:cxn ang="16200000">
                  <a:pos x="wd2" y="hd2"/>
                </a:cxn>
              </a:cxnLst>
              <a:rect l="0" t="0" r="r" b="b"/>
              <a:pathLst>
                <a:path w="21600" h="21600" extrusionOk="0">
                  <a:moveTo>
                    <a:pt x="3972" y="0"/>
                  </a:moveTo>
                  <a:lnTo>
                    <a:pt x="0" y="21600"/>
                  </a:lnTo>
                  <a:lnTo>
                    <a:pt x="20570" y="21600"/>
                  </a:lnTo>
                  <a:lnTo>
                    <a:pt x="21600" y="19541"/>
                  </a:lnTo>
                  <a:lnTo>
                    <a:pt x="3972"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0" name="Shape 780"/>
            <p:cNvSpPr/>
            <p:nvPr/>
          </p:nvSpPr>
          <p:spPr>
            <a:xfrm>
              <a:off x="34677" y="-2"/>
              <a:ext cx="256937" cy="508185"/>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0" y="20936"/>
                  </a:lnTo>
                  <a:lnTo>
                    <a:pt x="2908" y="21600"/>
                  </a:lnTo>
                  <a:lnTo>
                    <a:pt x="21600" y="668"/>
                  </a:lnTo>
                  <a:lnTo>
                    <a:pt x="1868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786" name="Group 786"/>
          <p:cNvGrpSpPr/>
          <p:nvPr/>
        </p:nvGrpSpPr>
        <p:grpSpPr>
          <a:xfrm>
            <a:off x="3184517" y="3827450"/>
            <a:ext cx="321902" cy="642577"/>
            <a:chOff x="-1" y="-1"/>
            <a:chExt cx="321901" cy="642576"/>
          </a:xfrm>
        </p:grpSpPr>
        <p:sp>
          <p:nvSpPr>
            <p:cNvPr id="782" name="Shape 782"/>
            <p:cNvSpPr/>
            <p:nvPr/>
          </p:nvSpPr>
          <p:spPr>
            <a:xfrm>
              <a:off x="218865" y="547617"/>
              <a:ext cx="102139" cy="94958"/>
            </a:xfrm>
            <a:custGeom>
              <a:avLst/>
              <a:gdLst/>
              <a:ahLst/>
              <a:cxnLst>
                <a:cxn ang="0">
                  <a:pos x="wd2" y="hd2"/>
                </a:cxn>
                <a:cxn ang="5400000">
                  <a:pos x="wd2" y="hd2"/>
                </a:cxn>
                <a:cxn ang="10800000">
                  <a:pos x="wd2" y="hd2"/>
                </a:cxn>
                <a:cxn ang="16200000">
                  <a:pos x="wd2" y="hd2"/>
                </a:cxn>
              </a:cxnLst>
              <a:rect l="0" t="0" r="r" b="b"/>
              <a:pathLst>
                <a:path w="21600" h="21600" extrusionOk="0">
                  <a:moveTo>
                    <a:pt x="7257" y="0"/>
                  </a:moveTo>
                  <a:lnTo>
                    <a:pt x="0" y="3736"/>
                  </a:lnTo>
                  <a:lnTo>
                    <a:pt x="21306" y="21600"/>
                  </a:lnTo>
                  <a:lnTo>
                    <a:pt x="21600" y="3909"/>
                  </a:lnTo>
                  <a:lnTo>
                    <a:pt x="8989" y="3909"/>
                  </a:lnTo>
                  <a:lnTo>
                    <a:pt x="7257"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3" name="Shape 783"/>
            <p:cNvSpPr/>
            <p:nvPr/>
          </p:nvSpPr>
          <p:spPr>
            <a:xfrm>
              <a:off x="253177" y="531173"/>
              <a:ext cx="42584" cy="33635"/>
            </a:xfrm>
            <a:custGeom>
              <a:avLst/>
              <a:gdLst/>
              <a:ahLst/>
              <a:cxnLst>
                <a:cxn ang="0">
                  <a:pos x="wd2" y="hd2"/>
                </a:cxn>
                <a:cxn ang="5400000">
                  <a:pos x="wd2" y="hd2"/>
                </a:cxn>
                <a:cxn ang="10800000">
                  <a:pos x="wd2" y="hd2"/>
                </a:cxn>
                <a:cxn ang="16200000">
                  <a:pos x="wd2" y="hd2"/>
                </a:cxn>
              </a:cxnLst>
              <a:rect l="0" t="0" r="r" b="b"/>
              <a:pathLst>
                <a:path w="21600" h="21600" extrusionOk="0">
                  <a:moveTo>
                    <a:pt x="17433" y="0"/>
                  </a:moveTo>
                  <a:lnTo>
                    <a:pt x="0" y="10563"/>
                  </a:lnTo>
                  <a:lnTo>
                    <a:pt x="4155" y="21600"/>
                  </a:lnTo>
                  <a:lnTo>
                    <a:pt x="21600" y="11071"/>
                  </a:lnTo>
                  <a:lnTo>
                    <a:pt x="174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4" name="Shape 784"/>
            <p:cNvSpPr/>
            <p:nvPr/>
          </p:nvSpPr>
          <p:spPr>
            <a:xfrm>
              <a:off x="261367" y="514736"/>
              <a:ext cx="60533" cy="500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40" y="7092"/>
                  </a:lnTo>
                  <a:lnTo>
                    <a:pt x="12272" y="14528"/>
                  </a:lnTo>
                  <a:lnTo>
                    <a:pt x="0" y="21600"/>
                  </a:lnTo>
                  <a:lnTo>
                    <a:pt x="21281" y="216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5" name="Shape 785"/>
            <p:cNvSpPr/>
            <p:nvPr/>
          </p:nvSpPr>
          <p:spPr>
            <a:xfrm>
              <a:off x="-2" y="-3"/>
              <a:ext cx="287549" cy="547629"/>
            </a:xfrm>
            <a:custGeom>
              <a:avLst/>
              <a:gdLst/>
              <a:ahLst/>
              <a:cxnLst>
                <a:cxn ang="0">
                  <a:pos x="wd2" y="hd2"/>
                </a:cxn>
                <a:cxn ang="5400000">
                  <a:pos x="wd2" y="hd2"/>
                </a:cxn>
                <a:cxn ang="10800000">
                  <a:pos x="wd2" y="hd2"/>
                </a:cxn>
                <a:cxn ang="16200000">
                  <a:pos x="wd2" y="hd2"/>
                </a:cxn>
              </a:cxnLst>
              <a:rect l="0" t="0" r="r" b="b"/>
              <a:pathLst>
                <a:path w="21600" h="21600" extrusionOk="0">
                  <a:moveTo>
                    <a:pt x="2583" y="0"/>
                  </a:moveTo>
                  <a:lnTo>
                    <a:pt x="0" y="652"/>
                  </a:lnTo>
                  <a:lnTo>
                    <a:pt x="19019" y="21600"/>
                  </a:lnTo>
                  <a:lnTo>
                    <a:pt x="21600" y="20951"/>
                  </a:lnTo>
                  <a:lnTo>
                    <a:pt x="258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87" name="Shape 787"/>
          <p:cNvSpPr/>
          <p:nvPr/>
        </p:nvSpPr>
        <p:spPr>
          <a:xfrm>
            <a:off x="4071937" y="2286000"/>
            <a:ext cx="1612909" cy="3570288"/>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grpSp>
        <p:nvGrpSpPr>
          <p:cNvPr id="790" name="Group 790"/>
          <p:cNvGrpSpPr/>
          <p:nvPr/>
        </p:nvGrpSpPr>
        <p:grpSpPr>
          <a:xfrm>
            <a:off x="2143112" y="3787758"/>
            <a:ext cx="642963" cy="642962"/>
            <a:chOff x="0" y="-1"/>
            <a:chExt cx="642961" cy="642961"/>
          </a:xfrm>
        </p:grpSpPr>
        <p:sp>
          <p:nvSpPr>
            <p:cNvPr id="788" name="Shape 788"/>
            <p:cNvSpPr/>
            <p:nvPr/>
          </p:nvSpPr>
          <p:spPr>
            <a:xfrm>
              <a:off x="128846" y="176242"/>
              <a:ext cx="514115" cy="466718"/>
            </a:xfrm>
            <a:custGeom>
              <a:avLst/>
              <a:gdLst/>
              <a:ahLst/>
              <a:cxnLst>
                <a:cxn ang="0">
                  <a:pos x="wd2" y="hd2"/>
                </a:cxn>
                <a:cxn ang="5400000">
                  <a:pos x="wd2" y="hd2"/>
                </a:cxn>
                <a:cxn ang="10800000">
                  <a:pos x="wd2" y="hd2"/>
                </a:cxn>
                <a:cxn ang="16200000">
                  <a:pos x="wd2" y="hd2"/>
                </a:cxn>
              </a:cxnLst>
              <a:rect l="0" t="0" r="r" b="b"/>
              <a:pathLst>
                <a:path w="21600" h="21600" extrusionOk="0">
                  <a:moveTo>
                    <a:pt x="3860" y="0"/>
                  </a:moveTo>
                  <a:lnTo>
                    <a:pt x="0" y="0"/>
                  </a:lnTo>
                  <a:lnTo>
                    <a:pt x="19614" y="21600"/>
                  </a:lnTo>
                  <a:lnTo>
                    <a:pt x="21600" y="19483"/>
                  </a:lnTo>
                  <a:lnTo>
                    <a:pt x="386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9" name="Shape 789"/>
            <p:cNvSpPr/>
            <p:nvPr/>
          </p:nvSpPr>
          <p:spPr>
            <a:xfrm>
              <a:off x="-1" y="-2"/>
              <a:ext cx="220726" cy="200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09" y="18998"/>
                  </a:lnTo>
                  <a:lnTo>
                    <a:pt x="21600" y="18998"/>
                  </a:lnTo>
                  <a:lnTo>
                    <a:pt x="17372" y="14354"/>
                  </a:lnTo>
                  <a:lnTo>
                    <a:pt x="19896" y="12040"/>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91" name="Shape 791"/>
          <p:cNvSpPr/>
          <p:nvPr/>
        </p:nvSpPr>
        <p:spPr>
          <a:xfrm>
            <a:off x="5497512" y="3597273"/>
            <a:ext cx="3546481" cy="17455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41425">
              <a:lnSpc>
                <a:spcPts val="2000"/>
              </a:lnSpc>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Dilatation and  Remodelling</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GFR,	S.Creatinine</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Microalbuminuria,  Proteinuria  Aldosterone release  Glomerular sclerosis</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Terminal  Heart Failure</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Esrd</a:t>
            </a:r>
          </a:p>
        </p:txBody>
      </p:sp>
      <p:sp>
        <p:nvSpPr>
          <p:cNvPr id="792" name="Shape 792"/>
          <p:cNvSpPr>
            <a:spLocks noGrp="1"/>
          </p:cNvSpPr>
          <p:nvPr>
            <p:ph type="title"/>
          </p:nvPr>
        </p:nvSpPr>
        <p:spPr>
          <a:xfrm>
            <a:off x="500063" y="-46041"/>
            <a:ext cx="8142286" cy="1219207"/>
          </a:xfrm>
          <a:prstGeom prst="rect">
            <a:avLst/>
          </a:prstGeom>
        </p:spPr>
        <p:txBody>
          <a:bodyPr lIns="0" tIns="0" rIns="0" bIns="0">
            <a:normAutofit/>
          </a:bodyPr>
          <a:lstStyle>
            <a:lvl1pPr indent="1917700">
              <a:tabLst>
                <a:tab pos="723900" algn="l"/>
                <a:tab pos="1447800" algn="l"/>
                <a:tab pos="2171700" algn="l"/>
                <a:tab pos="2895600" algn="l"/>
                <a:tab pos="3619500" algn="l"/>
                <a:tab pos="4343400" algn="l"/>
                <a:tab pos="5067300" algn="l"/>
                <a:tab pos="5791200" algn="l"/>
                <a:tab pos="6515100" algn="l"/>
                <a:tab pos="7239000" algn="l"/>
                <a:tab pos="7962900" algn="l"/>
              </a:tabLst>
              <a:defRPr sz="4000">
                <a:solidFill>
                  <a:srgbClr val="FFFF00"/>
                </a:solidFill>
                <a:latin typeface="Times New Roman"/>
                <a:ea typeface="Times New Roman"/>
                <a:cs typeface="Times New Roman"/>
                <a:sym typeface="Times New Roman"/>
              </a:defRPr>
            </a:lvl1pPr>
          </a:lstStyle>
          <a:p>
            <a:pPr lvl="0">
              <a:defRPr sz="1800">
                <a:solidFill>
                  <a:srgbClr val="000000"/>
                </a:solidFill>
              </a:defRPr>
            </a:pPr>
            <a:r>
              <a:rPr sz="4000">
                <a:solidFill>
                  <a:srgbClr val="FFFF00"/>
                </a:solidFill>
              </a:rPr>
              <a:t>Continuum sistemico</a:t>
            </a: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 name="image18.jpeg"/>
          <p:cNvPicPr/>
          <p:nvPr/>
        </p:nvPicPr>
        <p:blipFill>
          <a:blip r:embed="rId2">
            <a:extLst/>
          </a:blip>
          <a:stretch>
            <a:fillRect/>
          </a:stretch>
        </p:blipFill>
        <p:spPr>
          <a:xfrm>
            <a:off x="287338" y="215900"/>
            <a:ext cx="8712201" cy="6480175"/>
          </a:xfrm>
          <a:prstGeom prst="rect">
            <a:avLst/>
          </a:prstGeom>
          <a:ln w="12700">
            <a:miter lim="400000"/>
          </a:ln>
        </p:spPr>
      </p:pic>
      <p:sp>
        <p:nvSpPr>
          <p:cNvPr id="1189" name="Shape 1189"/>
          <p:cNvSpPr/>
          <p:nvPr/>
        </p:nvSpPr>
        <p:spPr>
          <a:xfrm>
            <a:off x="1571623" y="3143250"/>
            <a:ext cx="2214568" cy="785813"/>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lnTo>
                  <a:pt x="8472" y="0"/>
                </a:lnTo>
                <a:close/>
              </a:path>
            </a:pathLst>
          </a:custGeom>
          <a:solidFill>
            <a:srgbClr val="0099CC"/>
          </a:solidFill>
          <a:ln w="12600">
            <a:solidFill>
              <a:srgbClr val="FFFFFF"/>
            </a:solidFill>
            <a:round/>
          </a:ln>
        </p:spPr>
        <p:txBody>
          <a:bodyPr lIns="0" tIns="0" rIns="0" bIns="0" anchor="ctr"/>
          <a:lstStyle/>
          <a:p>
            <a:pPr lvl="0">
              <a:defRPr>
                <a:solidFill>
                  <a:srgbClr val="FFFFFF"/>
                </a:solidFill>
                <a:latin typeface="Arial"/>
                <a:ea typeface="Arial"/>
                <a:cs typeface="Arial"/>
                <a:sym typeface="Arial"/>
              </a:defRPr>
            </a:pPr>
            <a:endParaRPr/>
          </a:p>
        </p:txBody>
      </p:sp>
      <p:pic>
        <p:nvPicPr>
          <p:cNvPr id="1190" name="image19.jpeg"/>
          <p:cNvPicPr/>
          <p:nvPr/>
        </p:nvPicPr>
        <p:blipFill>
          <a:blip r:embed="rId3">
            <a:extLst/>
          </a:blip>
          <a:stretch>
            <a:fillRect/>
          </a:stretch>
        </p:blipFill>
        <p:spPr>
          <a:xfrm>
            <a:off x="1428750" y="1357312"/>
            <a:ext cx="2071691" cy="185737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p:nvPr/>
        </p:nvSpPr>
        <p:spPr>
          <a:xfrm>
            <a:off x="1457551" y="404810"/>
            <a:ext cx="6065375" cy="563497"/>
          </a:xfrm>
          <a:prstGeom prst="rect">
            <a:avLst/>
          </a:prstGeom>
          <a:ln w="12700">
            <a:miter lim="400000"/>
          </a:ln>
          <a:extLst>
            <a:ext uri="{C572A759-6A51-4108-AA02-DFA0A04FC94B}">
              <ma14:wrappingTextBoxFlag xmlns:ma14="http://schemas.microsoft.com/office/mac/drawingml/2011/main" xmlns="" val="1"/>
            </a:ext>
          </a:extLst>
        </p:spPr>
        <p:txBody>
          <a:bodyPr wrap="none" lIns="46798" tIns="46798" rIns="46798" bIns="46798">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b="1">
                <a:solidFill>
                  <a:srgbClr val="800000"/>
                </a:solidFill>
                <a:latin typeface="Calibri"/>
                <a:ea typeface="Calibri"/>
                <a:cs typeface="Calibri"/>
                <a:sym typeface="Calibri"/>
              </a:defRPr>
            </a:lvl1pPr>
          </a:lstStyle>
          <a:p>
            <a:pPr lvl="0">
              <a:defRPr sz="1800" b="0">
                <a:solidFill>
                  <a:srgbClr val="000000"/>
                </a:solidFill>
              </a:defRPr>
            </a:pPr>
            <a:r>
              <a:rPr sz="3200" b="1">
                <a:solidFill>
                  <a:srgbClr val="800000"/>
                </a:solidFill>
              </a:rPr>
              <a:t> The change of disease concept</a:t>
            </a:r>
          </a:p>
        </p:txBody>
      </p:sp>
      <p:sp>
        <p:nvSpPr>
          <p:cNvPr id="1193" name="Shape 1193"/>
          <p:cNvSpPr/>
          <p:nvPr/>
        </p:nvSpPr>
        <p:spPr>
          <a:xfrm>
            <a:off x="611184" y="1700213"/>
            <a:ext cx="5918207" cy="804797"/>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000066"/>
                </a:solidFill>
                <a:latin typeface="Calibri"/>
                <a:ea typeface="Calibri"/>
                <a:cs typeface="Calibri"/>
                <a:sym typeface="Calibri"/>
              </a:defRPr>
            </a:lvl1pPr>
          </a:lstStyle>
          <a:p>
            <a:pPr lvl="0">
              <a:defRPr sz="1800" b="0">
                <a:solidFill>
                  <a:srgbClr val="000000"/>
                </a:solidFill>
              </a:defRPr>
            </a:pPr>
            <a:r>
              <a:rPr sz="2400" b="1">
                <a:solidFill>
                  <a:srgbClr val="000066"/>
                </a:solidFill>
              </a:rPr>
              <a:t>Traditional: reductionist, one single factor</a:t>
            </a:r>
          </a:p>
        </p:txBody>
      </p:sp>
      <p:grpSp>
        <p:nvGrpSpPr>
          <p:cNvPr id="1196" name="Group 1196"/>
          <p:cNvGrpSpPr/>
          <p:nvPr/>
        </p:nvGrpSpPr>
        <p:grpSpPr>
          <a:xfrm>
            <a:off x="738187" y="2493954"/>
            <a:ext cx="1930410" cy="619145"/>
            <a:chOff x="0" y="0"/>
            <a:chExt cx="1930409" cy="619143"/>
          </a:xfrm>
        </p:grpSpPr>
        <p:pic>
          <p:nvPicPr>
            <p:cNvPr id="1194" name="image53.png"/>
            <p:cNvPicPr/>
            <p:nvPr/>
          </p:nvPicPr>
          <p:blipFill>
            <a:blip r:embed="rId2">
              <a:extLst/>
            </a:blip>
            <a:stretch>
              <a:fillRect/>
            </a:stretch>
          </p:blipFill>
          <p:spPr>
            <a:xfrm>
              <a:off x="0" y="-1"/>
              <a:ext cx="1930410" cy="619144"/>
            </a:xfrm>
            <a:prstGeom prst="rect">
              <a:avLst/>
            </a:prstGeom>
            <a:ln w="12700" cap="flat">
              <a:noFill/>
              <a:miter lim="400000"/>
            </a:ln>
            <a:effectLst/>
          </p:spPr>
        </p:pic>
        <p:sp>
          <p:nvSpPr>
            <p:cNvPr id="1195" name="Shape 1195"/>
            <p:cNvSpPr/>
            <p:nvPr/>
          </p:nvSpPr>
          <p:spPr>
            <a:xfrm>
              <a:off x="17460" y="152581"/>
              <a:ext cx="1897073" cy="3155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Causal factor</a:t>
              </a:r>
            </a:p>
          </p:txBody>
        </p:sp>
      </p:grpSp>
      <p:grpSp>
        <p:nvGrpSpPr>
          <p:cNvPr id="1199" name="Group 1199"/>
          <p:cNvGrpSpPr/>
          <p:nvPr/>
        </p:nvGrpSpPr>
        <p:grpSpPr>
          <a:xfrm>
            <a:off x="3956035" y="2493958"/>
            <a:ext cx="1925656" cy="649307"/>
            <a:chOff x="0" y="-1"/>
            <a:chExt cx="1925654" cy="649305"/>
          </a:xfrm>
        </p:grpSpPr>
        <p:pic>
          <p:nvPicPr>
            <p:cNvPr id="1197" name="image54.png"/>
            <p:cNvPicPr/>
            <p:nvPr/>
          </p:nvPicPr>
          <p:blipFill>
            <a:blip r:embed="rId3">
              <a:extLst/>
            </a:blip>
            <a:stretch>
              <a:fillRect/>
            </a:stretch>
          </p:blipFill>
          <p:spPr>
            <a:xfrm>
              <a:off x="-1" y="-2"/>
              <a:ext cx="1925655" cy="649307"/>
            </a:xfrm>
            <a:prstGeom prst="rect">
              <a:avLst/>
            </a:prstGeom>
            <a:ln w="12700" cap="flat">
              <a:noFill/>
              <a:miter lim="400000"/>
            </a:ln>
            <a:effectLst/>
          </p:spPr>
        </p:pic>
        <p:sp>
          <p:nvSpPr>
            <p:cNvPr id="1198" name="Shape 1198"/>
            <p:cNvSpPr/>
            <p:nvPr/>
          </p:nvSpPr>
          <p:spPr>
            <a:xfrm>
              <a:off x="12698" y="166074"/>
              <a:ext cx="1897078" cy="3155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Disease</a:t>
              </a:r>
            </a:p>
          </p:txBody>
        </p:sp>
      </p:grpSp>
      <p:sp>
        <p:nvSpPr>
          <p:cNvPr id="1200" name="Shape 1200"/>
          <p:cNvSpPr/>
          <p:nvPr/>
        </p:nvSpPr>
        <p:spPr>
          <a:xfrm>
            <a:off x="2916238" y="2779713"/>
            <a:ext cx="741371" cy="1590"/>
          </a:xfrm>
          <a:prstGeom prst="line">
            <a:avLst/>
          </a:prstGeom>
          <a:ln w="38160" cap="sq">
            <a:solidFill>
              <a:srgbClr val="000066"/>
            </a:solidFill>
            <a:miter/>
            <a:tailEnd type="triangle"/>
          </a:ln>
        </p:spPr>
        <p:txBody>
          <a:bodyPr lIns="0" tIns="0" rIns="0" bIns="0"/>
          <a:lstStyle/>
          <a:p>
            <a:pPr lvl="0" defTabSz="457200">
              <a:defRPr sz="1200"/>
            </a:pPr>
            <a:endParaRPr/>
          </a:p>
        </p:txBody>
      </p:sp>
      <p:grpSp>
        <p:nvGrpSpPr>
          <p:cNvPr id="1203" name="Group 1203"/>
          <p:cNvGrpSpPr/>
          <p:nvPr/>
        </p:nvGrpSpPr>
        <p:grpSpPr>
          <a:xfrm>
            <a:off x="738176" y="4041765"/>
            <a:ext cx="1516082" cy="473095"/>
            <a:chOff x="-1" y="0"/>
            <a:chExt cx="1516080" cy="473093"/>
          </a:xfrm>
        </p:grpSpPr>
        <p:pic>
          <p:nvPicPr>
            <p:cNvPr id="1201" name="image55.png"/>
            <p:cNvPicPr/>
            <p:nvPr/>
          </p:nvPicPr>
          <p:blipFill>
            <a:blip r:embed="rId4">
              <a:extLst/>
            </a:blip>
            <a:stretch>
              <a:fillRect/>
            </a:stretch>
          </p:blipFill>
          <p:spPr>
            <a:xfrm>
              <a:off x="-2" y="-1"/>
              <a:ext cx="1516082" cy="473094"/>
            </a:xfrm>
            <a:prstGeom prst="rect">
              <a:avLst/>
            </a:prstGeom>
            <a:ln w="12700" cap="flat">
              <a:noFill/>
              <a:miter lim="400000"/>
            </a:ln>
            <a:effectLst/>
          </p:spPr>
        </p:pic>
        <p:sp>
          <p:nvSpPr>
            <p:cNvPr id="1202" name="Shape 1202"/>
            <p:cNvSpPr/>
            <p:nvPr/>
          </p:nvSpPr>
          <p:spPr>
            <a:xfrm>
              <a:off x="17460" y="14287"/>
              <a:ext cx="1481157"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Basic</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 risk</a:t>
              </a:r>
            </a:p>
          </p:txBody>
        </p:sp>
      </p:grpSp>
      <p:grpSp>
        <p:nvGrpSpPr>
          <p:cNvPr id="1206" name="Group 1206"/>
          <p:cNvGrpSpPr/>
          <p:nvPr/>
        </p:nvGrpSpPr>
        <p:grpSpPr>
          <a:xfrm>
            <a:off x="811198" y="5291129"/>
            <a:ext cx="1516088" cy="467404"/>
            <a:chOff x="-1" y="0"/>
            <a:chExt cx="1516086" cy="467402"/>
          </a:xfrm>
        </p:grpSpPr>
        <p:pic>
          <p:nvPicPr>
            <p:cNvPr id="1204" name="image56.png"/>
            <p:cNvPicPr/>
            <p:nvPr/>
          </p:nvPicPr>
          <p:blipFill>
            <a:blip r:embed="rId5">
              <a:extLst/>
            </a:blip>
            <a:stretch>
              <a:fillRect/>
            </a:stretch>
          </p:blipFill>
          <p:spPr>
            <a:xfrm>
              <a:off x="-2" y="-1"/>
              <a:ext cx="1516088" cy="449275"/>
            </a:xfrm>
            <a:prstGeom prst="rect">
              <a:avLst/>
            </a:prstGeom>
            <a:ln w="12700" cap="flat">
              <a:noFill/>
              <a:miter lim="400000"/>
            </a:ln>
            <a:effectLst/>
          </p:spPr>
        </p:pic>
        <p:sp>
          <p:nvSpPr>
            <p:cNvPr id="1205" name="Shape 1205"/>
            <p:cNvSpPr/>
            <p:nvPr/>
          </p:nvSpPr>
          <p:spPr>
            <a:xfrm>
              <a:off x="15879" y="12699"/>
              <a:ext cx="1482741"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lvl1pPr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Environmental factors</a:t>
              </a:r>
            </a:p>
          </p:txBody>
        </p:sp>
      </p:grpSp>
      <p:sp>
        <p:nvSpPr>
          <p:cNvPr id="1207" name="Shape 1207"/>
          <p:cNvSpPr/>
          <p:nvPr/>
        </p:nvSpPr>
        <p:spPr>
          <a:xfrm>
            <a:off x="2411413" y="4224337"/>
            <a:ext cx="174634" cy="1365259"/>
          </a:xfrm>
          <a:custGeom>
            <a:avLst/>
            <a:gdLst/>
            <a:ahLst/>
            <a:cxnLst>
              <a:cxn ang="0">
                <a:pos x="wd2" y="hd2"/>
              </a:cxn>
              <a:cxn ang="5400000">
                <a:pos x="wd2" y="hd2"/>
              </a:cxn>
              <a:cxn ang="10800000">
                <a:pos x="wd2" y="hd2"/>
              </a:cxn>
              <a:cxn ang="16200000">
                <a:pos x="wd2" y="hd2"/>
              </a:cxn>
            </a:cxnLst>
            <a:rect l="0" t="0" r="r" b="b"/>
            <a:pathLst>
              <a:path w="21600" h="21600" extrusionOk="0">
                <a:moveTo>
                  <a:pt x="4997" y="0"/>
                </a:moveTo>
                <a:lnTo>
                  <a:pt x="21600" y="0"/>
                </a:lnTo>
                <a:lnTo>
                  <a:pt x="21600" y="21600"/>
                </a:lnTo>
                <a:lnTo>
                  <a:pt x="0" y="21600"/>
                </a:lnTo>
              </a:path>
            </a:pathLst>
          </a:custGeom>
          <a:ln w="38160" cap="sq">
            <a:solidFill>
              <a:srgbClr val="000066"/>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208" name="Shape 1208"/>
          <p:cNvSpPr/>
          <p:nvPr/>
        </p:nvSpPr>
        <p:spPr>
          <a:xfrm>
            <a:off x="2627309" y="4941887"/>
            <a:ext cx="260355" cy="1590"/>
          </a:xfrm>
          <a:prstGeom prst="line">
            <a:avLst/>
          </a:prstGeom>
          <a:ln w="38160" cap="sq">
            <a:solidFill>
              <a:srgbClr val="000066"/>
            </a:solidFill>
            <a:miter/>
            <a:tailEnd type="triangle"/>
          </a:ln>
        </p:spPr>
        <p:txBody>
          <a:bodyPr lIns="0" tIns="0" rIns="0" bIns="0"/>
          <a:lstStyle/>
          <a:p>
            <a:pPr lvl="0" defTabSz="457200">
              <a:defRPr sz="1200"/>
            </a:pPr>
            <a:endParaRPr/>
          </a:p>
        </p:txBody>
      </p:sp>
      <p:grpSp>
        <p:nvGrpSpPr>
          <p:cNvPr id="1211" name="Group 1211"/>
          <p:cNvGrpSpPr/>
          <p:nvPr/>
        </p:nvGrpSpPr>
        <p:grpSpPr>
          <a:xfrm>
            <a:off x="2901948" y="4651361"/>
            <a:ext cx="1277952" cy="509607"/>
            <a:chOff x="-1" y="-1"/>
            <a:chExt cx="1277951" cy="509605"/>
          </a:xfrm>
        </p:grpSpPr>
        <p:pic>
          <p:nvPicPr>
            <p:cNvPr id="1209" name="image57.png"/>
            <p:cNvPicPr/>
            <p:nvPr/>
          </p:nvPicPr>
          <p:blipFill>
            <a:blip r:embed="rId6">
              <a:extLst/>
            </a:blip>
            <a:stretch>
              <a:fillRect/>
            </a:stretch>
          </p:blipFill>
          <p:spPr>
            <a:xfrm>
              <a:off x="-2" y="-2"/>
              <a:ext cx="1277953" cy="509607"/>
            </a:xfrm>
            <a:prstGeom prst="rect">
              <a:avLst/>
            </a:prstGeom>
            <a:ln w="12700" cap="flat">
              <a:noFill/>
              <a:miter lim="400000"/>
            </a:ln>
            <a:effectLst/>
          </p:spPr>
        </p:pic>
        <p:sp>
          <p:nvSpPr>
            <p:cNvPr id="1210" name="Shape 1210"/>
            <p:cNvSpPr/>
            <p:nvPr/>
          </p:nvSpPr>
          <p:spPr>
            <a:xfrm>
              <a:off x="14287" y="17464"/>
              <a:ext cx="1250963"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Preclinical</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progression</a:t>
              </a:r>
            </a:p>
          </p:txBody>
        </p:sp>
      </p:grpSp>
      <p:grpSp>
        <p:nvGrpSpPr>
          <p:cNvPr id="1214" name="Group 1214"/>
          <p:cNvGrpSpPr/>
          <p:nvPr/>
        </p:nvGrpSpPr>
        <p:grpSpPr>
          <a:xfrm>
            <a:off x="4627554" y="4664063"/>
            <a:ext cx="1089047" cy="496909"/>
            <a:chOff x="-1" y="-1"/>
            <a:chExt cx="1089046" cy="496908"/>
          </a:xfrm>
        </p:grpSpPr>
        <p:pic>
          <p:nvPicPr>
            <p:cNvPr id="1212" name="image58.png"/>
            <p:cNvPicPr/>
            <p:nvPr/>
          </p:nvPicPr>
          <p:blipFill>
            <a:blip r:embed="rId7">
              <a:extLst/>
            </a:blip>
            <a:stretch>
              <a:fillRect/>
            </a:stretch>
          </p:blipFill>
          <p:spPr>
            <a:xfrm>
              <a:off x="-2" y="-2"/>
              <a:ext cx="1089048" cy="496910"/>
            </a:xfrm>
            <a:prstGeom prst="rect">
              <a:avLst/>
            </a:prstGeom>
            <a:ln w="12700" cap="flat">
              <a:noFill/>
              <a:miter lim="400000"/>
            </a:ln>
            <a:effectLst/>
          </p:spPr>
        </p:pic>
        <p:sp>
          <p:nvSpPr>
            <p:cNvPr id="1213" name="Shape 1213"/>
            <p:cNvSpPr/>
            <p:nvPr/>
          </p:nvSpPr>
          <p:spPr>
            <a:xfrm>
              <a:off x="15872" y="12703"/>
              <a:ext cx="1055708"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lvl1pPr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Disease onset</a:t>
              </a:r>
            </a:p>
          </p:txBody>
        </p:sp>
      </p:grpSp>
      <p:sp>
        <p:nvSpPr>
          <p:cNvPr id="1215" name="Shape 1215"/>
          <p:cNvSpPr/>
          <p:nvPr/>
        </p:nvSpPr>
        <p:spPr>
          <a:xfrm>
            <a:off x="4211637" y="4868862"/>
            <a:ext cx="419107" cy="1590"/>
          </a:xfrm>
          <a:prstGeom prst="line">
            <a:avLst/>
          </a:prstGeom>
          <a:ln w="38160" cap="sq">
            <a:solidFill>
              <a:srgbClr val="000066"/>
            </a:solidFill>
            <a:miter/>
            <a:headEnd type="triangle"/>
            <a:tailEnd type="triangle"/>
          </a:ln>
        </p:spPr>
        <p:txBody>
          <a:bodyPr lIns="0" tIns="0" rIns="0" bIns="0"/>
          <a:lstStyle/>
          <a:p>
            <a:pPr lvl="0" defTabSz="457200">
              <a:defRPr sz="1200"/>
            </a:pPr>
            <a:endParaRPr/>
          </a:p>
        </p:txBody>
      </p:sp>
      <p:sp>
        <p:nvSpPr>
          <p:cNvPr id="1216" name="Shape 1216"/>
          <p:cNvSpPr/>
          <p:nvPr/>
        </p:nvSpPr>
        <p:spPr>
          <a:xfrm>
            <a:off x="5724523" y="4868862"/>
            <a:ext cx="406407" cy="1590"/>
          </a:xfrm>
          <a:prstGeom prst="line">
            <a:avLst/>
          </a:prstGeom>
          <a:ln w="38160" cap="sq">
            <a:solidFill>
              <a:srgbClr val="000066"/>
            </a:solidFill>
            <a:miter/>
            <a:headEnd type="triangle"/>
            <a:tailEnd type="triangle"/>
          </a:ln>
        </p:spPr>
        <p:txBody>
          <a:bodyPr lIns="0" tIns="0" rIns="0" bIns="0"/>
          <a:lstStyle/>
          <a:p>
            <a:pPr lvl="0" defTabSz="457200">
              <a:defRPr sz="1200"/>
            </a:pPr>
            <a:endParaRPr/>
          </a:p>
        </p:txBody>
      </p:sp>
      <p:grpSp>
        <p:nvGrpSpPr>
          <p:cNvPr id="1219" name="Group 1219"/>
          <p:cNvGrpSpPr/>
          <p:nvPr/>
        </p:nvGrpSpPr>
        <p:grpSpPr>
          <a:xfrm>
            <a:off x="6138852" y="4657711"/>
            <a:ext cx="1303356" cy="503257"/>
            <a:chOff x="0" y="-1"/>
            <a:chExt cx="1303354" cy="503256"/>
          </a:xfrm>
        </p:grpSpPr>
        <p:pic>
          <p:nvPicPr>
            <p:cNvPr id="1217" name="image59.png"/>
            <p:cNvPicPr/>
            <p:nvPr/>
          </p:nvPicPr>
          <p:blipFill>
            <a:blip r:embed="rId8">
              <a:extLst/>
            </a:blip>
            <a:stretch>
              <a:fillRect/>
            </a:stretch>
          </p:blipFill>
          <p:spPr>
            <a:xfrm>
              <a:off x="-1" y="-2"/>
              <a:ext cx="1303355" cy="503257"/>
            </a:xfrm>
            <a:prstGeom prst="rect">
              <a:avLst/>
            </a:prstGeom>
            <a:ln w="12700" cap="flat">
              <a:noFill/>
              <a:miter lim="400000"/>
            </a:ln>
            <a:effectLst/>
          </p:spPr>
        </p:pic>
        <p:sp>
          <p:nvSpPr>
            <p:cNvPr id="1218" name="Shape 1218"/>
            <p:cNvSpPr/>
            <p:nvPr/>
          </p:nvSpPr>
          <p:spPr>
            <a:xfrm>
              <a:off x="17459" y="12703"/>
              <a:ext cx="1266844"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Disease</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progression</a:t>
              </a:r>
            </a:p>
          </p:txBody>
        </p:sp>
      </p:grpSp>
      <p:sp>
        <p:nvSpPr>
          <p:cNvPr id="1220" name="Shape 1220"/>
          <p:cNvSpPr/>
          <p:nvPr/>
        </p:nvSpPr>
        <p:spPr>
          <a:xfrm>
            <a:off x="7451721" y="4868862"/>
            <a:ext cx="314334" cy="1590"/>
          </a:xfrm>
          <a:prstGeom prst="line">
            <a:avLst/>
          </a:prstGeom>
          <a:ln w="38160" cap="sq">
            <a:solidFill>
              <a:srgbClr val="000066"/>
            </a:solidFill>
            <a:miter/>
            <a:tailEnd type="triangle"/>
          </a:ln>
        </p:spPr>
        <p:txBody>
          <a:bodyPr lIns="0" tIns="0" rIns="0" bIns="0"/>
          <a:lstStyle/>
          <a:p>
            <a:pPr lvl="0" defTabSz="457200">
              <a:defRPr sz="1200"/>
            </a:pPr>
            <a:endParaRPr/>
          </a:p>
        </p:txBody>
      </p:sp>
      <p:grpSp>
        <p:nvGrpSpPr>
          <p:cNvPr id="1223" name="Group 1223"/>
          <p:cNvGrpSpPr/>
          <p:nvPr/>
        </p:nvGrpSpPr>
        <p:grpSpPr>
          <a:xfrm>
            <a:off x="7796205" y="4651375"/>
            <a:ext cx="1230331" cy="504825"/>
            <a:chOff x="0" y="0"/>
            <a:chExt cx="1230329" cy="504825"/>
          </a:xfrm>
        </p:grpSpPr>
        <p:pic>
          <p:nvPicPr>
            <p:cNvPr id="1221" name="image60.png"/>
            <p:cNvPicPr/>
            <p:nvPr/>
          </p:nvPicPr>
          <p:blipFill>
            <a:blip r:embed="rId9">
              <a:extLst/>
            </a:blip>
            <a:stretch>
              <a:fillRect/>
            </a:stretch>
          </p:blipFill>
          <p:spPr>
            <a:xfrm>
              <a:off x="-1" y="0"/>
              <a:ext cx="1230330" cy="504825"/>
            </a:xfrm>
            <a:prstGeom prst="rect">
              <a:avLst/>
            </a:prstGeom>
            <a:ln w="12700" cap="flat">
              <a:noFill/>
              <a:miter lim="400000"/>
            </a:ln>
            <a:effectLst/>
          </p:spPr>
        </p:pic>
        <p:sp>
          <p:nvSpPr>
            <p:cNvPr id="1222" name="Shape 1222"/>
            <p:cNvSpPr/>
            <p:nvPr/>
          </p:nvSpPr>
          <p:spPr>
            <a:xfrm>
              <a:off x="15875" y="14279"/>
              <a:ext cx="1200166" cy="4547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Irreversible</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changes</a:t>
              </a:r>
            </a:p>
          </p:txBody>
        </p:sp>
      </p:grpSp>
      <p:sp>
        <p:nvSpPr>
          <p:cNvPr id="1224" name="Shape 1224"/>
          <p:cNvSpPr/>
          <p:nvPr/>
        </p:nvSpPr>
        <p:spPr>
          <a:xfrm>
            <a:off x="684212" y="3530598"/>
            <a:ext cx="8591551" cy="449197"/>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000066"/>
                </a:solidFill>
                <a:latin typeface="Calibri"/>
                <a:ea typeface="Calibri"/>
                <a:cs typeface="Calibri"/>
                <a:sym typeface="Calibri"/>
              </a:defRPr>
            </a:lvl1pPr>
          </a:lstStyle>
          <a:p>
            <a:pPr lvl="0">
              <a:defRPr sz="1800" b="0">
                <a:solidFill>
                  <a:srgbClr val="000000"/>
                </a:solidFill>
              </a:defRPr>
            </a:pPr>
            <a:r>
              <a:rPr sz="2400" b="1">
                <a:solidFill>
                  <a:srgbClr val="000066"/>
                </a:solidFill>
              </a:rPr>
              <a:t>New conception: multifactorial</a:t>
            </a:r>
          </a:p>
        </p:txBody>
      </p:sp>
      <p:sp>
        <p:nvSpPr>
          <p:cNvPr id="1225" name="Shape 1225"/>
          <p:cNvSpPr/>
          <p:nvPr/>
        </p:nvSpPr>
        <p:spPr>
          <a:xfrm>
            <a:off x="179384" y="1341434"/>
            <a:ext cx="8856669" cy="1595"/>
          </a:xfrm>
          <a:prstGeom prst="line">
            <a:avLst/>
          </a:prstGeom>
          <a:ln w="63360" cap="sq">
            <a:solidFill>
              <a:srgbClr val="000066"/>
            </a:solidFill>
            <a:miter/>
          </a:ln>
        </p:spPr>
        <p:txBody>
          <a:bodyPr lIns="0" tIns="0" rIns="0" bIns="0"/>
          <a:lstStyle/>
          <a:p>
            <a:pPr lvl="0" defTabSz="457200">
              <a:defRPr sz="1200"/>
            </a:pPr>
            <a:endParaRPr/>
          </a:p>
        </p:txBody>
      </p:sp>
      <p:sp>
        <p:nvSpPr>
          <p:cNvPr id="1226" name="Shape 1226"/>
          <p:cNvSpPr/>
          <p:nvPr/>
        </p:nvSpPr>
        <p:spPr>
          <a:xfrm rot="16200000">
            <a:off x="3863204" y="5176070"/>
            <a:ext cx="1140838" cy="1270009"/>
          </a:xfrm>
          <a:prstGeom prst="rightArrow">
            <a:avLst>
              <a:gd name="adj1" fmla="val 20000"/>
              <a:gd name="adj2" fmla="val 34510"/>
            </a:avLst>
          </a:prstGeom>
          <a:solidFill>
            <a:srgbClr val="3333CC"/>
          </a:solidFill>
          <a:ln w="12700">
            <a:solidFill>
              <a:srgbClr val="252595"/>
            </a:solidFill>
            <a:miter/>
          </a:ln>
        </p:spPr>
        <p:txBody>
          <a:bodyPr lIns="0" tIns="0" rIns="0" bIns="0"/>
          <a:lstStyle/>
          <a:p>
            <a:pPr lvl="0">
              <a:defRPr>
                <a:solidFill>
                  <a:srgbClr val="FFFFFF"/>
                </a:solidFill>
                <a:latin typeface="Calibri"/>
                <a:ea typeface="Calibri"/>
                <a:cs typeface="Calibri"/>
                <a:sym typeface="Calibri"/>
              </a:defRPr>
            </a:pPr>
            <a:endParaRPr/>
          </a:p>
        </p:txBody>
      </p:sp>
      <p:sp>
        <p:nvSpPr>
          <p:cNvPr id="1227" name="Shape 1227"/>
          <p:cNvSpPr/>
          <p:nvPr/>
        </p:nvSpPr>
        <p:spPr>
          <a:xfrm>
            <a:off x="2914399" y="6393731"/>
            <a:ext cx="3328982" cy="3581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i="1">
                <a:solidFill>
                  <a:srgbClr val="FF2600"/>
                </a:solidFill>
                <a:latin typeface="Calibri"/>
                <a:ea typeface="Calibri"/>
                <a:cs typeface="Calibri"/>
                <a:sym typeface="Calibri"/>
              </a:defRPr>
            </a:lvl1pPr>
          </a:lstStyle>
          <a:p>
            <a:pPr lvl="0">
              <a:defRPr b="0" i="0">
                <a:solidFill>
                  <a:srgbClr val="000000"/>
                </a:solidFill>
              </a:defRPr>
            </a:pPr>
            <a:r>
              <a:rPr b="1" i="1">
                <a:solidFill>
                  <a:srgbClr val="FF2600"/>
                </a:solidFill>
              </a:rPr>
              <a:t>Accelerare - Rallentare - Stop</a:t>
            </a: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Shape 1229"/>
          <p:cNvSpPr/>
          <p:nvPr/>
        </p:nvSpPr>
        <p:spPr>
          <a:xfrm>
            <a:off x="0" y="4611687"/>
            <a:ext cx="9144000" cy="26187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endParaRPr sz="2800" b="1" i="1">
              <a:latin typeface="Calibri"/>
              <a:ea typeface="Calibri"/>
              <a:cs typeface="Calibri"/>
              <a:sym typeface="Calibri"/>
            </a:endParaRPr>
          </a:p>
          <a:p>
            <a:pPr lvl="0"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i="1">
                <a:latin typeface="Calibri"/>
                <a:ea typeface="Calibri"/>
                <a:cs typeface="Calibri"/>
                <a:sym typeface="Calibri"/>
              </a:rPr>
              <a:t>“Nesuna cosa accade senza ragione,ma tutte accadono </a:t>
            </a:r>
            <a:endParaRPr sz="3200">
              <a:latin typeface="Calibri"/>
              <a:ea typeface="Calibri"/>
              <a:cs typeface="Calibri"/>
              <a:sym typeface="Calibri"/>
            </a:endParaRPr>
          </a:p>
          <a:p>
            <a:pPr lvl="0"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i="1">
                <a:latin typeface="Calibri"/>
                <a:ea typeface="Calibri"/>
                <a:cs typeface="Calibri"/>
                <a:sym typeface="Calibri"/>
              </a:rPr>
              <a:t>per una ragione e di necessita’”</a:t>
            </a:r>
            <a:endParaRPr sz="3200">
              <a:latin typeface="Calibri"/>
              <a:ea typeface="Calibri"/>
              <a:cs typeface="Calibri"/>
              <a:sym typeface="Calibri"/>
            </a:endParaRPr>
          </a:p>
          <a:p>
            <a:pPr lvl="0"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2400" b="1" i="1">
                <a:latin typeface="Calibri"/>
                <a:ea typeface="Calibri"/>
                <a:cs typeface="Calibri"/>
                <a:sym typeface="Calibri"/>
              </a:rPr>
              <a:t>                                                                                                               Leucippo</a:t>
            </a:r>
          </a:p>
        </p:txBody>
      </p:sp>
      <p:pic>
        <p:nvPicPr>
          <p:cNvPr id="1230" name="image20.jpeg"/>
          <p:cNvPicPr/>
          <p:nvPr/>
        </p:nvPicPr>
        <p:blipFill>
          <a:blip r:embed="rId2">
            <a:extLst/>
          </a:blip>
          <a:stretch>
            <a:fillRect/>
          </a:stretch>
        </p:blipFill>
        <p:spPr>
          <a:xfrm>
            <a:off x="479425" y="1230312"/>
            <a:ext cx="1706566" cy="2249492"/>
          </a:xfrm>
          <a:prstGeom prst="rect">
            <a:avLst/>
          </a:prstGeom>
          <a:ln w="12700">
            <a:miter lim="400000"/>
          </a:ln>
        </p:spPr>
      </p:pic>
      <p:pic>
        <p:nvPicPr>
          <p:cNvPr id="1231" name="image21.jpeg"/>
          <p:cNvPicPr/>
          <p:nvPr/>
        </p:nvPicPr>
        <p:blipFill>
          <a:blip r:embed="rId3">
            <a:extLst/>
          </a:blip>
          <a:stretch>
            <a:fillRect/>
          </a:stretch>
        </p:blipFill>
        <p:spPr>
          <a:xfrm>
            <a:off x="3286125" y="1322387"/>
            <a:ext cx="1555750" cy="2065342"/>
          </a:xfrm>
          <a:prstGeom prst="rect">
            <a:avLst/>
          </a:prstGeom>
          <a:ln w="12700">
            <a:miter lim="400000"/>
          </a:ln>
        </p:spPr>
      </p:pic>
      <p:pic>
        <p:nvPicPr>
          <p:cNvPr id="1232" name="image22.jpeg"/>
          <p:cNvPicPr/>
          <p:nvPr/>
        </p:nvPicPr>
        <p:blipFill>
          <a:blip r:embed="rId4">
            <a:extLst/>
          </a:blip>
          <a:stretch>
            <a:fillRect/>
          </a:stretch>
        </p:blipFill>
        <p:spPr>
          <a:xfrm>
            <a:off x="5942012" y="1166812"/>
            <a:ext cx="1804996" cy="237649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Shape 1234"/>
          <p:cNvSpPr/>
          <p:nvPr/>
        </p:nvSpPr>
        <p:spPr>
          <a:xfrm>
            <a:off x="2857493" y="30155"/>
            <a:ext cx="6291279" cy="27584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200">
                <a:latin typeface="Calibri"/>
                <a:ea typeface="Calibri"/>
                <a:cs typeface="Calibri"/>
                <a:sym typeface="Calibri"/>
              </a:rPr>
              <a:t>Il Futuro della medicina e delle biotecnologie, delle missioni spaziali e delle politiche climatiche. Ne abbiamo parlato con il presidente degli Stati Uniti che ha concesso una intervista esclusiva a </a:t>
            </a:r>
            <a:r>
              <a:rPr sz="1200" b="1" i="1">
                <a:latin typeface="Calibri"/>
                <a:ea typeface="Calibri"/>
                <a:cs typeface="Calibri"/>
                <a:sym typeface="Calibri"/>
              </a:rPr>
              <a:t>Popular Science</a:t>
            </a:r>
            <a:r>
              <a:rPr sz="1200" i="1">
                <a:latin typeface="Calibri"/>
                <a:ea typeface="Calibri"/>
                <a:cs typeface="Calibri"/>
                <a:sym typeface="Calibri"/>
              </a:rPr>
              <a:t> </a:t>
            </a:r>
            <a:r>
              <a:rPr sz="1200">
                <a:latin typeface="Calibri"/>
                <a:ea typeface="Calibri"/>
                <a:cs typeface="Calibri"/>
                <a:sym typeface="Calibri"/>
              </a:rPr>
              <a:t>per parlare di scienza, clima e medicina. In particolare, il presidente americano ha ricordato gli impegni profusi dalla sua amministrazione nell’implementazione di politiche a favore dell’energia pulita, del clima e dello sviluppo delle biotecnologie.</a:t>
            </a:r>
            <a:r>
              <a:rPr sz="1200" b="1" u="sng">
                <a:latin typeface="Calibri"/>
                <a:ea typeface="Calibri"/>
                <a:cs typeface="Calibri"/>
                <a:sym typeface="Calibri"/>
              </a:rPr>
              <a:t> Obama ha poi parlato dell’importanza della ricerca clinica come motore di una medicina “personalizzata” sul paziente. </a:t>
            </a:r>
            <a:r>
              <a:rPr sz="1200">
                <a:latin typeface="Calibri"/>
                <a:ea typeface="Calibri"/>
                <a:cs typeface="Calibri"/>
                <a:sym typeface="Calibri"/>
              </a:rPr>
              <a:t>Un traguardo che sarà possibile raggiungere nel giro di venti anni. Sul tema delle missioni spaziali il presidente degli Stati Uniti ha ricordato come una collaborazione tra NASA e il settore privato possa portare a una “sostenibile” presenza umana nello spazio, individuando nell’industria che opera in queso settore un partner strategico per la logistica di future missioni. Infine, una lunga riflessione sull’accordo sul clima raggiunto a Parigi . Obama lo ha definito un accordo “storico”, per la realizzazione del quale è stata fondamentale la leadership americana. Gli Stati Uniti, in poco più di sette anni, sono diventanti un leader globale nella lotta </a:t>
            </a:r>
          </a:p>
        </p:txBody>
      </p:sp>
      <p:pic>
        <p:nvPicPr>
          <p:cNvPr id="1235" name="image23.jpeg"/>
          <p:cNvPicPr/>
          <p:nvPr/>
        </p:nvPicPr>
        <p:blipFill>
          <a:blip r:embed="rId2">
            <a:extLst/>
          </a:blip>
          <a:stretch>
            <a:fillRect/>
          </a:stretch>
        </p:blipFill>
        <p:spPr>
          <a:xfrm>
            <a:off x="9525" y="3208338"/>
            <a:ext cx="2857500" cy="3006728"/>
          </a:xfrm>
          <a:prstGeom prst="rect">
            <a:avLst/>
          </a:prstGeom>
          <a:ln w="12700">
            <a:miter lim="400000"/>
          </a:ln>
        </p:spPr>
      </p:pic>
      <p:sp>
        <p:nvSpPr>
          <p:cNvPr id="1236" name="Shape 1236"/>
          <p:cNvSpPr/>
          <p:nvPr/>
        </p:nvSpPr>
        <p:spPr>
          <a:xfrm>
            <a:off x="333373" y="260349"/>
            <a:ext cx="2160592" cy="8026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200" b="1">
                <a:latin typeface="Calibri"/>
                <a:ea typeface="Calibri"/>
                <a:cs typeface="Calibri"/>
                <a:sym typeface="Calibri"/>
              </a:rPr>
              <a:t>Esclusiva: intervista a Barack Obama sul futuro di medicina, scienza e clima</a:t>
            </a:r>
            <a:endParaRPr sz="3200">
              <a:latin typeface="Calibri"/>
              <a:ea typeface="Calibri"/>
              <a:cs typeface="Calibri"/>
              <a:sym typeface="Calibri"/>
            </a:endParaRPr>
          </a:p>
          <a:p>
            <a:pPr lvl="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200">
                <a:latin typeface="Calibri"/>
                <a:ea typeface="Calibri"/>
                <a:cs typeface="Calibri"/>
                <a:sym typeface="Calibri"/>
              </a:rPr>
              <a:t>feb 12,2016 </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p:nvPr/>
        </p:nvSpPr>
        <p:spPr>
          <a:xfrm>
            <a:off x="1173162" y="6213473"/>
            <a:ext cx="6635751" cy="3456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i="1">
                <a:latin typeface="Arial"/>
                <a:ea typeface="Arial"/>
                <a:cs typeface="Arial"/>
                <a:sym typeface="Arial"/>
              </a:defRPr>
            </a:lvl1pPr>
          </a:lstStyle>
          <a:p>
            <a:pPr lvl="0">
              <a:defRPr sz="1800" b="0" i="0"/>
            </a:pPr>
            <a:r>
              <a:rPr sz="2400" b="1" i="1"/>
              <a:t>Costo di ogni singolo test: meno di mille euro</a:t>
            </a:r>
          </a:p>
        </p:txBody>
      </p:sp>
      <p:sp>
        <p:nvSpPr>
          <p:cNvPr id="1239" name="Shape 1239"/>
          <p:cNvSpPr/>
          <p:nvPr/>
        </p:nvSpPr>
        <p:spPr>
          <a:xfrm>
            <a:off x="1046162" y="765175"/>
            <a:ext cx="7078661" cy="903288"/>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40" name="Shape 1240"/>
          <p:cNvSpPr/>
          <p:nvPr/>
        </p:nvSpPr>
        <p:spPr>
          <a:xfrm>
            <a:off x="3200398" y="1252537"/>
            <a:ext cx="2770197" cy="903289"/>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41" name="Shape 1241"/>
          <p:cNvSpPr/>
          <p:nvPr/>
        </p:nvSpPr>
        <p:spPr>
          <a:xfrm>
            <a:off x="1295400" y="2133600"/>
            <a:ext cx="6489700" cy="3810000"/>
          </a:xfrm>
          <a:prstGeom prst="rect">
            <a:avLst/>
          </a:prstGeom>
          <a:blipFill>
            <a:blip r:embed="rId4"/>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3" name="image63.png"/>
          <p:cNvPicPr/>
          <p:nvPr/>
        </p:nvPicPr>
        <p:blipFill>
          <a:blip r:embed="rId2">
            <a:extLst/>
          </a:blip>
          <a:stretch>
            <a:fillRect/>
          </a:stretch>
        </p:blipFill>
        <p:spPr>
          <a:xfrm>
            <a:off x="330412" y="404852"/>
            <a:ext cx="8496143" cy="612321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sp>
        <p:nvSpPr>
          <p:cNvPr id="1245" name="Shape 1245"/>
          <p:cNvSpPr/>
          <p:nvPr/>
        </p:nvSpPr>
        <p:spPr>
          <a:xfrm>
            <a:off x="0" y="-4"/>
            <a:ext cx="9144000" cy="3276687"/>
          </a:xfrm>
          <a:prstGeom prst="rect">
            <a:avLst/>
          </a:prstGeom>
          <a:solidFill>
            <a:srgbClr val="0000FF"/>
          </a:solidFill>
          <a:ln w="9360" cap="sq">
            <a:solidFill>
              <a:srgbClr val="0000FF"/>
            </a:solidFill>
            <a:miter/>
          </a:ln>
          <a:effectLst>
            <a:outerShdw blurRad="12700" dist="17819" dir="2700000" rotWithShape="0">
              <a:srgbClr val="000098">
                <a:alpha val="50027"/>
              </a:srgbClr>
            </a:outerShdw>
          </a:effectLst>
          <a:extLst>
            <a:ext uri="{C572A759-6A51-4108-AA02-DFA0A04FC94B}">
              <ma14:wrappingTextBoxFlag xmlns:ma14="http://schemas.microsoft.com/office/mac/drawingml/2011/main" xmlns="" val="1"/>
            </a:ext>
          </a:extLst>
        </p:spPr>
        <p:txBody>
          <a:bodyPr lIns="46798" tIns="46798" rIns="46798" bIns="46798">
            <a:spAutoFit/>
          </a:bodyPr>
          <a:lstStyle/>
          <a:p>
            <a:pPr lvl="0">
              <a:lnSpc>
                <a:spcPct val="90000"/>
              </a:lnSpc>
              <a:spcBef>
                <a:spcPts val="600"/>
              </a:spcBef>
              <a:buClr>
                <a:srgbClr val="FFFF00"/>
              </a:buClr>
              <a:buSzPct val="100000"/>
              <a:buFont typeface="Arial"/>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600" b="1">
                <a:solidFill>
                  <a:srgbClr val="FFFF00"/>
                </a:solidFill>
                <a:latin typeface="Calibri"/>
                <a:ea typeface="Calibri"/>
                <a:cs typeface="Calibri"/>
                <a:sym typeface="Calibri"/>
              </a:rPr>
              <a:t>La gestione di questa fase di transizione è complessa e </a:t>
            </a:r>
            <a:endParaRPr sz="1200">
              <a:latin typeface="Calibri"/>
              <a:ea typeface="Calibri"/>
              <a:cs typeface="Calibri"/>
              <a:sym typeface="Calibri"/>
            </a:endParaRPr>
          </a:p>
          <a:p>
            <a:pPr lvl="0">
              <a:lnSpc>
                <a:spcPct val="90000"/>
              </a:lnSpc>
              <a:spcBef>
                <a:spcPts val="6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600" b="1">
                <a:solidFill>
                  <a:srgbClr val="FFFF00"/>
                </a:solidFill>
                <a:latin typeface="Calibri"/>
                <a:ea typeface="Calibri"/>
                <a:cs typeface="Calibri"/>
                <a:sym typeface="Calibri"/>
              </a:rPr>
              <a:t>richiede </a:t>
            </a:r>
            <a:r>
              <a:rPr sz="2800" b="1" i="1" u="sng">
                <a:solidFill>
                  <a:srgbClr val="FF0033"/>
                </a:solidFill>
                <a:effectLst>
                  <a:outerShdw blurRad="38100" dist="38100" dir="2700000" rotWithShape="0">
                    <a:srgbClr val="000000"/>
                  </a:outerShdw>
                </a:effectLst>
                <a:latin typeface="Calibri"/>
                <a:ea typeface="Calibri"/>
                <a:cs typeface="Calibri"/>
                <a:sym typeface="Calibri"/>
              </a:rPr>
              <a:t>modelli organizzativi nuovi</a:t>
            </a:r>
            <a:r>
              <a:rPr sz="2000" b="1">
                <a:solidFill>
                  <a:srgbClr val="FFFF00"/>
                </a:solidFill>
                <a:latin typeface="Calibri"/>
                <a:ea typeface="Calibri"/>
                <a:cs typeface="Calibri"/>
                <a:sym typeface="Calibri"/>
              </a:rPr>
              <a:t> </a:t>
            </a:r>
            <a:r>
              <a:rPr sz="1600" b="1">
                <a:solidFill>
                  <a:srgbClr val="FFFF00"/>
                </a:solidFill>
                <a:latin typeface="Calibri"/>
                <a:ea typeface="Calibri"/>
                <a:cs typeface="Calibri"/>
                <a:sym typeface="Calibri"/>
              </a:rPr>
              <a:t>che rispettino l’esigenza di contemporaneità e connessione tra </a:t>
            </a:r>
            <a:endParaRPr sz="1200">
              <a:latin typeface="Calibri"/>
              <a:ea typeface="Calibri"/>
              <a:cs typeface="Calibri"/>
              <a:sym typeface="Calibri"/>
            </a:endParaRPr>
          </a:p>
          <a:p>
            <a:pPr lvl="0" algn="ctr">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i="1">
                <a:solidFill>
                  <a:srgbClr val="FF0033"/>
                </a:solidFill>
                <a:effectLst>
                  <a:outerShdw blurRad="38100" dist="38100" dir="2700000" rotWithShape="0">
                    <a:srgbClr val="000000"/>
                  </a:outerShdw>
                </a:effectLst>
                <a:latin typeface="Calibri"/>
                <a:ea typeface="Calibri"/>
                <a:cs typeface="Calibri"/>
                <a:sym typeface="Calibri"/>
              </a:rPr>
              <a:t>Scienza di base , </a:t>
            </a:r>
          </a:p>
          <a:p>
            <a:pPr lvl="0" algn="ctr">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i="1">
                <a:solidFill>
                  <a:srgbClr val="FF0033"/>
                </a:solidFill>
                <a:effectLst>
                  <a:outerShdw blurRad="38100" dist="38100" dir="2700000" rotWithShape="0">
                    <a:srgbClr val="000000"/>
                  </a:outerShdw>
                </a:effectLst>
                <a:latin typeface="Calibri"/>
                <a:ea typeface="Calibri"/>
                <a:cs typeface="Calibri"/>
                <a:sym typeface="Calibri"/>
              </a:rPr>
              <a:t>Sviluppo tecnologico, </a:t>
            </a:r>
          </a:p>
          <a:p>
            <a:pPr lvl="0" algn="ctr">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i="1">
                <a:solidFill>
                  <a:srgbClr val="FF0033"/>
                </a:solidFill>
                <a:effectLst>
                  <a:outerShdw blurRad="38100" dist="38100" dir="2700000" rotWithShape="0">
                    <a:srgbClr val="000000"/>
                  </a:outerShdw>
                </a:effectLst>
                <a:latin typeface="Calibri"/>
                <a:ea typeface="Calibri"/>
                <a:cs typeface="Calibri"/>
                <a:sym typeface="Calibri"/>
              </a:rPr>
              <a:t>Ricerca clinica + farmaceutica </a:t>
            </a:r>
          </a:p>
          <a:p>
            <a:pPr lvl="0" algn="ctr">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i="1">
                <a:solidFill>
                  <a:srgbClr val="FF0033"/>
                </a:solidFill>
                <a:effectLst>
                  <a:outerShdw blurRad="38100" dist="38100" dir="2700000" rotWithShape="0">
                    <a:srgbClr val="000000"/>
                  </a:outerShdw>
                </a:effectLst>
                <a:latin typeface="Calibri"/>
                <a:ea typeface="Calibri"/>
                <a:cs typeface="Calibri"/>
                <a:sym typeface="Calibri"/>
              </a:rPr>
              <a:t>ed Attività assistenziale.</a:t>
            </a:r>
          </a:p>
        </p:txBody>
      </p:sp>
      <p:sp>
        <p:nvSpPr>
          <p:cNvPr id="1246" name="Shape 1246"/>
          <p:cNvSpPr/>
          <p:nvPr/>
        </p:nvSpPr>
        <p:spPr>
          <a:xfrm>
            <a:off x="1423781" y="8292182"/>
            <a:ext cx="1879789" cy="6502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t>Intelligenza artificiale</a:t>
            </a:r>
          </a:p>
        </p:txBody>
      </p:sp>
      <p:pic>
        <p:nvPicPr>
          <p:cNvPr id="1247" name="image64.png" descr="Ragazza, Donna, Viso, Gli Occhi, Close Up, Robot"/>
          <p:cNvPicPr/>
          <p:nvPr/>
        </p:nvPicPr>
        <p:blipFill>
          <a:blip r:embed="rId2" cstate="print">
            <a:extLst/>
          </a:blip>
          <a:stretch>
            <a:fillRect/>
          </a:stretch>
        </p:blipFill>
        <p:spPr>
          <a:xfrm>
            <a:off x="6732240" y="4294573"/>
            <a:ext cx="2123732" cy="2193812"/>
          </a:xfrm>
          <a:prstGeom prst="rect">
            <a:avLst/>
          </a:prstGeom>
          <a:ln w="12700">
            <a:miter lim="400000"/>
          </a:ln>
        </p:spPr>
      </p:pic>
      <p:pic>
        <p:nvPicPr>
          <p:cNvPr id="1248" name="image25.jpeg" descr="Display Dummy, Bordo, Faccia, Tecnologia, Pensare"/>
          <p:cNvPicPr/>
          <p:nvPr/>
        </p:nvPicPr>
        <p:blipFill>
          <a:blip r:embed="rId3">
            <a:extLst/>
          </a:blip>
          <a:stretch>
            <a:fillRect/>
          </a:stretch>
        </p:blipFill>
        <p:spPr>
          <a:xfrm>
            <a:off x="251518" y="4159282"/>
            <a:ext cx="2808316" cy="2332760"/>
          </a:xfrm>
          <a:prstGeom prst="rect">
            <a:avLst/>
          </a:prstGeom>
          <a:ln w="12700">
            <a:miter lim="400000"/>
          </a:ln>
        </p:spPr>
      </p:pic>
      <p:sp>
        <p:nvSpPr>
          <p:cNvPr id="1249" name="Shape 1249"/>
          <p:cNvSpPr/>
          <p:nvPr/>
        </p:nvSpPr>
        <p:spPr>
          <a:xfrm>
            <a:off x="3068214" y="4102506"/>
            <a:ext cx="4248478" cy="5740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b="1" i="1">
                <a:solidFill>
                  <a:srgbClr val="FFFF00"/>
                </a:solidFill>
              </a:defRPr>
            </a:lvl1pPr>
          </a:lstStyle>
          <a:p>
            <a:pPr lvl="0">
              <a:defRPr sz="1800" b="0" i="0">
                <a:solidFill>
                  <a:srgbClr val="000000"/>
                </a:solidFill>
              </a:defRPr>
            </a:pPr>
            <a:r>
              <a:rPr sz="3200" b="1" i="1">
                <a:solidFill>
                  <a:srgbClr val="FFFF00"/>
                </a:solidFill>
              </a:rPr>
              <a:t>Intelligenza artificiale</a:t>
            </a:r>
          </a:p>
        </p:txBody>
      </p: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 name="image65.png"/>
          <p:cNvPicPr/>
          <p:nvPr/>
        </p:nvPicPr>
        <p:blipFill>
          <a:blip r:embed="rId2">
            <a:extLst/>
          </a:blip>
          <a:stretch>
            <a:fillRect/>
          </a:stretch>
        </p:blipFill>
        <p:spPr>
          <a:xfrm>
            <a:off x="1919" y="864451"/>
            <a:ext cx="9148806" cy="5129098"/>
          </a:xfrm>
          <a:prstGeom prst="rect">
            <a:avLst/>
          </a:prstGeom>
          <a:ln w="12700">
            <a:miter lim="400000"/>
          </a:ln>
        </p:spPr>
      </p:pic>
      <p:sp>
        <p:nvSpPr>
          <p:cNvPr id="1252" name="Shape 1252"/>
          <p:cNvSpPr/>
          <p:nvPr/>
        </p:nvSpPr>
        <p:spPr>
          <a:xfrm>
            <a:off x="768401" y="6444500"/>
            <a:ext cx="5581194" cy="324287"/>
          </a:xfrm>
          <a:prstGeom prst="rect">
            <a:avLst/>
          </a:prstGeom>
          <a:ln w="12700">
            <a:miter lim="400000"/>
          </a:ln>
          <a:extLst>
            <a:ext uri="{C572A759-6A51-4108-AA02-DFA0A04FC94B}">
              <ma14:wrappingTextBoxFlag xmlns:ma14="http://schemas.microsoft.com/office/mac/drawingml/2011/main" xmlns="" val="1"/>
            </a:ext>
          </a:extLst>
        </p:spPr>
        <p:txBody>
          <a:bodyPr wrap="none" lIns="41493" tIns="41493" rIns="41493" bIns="41493">
            <a:spAutoFit/>
          </a:bodyPr>
          <a:lstStyle>
            <a:lvl1pPr defTabSz="456719">
              <a:defRPr sz="1600">
                <a:latin typeface="Calibri"/>
                <a:ea typeface="Calibri"/>
                <a:cs typeface="Calibri"/>
                <a:sym typeface="Calibri"/>
              </a:defRPr>
            </a:lvl1pPr>
          </a:lstStyle>
          <a:p>
            <a:pPr lvl="0">
              <a:defRPr sz="1800"/>
            </a:pPr>
            <a:r>
              <a:rPr sz="1600"/>
              <a:t>HTL High Threshold Logic - NLP Natural Language Processing</a:t>
            </a:r>
          </a:p>
        </p:txBody>
      </p:sp>
      <p:sp>
        <p:nvSpPr>
          <p:cNvPr id="1253" name="Shape 1253"/>
          <p:cNvSpPr/>
          <p:nvPr/>
        </p:nvSpPr>
        <p:spPr>
          <a:xfrm>
            <a:off x="6083353" y="2877190"/>
            <a:ext cx="1949141" cy="609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456719">
              <a:defRPr sz="4200">
                <a:latin typeface="Calibri"/>
                <a:ea typeface="Calibri"/>
                <a:cs typeface="Calibri"/>
                <a:sym typeface="Calibri"/>
              </a:defRPr>
            </a:lvl1pPr>
          </a:lstStyle>
          <a:p>
            <a:pPr lvl="0">
              <a:defRPr sz="1800"/>
            </a:pPr>
            <a:r>
              <a:rPr sz="4200"/>
              <a:t>WATSON</a:t>
            </a:r>
          </a:p>
        </p:txBody>
      </p:sp>
      <p:pic>
        <p:nvPicPr>
          <p:cNvPr id="1254" name="image66.png"/>
          <p:cNvPicPr/>
          <p:nvPr/>
        </p:nvPicPr>
        <p:blipFill>
          <a:blip r:embed="rId3">
            <a:extLst/>
          </a:blip>
          <a:srcRect l="5685" t="67880" r="65653" b="5351"/>
          <a:stretch>
            <a:fillRect/>
          </a:stretch>
        </p:blipFill>
        <p:spPr>
          <a:xfrm>
            <a:off x="674754" y="2018499"/>
            <a:ext cx="4889928" cy="403416"/>
          </a:xfrm>
          <a:prstGeom prst="rect">
            <a:avLst/>
          </a:prstGeom>
          <a:ln w="12700">
            <a:miter lim="400000"/>
          </a:ln>
        </p:spPr>
      </p:pic>
      <p:pic>
        <p:nvPicPr>
          <p:cNvPr id="1255" name="image66.png"/>
          <p:cNvPicPr/>
          <p:nvPr/>
        </p:nvPicPr>
        <p:blipFill>
          <a:blip r:embed="rId3">
            <a:extLst/>
          </a:blip>
          <a:srcRect l="38169" t="59798" r="44836" b="5105"/>
          <a:stretch>
            <a:fillRect/>
          </a:stretch>
        </p:blipFill>
        <p:spPr>
          <a:xfrm>
            <a:off x="5224662" y="4583045"/>
            <a:ext cx="3943354" cy="72038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Shape 1257"/>
          <p:cNvSpPr/>
          <p:nvPr/>
        </p:nvSpPr>
        <p:spPr>
          <a:xfrm>
            <a:off x="254052" y="188736"/>
            <a:ext cx="8716579" cy="4572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09116"/>
            <a:r>
              <a:rPr sz="2600" b="1">
                <a:latin typeface="Calibri"/>
                <a:ea typeface="Calibri"/>
                <a:cs typeface="Calibri"/>
                <a:sym typeface="Calibri"/>
              </a:rPr>
              <a:t>The supercomputer has </a:t>
            </a:r>
            <a:r>
              <a:rPr sz="2600" b="1" u="sng">
                <a:latin typeface="Calibri"/>
                <a:ea typeface="Calibri"/>
                <a:cs typeface="Calibri"/>
                <a:sym typeface="Calibri"/>
              </a:rPr>
              <a:t>incorporated</a:t>
            </a:r>
            <a:r>
              <a:rPr sz="2600" b="1">
                <a:latin typeface="Calibri"/>
                <a:ea typeface="Calibri"/>
                <a:cs typeface="Calibri"/>
                <a:sym typeface="Calibri"/>
              </a:rPr>
              <a:t> (</a:t>
            </a:r>
            <a:r>
              <a:rPr sz="2600" b="1" i="1">
                <a:latin typeface="Calibri"/>
                <a:ea typeface="Calibri"/>
                <a:cs typeface="Calibri"/>
                <a:sym typeface="Calibri"/>
              </a:rPr>
              <a:t>and made manageable in an integrated way</a:t>
            </a:r>
            <a:r>
              <a:rPr sz="2600" b="1">
                <a:latin typeface="Calibri"/>
                <a:ea typeface="Calibri"/>
                <a:cs typeface="Calibri"/>
                <a:sym typeface="Calibri"/>
              </a:rPr>
              <a:t>) </a:t>
            </a:r>
          </a:p>
          <a:p>
            <a:pPr lvl="0" defTabSz="909116"/>
            <a:r>
              <a:rPr sz="2600" b="1">
                <a:latin typeface="Calibri"/>
                <a:ea typeface="Calibri"/>
                <a:cs typeface="Calibri"/>
                <a:sym typeface="Calibri"/>
              </a:rPr>
              <a:t>thousands of sources</a:t>
            </a:r>
            <a:r>
              <a:rPr sz="2600">
                <a:latin typeface="Calibri"/>
                <a:ea typeface="Calibri"/>
                <a:cs typeface="Calibri"/>
                <a:sym typeface="Calibri"/>
              </a:rPr>
              <a:t>, including </a:t>
            </a:r>
          </a:p>
          <a:p>
            <a:pPr lvl="0" defTabSz="909116">
              <a:buClr>
                <a:srgbClr val="000000"/>
              </a:buClr>
              <a:buSzPct val="100000"/>
              <a:buFont typeface="Arial"/>
              <a:buChar char="•"/>
            </a:pPr>
            <a:r>
              <a:rPr sz="2600">
                <a:latin typeface="Calibri"/>
                <a:ea typeface="Calibri"/>
                <a:cs typeface="Calibri"/>
                <a:sym typeface="Calibri"/>
              </a:rPr>
              <a:t>scientific </a:t>
            </a:r>
            <a:r>
              <a:rPr sz="2600">
                <a:solidFill>
                  <a:srgbClr val="FF0000"/>
                </a:solidFill>
                <a:latin typeface="Calibri"/>
                <a:ea typeface="Calibri"/>
                <a:cs typeface="Calibri"/>
                <a:sym typeface="Calibri"/>
              </a:rPr>
              <a:t>journal articles</a:t>
            </a:r>
            <a:r>
              <a:rPr sz="2600">
                <a:latin typeface="Calibri"/>
                <a:ea typeface="Calibri"/>
                <a:cs typeface="Calibri"/>
                <a:sym typeface="Calibri"/>
              </a:rPr>
              <a:t>, </a:t>
            </a:r>
          </a:p>
          <a:p>
            <a:pPr lvl="0" defTabSz="909116">
              <a:buClr>
                <a:srgbClr val="000000"/>
              </a:buClr>
              <a:buSzPct val="100000"/>
              <a:buFont typeface="Arial"/>
              <a:buChar char="•"/>
            </a:pPr>
            <a:r>
              <a:rPr sz="2600">
                <a:latin typeface="Calibri"/>
                <a:ea typeface="Calibri"/>
                <a:cs typeface="Calibri"/>
                <a:sym typeface="Calibri"/>
              </a:rPr>
              <a:t>national </a:t>
            </a:r>
            <a:r>
              <a:rPr sz="2600">
                <a:solidFill>
                  <a:srgbClr val="FF0000"/>
                </a:solidFill>
                <a:latin typeface="Calibri"/>
                <a:ea typeface="Calibri"/>
                <a:cs typeface="Calibri"/>
                <a:sym typeface="Calibri"/>
              </a:rPr>
              <a:t>guidelines</a:t>
            </a:r>
            <a:r>
              <a:rPr sz="2600">
                <a:latin typeface="Calibri"/>
                <a:ea typeface="Calibri"/>
                <a:cs typeface="Calibri"/>
                <a:sym typeface="Calibri"/>
              </a:rPr>
              <a:t>, </a:t>
            </a:r>
          </a:p>
          <a:p>
            <a:pPr lvl="0" defTabSz="909116">
              <a:buClr>
                <a:srgbClr val="000000"/>
              </a:buClr>
              <a:buSzPct val="100000"/>
              <a:buFont typeface="Arial"/>
              <a:buChar char="•"/>
            </a:pPr>
            <a:r>
              <a:rPr sz="2600">
                <a:latin typeface="Calibri"/>
                <a:ea typeface="Calibri"/>
                <a:cs typeface="Calibri"/>
                <a:sym typeface="Calibri"/>
              </a:rPr>
              <a:t>individual-hospital </a:t>
            </a:r>
            <a:r>
              <a:rPr sz="2600">
                <a:solidFill>
                  <a:srgbClr val="FF0000"/>
                </a:solidFill>
                <a:latin typeface="Calibri"/>
                <a:ea typeface="Calibri"/>
                <a:cs typeface="Calibri"/>
                <a:sym typeface="Calibri"/>
              </a:rPr>
              <a:t>best practices</a:t>
            </a:r>
            <a:r>
              <a:rPr sz="2600">
                <a:latin typeface="Calibri"/>
                <a:ea typeface="Calibri"/>
                <a:cs typeface="Calibri"/>
                <a:sym typeface="Calibri"/>
              </a:rPr>
              <a:t>, </a:t>
            </a:r>
          </a:p>
          <a:p>
            <a:pPr lvl="0" defTabSz="909116">
              <a:buClr>
                <a:srgbClr val="FF0000"/>
              </a:buClr>
              <a:buSzPct val="100000"/>
              <a:buFont typeface="Arial"/>
              <a:buChar char="•"/>
            </a:pPr>
            <a:r>
              <a:rPr sz="2600">
                <a:solidFill>
                  <a:srgbClr val="FF0000"/>
                </a:solidFill>
                <a:latin typeface="Calibri"/>
                <a:ea typeface="Calibri"/>
                <a:cs typeface="Calibri"/>
                <a:sym typeface="Calibri"/>
              </a:rPr>
              <a:t>clinical trials</a:t>
            </a:r>
            <a:r>
              <a:rPr sz="2600">
                <a:latin typeface="Calibri"/>
                <a:ea typeface="Calibri"/>
                <a:cs typeface="Calibri"/>
                <a:sym typeface="Calibri"/>
              </a:rPr>
              <a:t>, and </a:t>
            </a:r>
            <a:r>
              <a:rPr sz="2600" b="1" u="sng">
                <a:latin typeface="Calibri"/>
                <a:ea typeface="Calibri"/>
                <a:cs typeface="Calibri"/>
                <a:sym typeface="Calibri"/>
              </a:rPr>
              <a:t>even </a:t>
            </a:r>
          </a:p>
          <a:p>
            <a:pPr lvl="0" defTabSz="909116">
              <a:buClr>
                <a:srgbClr val="FF0000"/>
              </a:buClr>
              <a:buSzPct val="100000"/>
              <a:buFont typeface="Arial"/>
              <a:buChar char="•"/>
            </a:pPr>
            <a:r>
              <a:rPr sz="2600" b="1">
                <a:solidFill>
                  <a:srgbClr val="FF0000"/>
                </a:solidFill>
                <a:latin typeface="Calibri"/>
                <a:ea typeface="Calibri"/>
                <a:cs typeface="Calibri"/>
                <a:sym typeface="Calibri"/>
              </a:rPr>
              <a:t>textbooks</a:t>
            </a:r>
            <a:r>
              <a:rPr sz="2600">
                <a:latin typeface="Calibri"/>
                <a:ea typeface="Calibri"/>
                <a:cs typeface="Calibri"/>
                <a:sym typeface="Calibri"/>
              </a:rPr>
              <a:t>. </a:t>
            </a:r>
          </a:p>
          <a:p>
            <a:pPr lvl="0" defTabSz="909116"/>
            <a:endParaRPr sz="2600">
              <a:latin typeface="Calibri"/>
              <a:ea typeface="Calibri"/>
              <a:cs typeface="Calibri"/>
              <a:sym typeface="Calibri"/>
            </a:endParaRPr>
          </a:p>
          <a:p>
            <a:pPr lvl="0" defTabSz="909116"/>
            <a:r>
              <a:rPr sz="2600" b="1" u="sng">
                <a:solidFill>
                  <a:srgbClr val="FF0000"/>
                </a:solidFill>
                <a:latin typeface="Calibri"/>
                <a:ea typeface="Calibri"/>
                <a:cs typeface="Calibri"/>
                <a:sym typeface="Calibri"/>
              </a:rPr>
              <a:t>Watson interfaces with electronic medical records</a:t>
            </a:r>
            <a:r>
              <a:rPr sz="2600" b="1">
                <a:latin typeface="Calibri"/>
                <a:ea typeface="Calibri"/>
                <a:cs typeface="Calibri"/>
                <a:sym typeface="Calibri"/>
              </a:rPr>
              <a:t>, it has the capability to read and “comprehend” case notes (natural language processing). </a:t>
            </a:r>
          </a:p>
        </p:txBody>
      </p:sp>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 name="image67.png"/>
          <p:cNvPicPr/>
          <p:nvPr/>
        </p:nvPicPr>
        <p:blipFill>
          <a:blip r:embed="rId2">
            <a:extLst/>
          </a:blip>
          <a:stretch>
            <a:fillRect/>
          </a:stretch>
        </p:blipFill>
        <p:spPr>
          <a:xfrm>
            <a:off x="1336060" y="253571"/>
            <a:ext cx="6480525" cy="6353739"/>
          </a:xfrm>
          <a:prstGeom prst="rect">
            <a:avLst/>
          </a:prstGeom>
          <a:ln w="12700">
            <a:miter lim="400000"/>
          </a:ln>
        </p:spPr>
      </p:pic>
      <p:pic>
        <p:nvPicPr>
          <p:cNvPr id="1260" name="image68.png"/>
          <p:cNvPicPr/>
          <p:nvPr/>
        </p:nvPicPr>
        <p:blipFill>
          <a:blip r:embed="rId3">
            <a:extLst/>
          </a:blip>
          <a:stretch>
            <a:fillRect/>
          </a:stretch>
        </p:blipFill>
        <p:spPr>
          <a:xfrm>
            <a:off x="4864472" y="6621715"/>
            <a:ext cx="3735883" cy="227644"/>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111</TotalTime>
  <Words>4615</Words>
  <Application>Microsoft Office PowerPoint</Application>
  <PresentationFormat>Presentazione su schermo (4:3)</PresentationFormat>
  <Paragraphs>761</Paragraphs>
  <Slides>109</Slides>
  <Notes>58</Notes>
  <HiddenSlides>0</HiddenSlides>
  <MMClips>0</MMClips>
  <ScaleCrop>false</ScaleCrop>
  <HeadingPairs>
    <vt:vector size="8" baseType="variant">
      <vt:variant>
        <vt:lpstr>Caratteri utilizzati</vt:lpstr>
      </vt:variant>
      <vt:variant>
        <vt:i4>27</vt:i4>
      </vt:variant>
      <vt:variant>
        <vt:lpstr>Tema</vt:lpstr>
      </vt:variant>
      <vt:variant>
        <vt:i4>2</vt:i4>
      </vt:variant>
      <vt:variant>
        <vt:lpstr>Server OLE incorporati</vt:lpstr>
      </vt:variant>
      <vt:variant>
        <vt:i4>3</vt:i4>
      </vt:variant>
      <vt:variant>
        <vt:lpstr>Titoli diapositive</vt:lpstr>
      </vt:variant>
      <vt:variant>
        <vt:i4>109</vt:i4>
      </vt:variant>
    </vt:vector>
  </HeadingPairs>
  <TitlesOfParts>
    <vt:vector size="141" baseType="lpstr">
      <vt:lpstr>MS PGothic</vt:lpstr>
      <vt:lpstr>MS PGothic</vt:lpstr>
      <vt:lpstr>-apple-system</vt:lpstr>
      <vt:lpstr>Arial</vt:lpstr>
      <vt:lpstr>Arial Bold</vt:lpstr>
      <vt:lpstr>Arial Unicode MS</vt:lpstr>
      <vt:lpstr>Avenir Roman</vt:lpstr>
      <vt:lpstr>Book Antiqua</vt:lpstr>
      <vt:lpstr>Calibri</vt:lpstr>
      <vt:lpstr>Century Gothic</vt:lpstr>
      <vt:lpstr>Franklin Gothic Medium</vt:lpstr>
      <vt:lpstr>Geneva</vt:lpstr>
      <vt:lpstr>Georgia</vt:lpstr>
      <vt:lpstr>Gill Sans</vt:lpstr>
      <vt:lpstr>Gill Sans SemiBold</vt:lpstr>
      <vt:lpstr>Helvetica</vt:lpstr>
      <vt:lpstr>Impact</vt:lpstr>
      <vt:lpstr>News Gothic MT</vt:lpstr>
      <vt:lpstr>Perpetua</vt:lpstr>
      <vt:lpstr>Tahoma</vt:lpstr>
      <vt:lpstr>Tahoma Negreta</vt:lpstr>
      <vt:lpstr>Times New Roman</vt:lpstr>
      <vt:lpstr>Times New Roman Bold</vt:lpstr>
      <vt:lpstr>Trebuchet MS</vt:lpstr>
      <vt:lpstr>Verdana</vt:lpstr>
      <vt:lpstr>Verdana Bold</vt:lpstr>
      <vt:lpstr>ヒラギノ角ゴ Pro W3</vt:lpstr>
      <vt:lpstr>Default</vt:lpstr>
      <vt:lpstr>Tema di Office</vt:lpstr>
      <vt:lpstr>Grafico</vt:lpstr>
      <vt:lpstr>Foglio di lavoro</vt:lpstr>
      <vt:lpstr>Grafico di Microsoft Excel</vt:lpstr>
      <vt:lpstr>Presentazione standard di PowerPoint</vt:lpstr>
      <vt:lpstr>Presentazione standard di PowerPoint</vt:lpstr>
      <vt:lpstr>Presentazione standard di PowerPoint</vt:lpstr>
      <vt:lpstr>Uricasi-Evoluzione </vt:lpstr>
      <vt:lpstr>Uricasi</vt:lpstr>
      <vt:lpstr>Mutazioni dell’uricasi durante l’evoluzione</vt:lpstr>
      <vt:lpstr>Iperuricemia, gotta e malattia – i nuovi concetti</vt:lpstr>
      <vt:lpstr>Presentazione standard di PowerPoint</vt:lpstr>
      <vt:lpstr>Continuum sistemico</vt:lpstr>
      <vt:lpstr>Presentazione standard di PowerPoint</vt:lpstr>
      <vt:lpstr>Biomarkers of Cardiovascular Disease: Molecular Basis and Practical Considerations</vt:lpstr>
      <vt:lpstr>Iperuricemia cronica e rischio cardiovascolare</vt:lpstr>
      <vt:lpstr>Presentazione standard di PowerPoint</vt:lpstr>
      <vt:lpstr>Acido Urico e rischio cardiovascolare:  marker o concausa?</vt:lpstr>
      <vt:lpstr>Acido Urico e rischio cardiovascolare:  marker o concausa?</vt:lpstr>
      <vt:lpstr>Published Articles Linking Uric Acid  to Cardiovascular Disease</vt:lpstr>
      <vt:lpstr>Epidemiology of gout and hyperuricaemia  (SUA &gt;6 mg/dL) in Italy during the years 2005–2009</vt:lpstr>
      <vt:lpstr>Sopravvivenza globale in funzione del livello di uricemia</vt:lpstr>
      <vt:lpstr>Sopravvivenza priva di ospedalizzazioni per patologia CV in funzione del livello di uricemia</vt:lpstr>
      <vt:lpstr>Mortalità per tutte le cause in funzione del livello di uricemia</vt:lpstr>
      <vt:lpstr>Iperuricemia e Gotta: una relazione “complessa”</vt:lpstr>
      <vt:lpstr>Iperuricemia e Gotta: una relazione “complessa”</vt:lpstr>
      <vt:lpstr>Hyperuricemia is associated with increased  CV mortality</vt:lpstr>
      <vt:lpstr>Age and BP-adjusted HR for the associations between serum uric acid and cardiovascular disease:  The Rotterdam Study </vt:lpstr>
      <vt:lpstr>Hyperuricaemia and metabolic syndrome  in the NHANES survey (1988-1994)</vt:lpstr>
      <vt:lpstr>Determinants of S.Uric Acid levels</vt:lpstr>
      <vt:lpstr>Presentazione standard di PowerPoint</vt:lpstr>
      <vt:lpstr>I meccanismi infiammatori scatenati  dal deposito di urato</vt:lpstr>
      <vt:lpstr>L’ inflammasoma NALP3  nelle patologie infiammatorie</vt:lpstr>
      <vt:lpstr>Molecular Mechanisms of Crystal-Related Necroinflammation</vt:lpstr>
      <vt:lpstr>Molecular mechanisms of crystal induced inflammation</vt:lpstr>
      <vt:lpstr>Iperuricemia e Gotta: una relazione “complessa”</vt:lpstr>
      <vt:lpstr>Effetti del fruttosio</vt:lpstr>
      <vt:lpstr>Social evolution o social involution?</vt:lpstr>
      <vt:lpstr>Sugar-sweerened soft drinks, diet soft drinks,  and serum uric acid level: the third national health and nutrition examination survey</vt:lpstr>
      <vt:lpstr>Presentazione standard di PowerPoint</vt:lpstr>
      <vt:lpstr>Relation Between Serum Uric Acid and Risk of CVD in Essential Hypertension: The PIUMA Study</vt:lpstr>
      <vt:lpstr>Iperuricemia ed incidenza di ipertensione</vt:lpstr>
      <vt:lpstr>Meccanismi fisiopatologici coinvolti nella genesi dell’ipertensione nel paziente iperuricemico</vt:lpstr>
      <vt:lpstr>Uricemia e rischio per vasculopatia periferica – Multiple risk factor intervention trial</vt:lpstr>
      <vt:lpstr>Association of Serum Uric Acid with Incident Atrial Fibrillation (ARIC Study)</vt:lpstr>
      <vt:lpstr>Meccanismi che legano l’iperucemia  allo scompenso cardiaco</vt:lpstr>
      <vt:lpstr>Curve di sopravvivenza di Kaplan-Meier distinte  per livelli di acido urico in pazienti con scompenso cardiaco lieve-moderato</vt:lpstr>
      <vt:lpstr>Indagine Clicon: Prevalenza dell’iperuricemia in Italia: dati amministrativi di tre ASL (112.170 pazienti)</vt:lpstr>
      <vt:lpstr>La presenza di livelli circolanti di acido urico &gt; 6 mg/dL è associata ad aumentato rischio di ospedalizzazione per malattie cardiovascolari: indagine CliCon</vt:lpstr>
      <vt:lpstr>La presenza di livelli circolanti di acido urico &gt; 6 mg/dL è associata ad aumentato rischio di ospedalizzazione per malattia renale: indagine CliCon</vt:lpstr>
      <vt:lpstr>La presenza di livelli circolanti  di acido urico &gt; 6 mg/dL è associata  ad aumentata mortalità: indagine CliCon</vt:lpstr>
      <vt:lpstr>Rilevanza dell’iperuricemia cronica con e senza deposito di urato nelle malattie cardiovascolari</vt:lpstr>
      <vt:lpstr>Rilevanza dell’iperuricemia cronica con e senza deposito di urato nelle malattie cardiovascolari</vt:lpstr>
      <vt:lpstr>Ospedalizzazioni per patologia CV in funzione del livello di uricemia</vt:lpstr>
      <vt:lpstr>Trattamento dell’iperuricemia cronica: gli inibitori della xantino-ossidasi</vt:lpstr>
      <vt:lpstr>Febuxostat vs allopurinolo: Studio FACT Febuxostat Allopurinol Controlled Trial</vt:lpstr>
      <vt:lpstr>Febuxostat vs allopurinolo: Studio APEX</vt:lpstr>
      <vt:lpstr>Il «costi» del non controllo terapeutico  (uricemia &gt;6,0mg/dl)</vt:lpstr>
      <vt:lpstr>Inserire titolo</vt:lpstr>
      <vt:lpstr>Struttura molecolare e caratteristiche farmacologiche di Febuxostat  e principali differenze con Allopurinolo</vt:lpstr>
      <vt:lpstr>Cardiovascular events in patients with gout treated or not tretaed with xo inhibitors</vt:lpstr>
      <vt:lpstr>Variazioni di SUA, PWV e stress ossidativo in pazienti con gotta trattati con allopurinolo o febuxostat</vt:lpstr>
      <vt:lpstr>Febuxostat: RCT with CV outcome </vt:lpstr>
      <vt:lpstr>﻿Confronto di efficacia tra Febuxostat ed Allopurinolo in pazienti con iperuricemia cronica con depositi  di urato: studio FACT</vt:lpstr>
      <vt:lpstr>Maggiore efficacia di Febuxostat vs Allopurinolo nel portare a target l’uricemia (&lt;6 mg/dL):  STUDIO APEX</vt:lpstr>
      <vt:lpstr>Maggiore efficacia di Febuxostat vs Allopurinolo nel portare a target l’uricemia (&lt;6 mg/dL) anche nei pazienti con insufficienza renale: STUDIO CONFIRMS</vt:lpstr>
      <vt:lpstr>Profilo farmacologico Inibitori della xantino-ossidasi</vt:lpstr>
      <vt:lpstr>Potential pathogenic pathways for higher risk  of cardiovascular disease in patients with gout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Gli standard terapeutici attuali lasciano i pazienti con un importante rischio vascolare  residuo</vt:lpstr>
      <vt:lpstr>Presentazione standard di PowerPoint</vt:lpstr>
      <vt:lpstr>Presentazione standard di PowerPoint</vt:lpstr>
      <vt:lpstr>Presentazione standard di PowerPoint</vt:lpstr>
      <vt:lpstr>Cio che accade prima non e’ necessariamente l’inizio</vt:lpstr>
      <vt:lpstr>Presentazione standard di PowerPoint</vt:lpstr>
      <vt:lpstr>Who Has More Cardiovascular Risk Factors?</vt:lpstr>
      <vt:lpstr>Presentazione standard di PowerPoint</vt:lpstr>
      <vt:lpstr>Presentazione standard di PowerPoint</vt:lpstr>
      <vt:lpstr>The Main Determinants of Health</vt:lpstr>
      <vt:lpstr>Malattie degenerative e casualità: nuove prove della "coppia di Baltimora" su Science </vt:lpstr>
      <vt:lpstr>Presentazione standard di PowerPoint</vt:lpstr>
      <vt:lpstr>Presentazione standard di PowerPoint</vt:lpstr>
      <vt:lpstr>Presentazione standard di PowerPoint</vt:lpstr>
      <vt:lpstr>Medicina of the 21st Century The 4 P’s Medicine(Leroy Hood)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Dal Rischio residuo alla medicina di precisione: come affrontare la complessita'</dc:title>
  <dc:creator>Utente</dc:creator>
  <cp:lastModifiedBy>Utente</cp:lastModifiedBy>
  <cp:revision>12</cp:revision>
  <dcterms:modified xsi:type="dcterms:W3CDTF">2017-10-06T18:40:59Z</dcterms:modified>
</cp:coreProperties>
</file>