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9144000" cy="6858000"/>
  <p:notesSz cx="6858000" cy="9144000"/>
  <p:defaultTextStyle>
    <a:lvl1pPr>
      <a:defRPr>
        <a:latin typeface="+mn-lt"/>
        <a:ea typeface="+mn-ea"/>
        <a:cs typeface="+mn-cs"/>
        <a:sym typeface="Avenir"/>
      </a:defRPr>
    </a:lvl1pPr>
    <a:lvl2pPr>
      <a:defRPr>
        <a:latin typeface="+mn-lt"/>
        <a:ea typeface="+mn-ea"/>
        <a:cs typeface="+mn-cs"/>
        <a:sym typeface="Avenir"/>
      </a:defRPr>
    </a:lvl2pPr>
    <a:lvl3pPr>
      <a:defRPr>
        <a:latin typeface="+mn-lt"/>
        <a:ea typeface="+mn-ea"/>
        <a:cs typeface="+mn-cs"/>
        <a:sym typeface="Avenir"/>
      </a:defRPr>
    </a:lvl3pPr>
    <a:lvl4pPr>
      <a:defRPr>
        <a:latin typeface="+mn-lt"/>
        <a:ea typeface="+mn-ea"/>
        <a:cs typeface="+mn-cs"/>
        <a:sym typeface="Avenir"/>
      </a:defRPr>
    </a:lvl4pPr>
    <a:lvl5pPr>
      <a:defRPr>
        <a:latin typeface="+mn-lt"/>
        <a:ea typeface="+mn-ea"/>
        <a:cs typeface="+mn-cs"/>
        <a:sym typeface="Avenir"/>
      </a:defRPr>
    </a:lvl5pPr>
    <a:lvl6pPr>
      <a:defRPr>
        <a:latin typeface="+mn-lt"/>
        <a:ea typeface="+mn-ea"/>
        <a:cs typeface="+mn-cs"/>
        <a:sym typeface="Avenir"/>
      </a:defRPr>
    </a:lvl6pPr>
    <a:lvl7pPr>
      <a:defRPr>
        <a:latin typeface="+mn-lt"/>
        <a:ea typeface="+mn-ea"/>
        <a:cs typeface="+mn-cs"/>
        <a:sym typeface="Avenir"/>
      </a:defRPr>
    </a:lvl7pPr>
    <a:lvl8pPr>
      <a:defRPr>
        <a:latin typeface="+mn-lt"/>
        <a:ea typeface="+mn-ea"/>
        <a:cs typeface="+mn-cs"/>
        <a:sym typeface="Avenir"/>
      </a:defRPr>
    </a:lvl8pPr>
    <a:lvl9pPr>
      <a:defRPr>
        <a:latin typeface="+mn-lt"/>
        <a:ea typeface="+mn-ea"/>
        <a:cs typeface="+mn-cs"/>
        <a:sym typeface="Aveni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DFF"/>
          </a:solidFill>
        </a:fill>
      </a:tcStyle>
    </a:wholeTbl>
    <a:band2H>
      <a:tcTxStyle b="def" i="def"/>
      <a:tcStyle>
        <a:tcBdr/>
        <a:fill>
          <a:solidFill>
            <a:srgbClr val="E7EF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99F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99F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99FF"/>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DFF"/>
          </a:solidFill>
        </a:fill>
      </a:tcStyle>
    </a:wholeTbl>
    <a:band2H>
      <a:tcTxStyle b="def" i="def"/>
      <a:tcStyle>
        <a:tcBdr/>
        <a:fill>
          <a:solidFill>
            <a:srgbClr val="E7EF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99F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99F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99FF"/>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2"/>
          </a:solidFill>
        </a:fill>
      </a:tcStyle>
    </a:wholeTbl>
    <a:band2H>
      <a:tcTxStyle b="def" i="def"/>
      <a:tcStyle>
        <a:tcBdr/>
        <a:fill>
          <a:solidFill>
            <a:srgbClr val="F1F1F1"/>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1DA"/>
          </a:solidFill>
        </a:fill>
      </a:tcStyle>
    </a:wholeTbl>
    <a:band2H>
      <a:tcTxStyle b="def" i="def"/>
      <a:tcStyle>
        <a:tcBdr/>
        <a:fill>
          <a:solidFill>
            <a:srgbClr val="E9E9ED"/>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8B"/>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8B"/>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C5C8B"/>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399FF"/>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399FF"/>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ph type="sldImg"/>
          </p:nvPr>
        </p:nvSpPr>
        <p:spPr>
          <a:xfrm>
            <a:off x="1143000" y="685800"/>
            <a:ext cx="4572000" cy="3429000"/>
          </a:xfrm>
          <a:prstGeom prst="rect">
            <a:avLst/>
          </a:prstGeom>
        </p:spPr>
        <p:txBody>
          <a:bodyPr/>
          <a:lstStyle/>
          <a:p>
            <a:pPr lvl="0"/>
          </a:p>
        </p:txBody>
      </p:sp>
      <p:sp>
        <p:nvSpPr>
          <p:cNvPr id="82" name="Shape 8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a:defRPr>
    </a:lvl1pPr>
    <a:lvl2pPr indent="228600" defTabSz="457200">
      <a:lnSpc>
        <a:spcPct val="125000"/>
      </a:lnSpc>
      <a:defRPr sz="2400">
        <a:latin typeface="+mn-lt"/>
        <a:ea typeface="+mn-ea"/>
        <a:cs typeface="+mn-cs"/>
        <a:sym typeface="Avenir"/>
      </a:defRPr>
    </a:lvl2pPr>
    <a:lvl3pPr indent="457200" defTabSz="457200">
      <a:lnSpc>
        <a:spcPct val="125000"/>
      </a:lnSpc>
      <a:defRPr sz="2400">
        <a:latin typeface="+mn-lt"/>
        <a:ea typeface="+mn-ea"/>
        <a:cs typeface="+mn-cs"/>
        <a:sym typeface="Avenir"/>
      </a:defRPr>
    </a:lvl3pPr>
    <a:lvl4pPr indent="685800" defTabSz="457200">
      <a:lnSpc>
        <a:spcPct val="125000"/>
      </a:lnSpc>
      <a:defRPr sz="2400">
        <a:latin typeface="+mn-lt"/>
        <a:ea typeface="+mn-ea"/>
        <a:cs typeface="+mn-cs"/>
        <a:sym typeface="Avenir"/>
      </a:defRPr>
    </a:lvl4pPr>
    <a:lvl5pPr indent="914400" defTabSz="457200">
      <a:lnSpc>
        <a:spcPct val="125000"/>
      </a:lnSpc>
      <a:defRPr sz="2400">
        <a:latin typeface="+mn-lt"/>
        <a:ea typeface="+mn-ea"/>
        <a:cs typeface="+mn-cs"/>
        <a:sym typeface="Avenir"/>
      </a:defRPr>
    </a:lvl5pPr>
    <a:lvl6pPr indent="1143000" defTabSz="457200">
      <a:lnSpc>
        <a:spcPct val="125000"/>
      </a:lnSpc>
      <a:defRPr sz="2400">
        <a:latin typeface="+mn-lt"/>
        <a:ea typeface="+mn-ea"/>
        <a:cs typeface="+mn-cs"/>
        <a:sym typeface="Avenir"/>
      </a:defRPr>
    </a:lvl6pPr>
    <a:lvl7pPr indent="1371600" defTabSz="457200">
      <a:lnSpc>
        <a:spcPct val="125000"/>
      </a:lnSpc>
      <a:defRPr sz="2400">
        <a:latin typeface="+mn-lt"/>
        <a:ea typeface="+mn-ea"/>
        <a:cs typeface="+mn-cs"/>
        <a:sym typeface="Avenir"/>
      </a:defRPr>
    </a:lvl7pPr>
    <a:lvl8pPr indent="1600200" defTabSz="457200">
      <a:lnSpc>
        <a:spcPct val="125000"/>
      </a:lnSpc>
      <a:defRPr sz="2400">
        <a:latin typeface="+mn-lt"/>
        <a:ea typeface="+mn-ea"/>
        <a:cs typeface="+mn-cs"/>
        <a:sym typeface="Avenir"/>
      </a:defRPr>
    </a:lvl8pPr>
    <a:lvl9pPr indent="1828800" defTabSz="457200">
      <a:lnSpc>
        <a:spcPct val="125000"/>
      </a:lnSpc>
      <a:defRPr sz="2400">
        <a:latin typeface="+mn-lt"/>
        <a:ea typeface="+mn-ea"/>
        <a:cs typeface="+mn-cs"/>
        <a:sym typeface="Avenir"/>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000000"/>
        </a:solidFill>
      </p:bgPr>
    </p:bg>
    <p:spTree>
      <p:nvGrpSpPr>
        <p:cNvPr id="1" name=""/>
        <p:cNvGrpSpPr/>
        <p:nvPr/>
      </p:nvGrpSpPr>
      <p:grpSpPr>
        <a:xfrm>
          <a:off x="0" y="0"/>
          <a:ext cx="0" cy="0"/>
          <a:chOff x="0" y="0"/>
          <a:chExt cx="0" cy="0"/>
        </a:xfrm>
      </p:grpSpPr>
      <p:grpSp>
        <p:nvGrpSpPr>
          <p:cNvPr id="13" name="Group 13"/>
          <p:cNvGrpSpPr/>
          <p:nvPr/>
        </p:nvGrpSpPr>
        <p:grpSpPr>
          <a:xfrm>
            <a:off x="0" y="3902075"/>
            <a:ext cx="3400425" cy="2949575"/>
            <a:chOff x="0" y="0"/>
            <a:chExt cx="3400425" cy="2949575"/>
          </a:xfrm>
        </p:grpSpPr>
        <p:sp>
          <p:nvSpPr>
            <p:cNvPr id="6" name="Shape 6"/>
            <p:cNvSpPr/>
            <p:nvPr/>
          </p:nvSpPr>
          <p:spPr>
            <a:xfrm>
              <a:off x="0" y="79375"/>
              <a:ext cx="3400425"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7" name="Shape 7"/>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8" name="Shape 8"/>
            <p:cNvSpPr/>
            <p:nvPr/>
          </p:nvSpPr>
          <p:spPr>
            <a:xfrm>
              <a:off x="0" y="439736"/>
              <a:ext cx="2770189" cy="2503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9" name="Shape 9"/>
            <p:cNvSpPr/>
            <p:nvPr/>
          </p:nvSpPr>
          <p:spPr>
            <a:xfrm>
              <a:off x="0" y="136525"/>
              <a:ext cx="2770189" cy="280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10" name="Shape 10"/>
            <p:cNvSpPr/>
            <p:nvPr/>
          </p:nvSpPr>
          <p:spPr>
            <a:xfrm>
              <a:off x="331785" y="517523"/>
              <a:ext cx="136523" cy="13652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11" name="Shape 11"/>
            <p:cNvSpPr/>
            <p:nvPr/>
          </p:nvSpPr>
          <p:spPr>
            <a:xfrm>
              <a:off x="2438398" y="2263773"/>
              <a:ext cx="146047" cy="14604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12" name="Shape 12"/>
            <p:cNvSpPr/>
            <p:nvPr/>
          </p:nvSpPr>
          <p:spPr>
            <a:xfrm>
              <a:off x="1255709" y="420684"/>
              <a:ext cx="192084" cy="19208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grpSp>
      <p:sp>
        <p:nvSpPr>
          <p:cNvPr id="14" name="Shape 14"/>
          <p:cNvSpPr/>
          <p:nvPr>
            <p:ph type="sldNum" sz="quarter" idx="2"/>
          </p:nvPr>
        </p:nvSpPr>
        <p:spPr>
          <a:xfrm>
            <a:off x="6553200" y="6248400"/>
            <a:ext cx="2133600" cy="226983"/>
          </a:xfrm>
          <a:prstGeom prst="rect">
            <a:avLst/>
          </a:prstGeom>
        </p:spPr>
        <p:txBody>
          <a:bodyPr lIns="45718" tIns="45718" rIns="45718" bIns="45718"/>
          <a:lstStyle>
            <a:lvl1pPr>
              <a:defRPr sz="1000">
                <a:solidFill>
                  <a:srgbClr val="FFFFFF"/>
                </a:solidFill>
                <a:effectLst>
                  <a:outerShdw sx="100000" sy="100000" kx="0" ky="0" algn="b" rotWithShape="0" blurRad="12700" dist="25400" dir="2700000">
                    <a:srgbClr val="010199"/>
                  </a:outerShdw>
                </a:effectLst>
              </a:defRPr>
            </a:lvl1p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Solo titolo">
    <p:spTree>
      <p:nvGrpSpPr>
        <p:cNvPr id="1" name=""/>
        <p:cNvGrpSpPr/>
        <p:nvPr/>
      </p:nvGrpSpPr>
      <p:grpSpPr>
        <a:xfrm>
          <a:off x="0" y="0"/>
          <a:ext cx="0" cy="0"/>
          <a:chOff x="0" y="0"/>
          <a:chExt cx="0" cy="0"/>
        </a:xfrm>
      </p:grpSpPr>
      <p:sp>
        <p:nvSpPr>
          <p:cNvPr id="57" name="Shape 57"/>
          <p:cNvSpPr/>
          <p:nvPr>
            <p:ph type="title"/>
          </p:nvPr>
        </p:nvSpPr>
        <p:spPr>
          <a:xfrm>
            <a:off x="685800" y="609600"/>
            <a:ext cx="7772400" cy="1143000"/>
          </a:xfrm>
          <a:prstGeom prst="rect">
            <a:avLst/>
          </a:prstGeom>
        </p:spPr>
        <p:txBody>
          <a:bodyPr/>
          <a:lstStyle/>
          <a:p>
            <a:pPr lvl="0">
              <a:defRPr sz="1800"/>
            </a:pPr>
            <a:r>
              <a:rPr sz="4400"/>
              <a:t>Testo titolo</a:t>
            </a:r>
          </a:p>
        </p:txBody>
      </p:sp>
      <p:sp>
        <p:nvSpPr>
          <p:cNvPr id="58" name="Shape 5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uota">
    <p:spTree>
      <p:nvGrpSpPr>
        <p:cNvPr id="1" name=""/>
        <p:cNvGrpSpPr/>
        <p:nvPr/>
      </p:nvGrpSpPr>
      <p:grpSpPr>
        <a:xfrm>
          <a:off x="0" y="0"/>
          <a:ext cx="0" cy="0"/>
          <a:chOff x="0" y="0"/>
          <a:chExt cx="0" cy="0"/>
        </a:xfrm>
      </p:grpSpPr>
      <p:sp>
        <p:nvSpPr>
          <p:cNvPr id="60" name="Shape 6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Contenuto con didascalia">
    <p:spTree>
      <p:nvGrpSpPr>
        <p:cNvPr id="1" name=""/>
        <p:cNvGrpSpPr/>
        <p:nvPr/>
      </p:nvGrpSpPr>
      <p:grpSpPr>
        <a:xfrm>
          <a:off x="0" y="0"/>
          <a:ext cx="0" cy="0"/>
          <a:chOff x="0" y="0"/>
          <a:chExt cx="0" cy="0"/>
        </a:xfrm>
      </p:grpSpPr>
      <p:sp>
        <p:nvSpPr>
          <p:cNvPr id="62" name="Shape 62"/>
          <p:cNvSpPr/>
          <p:nvPr>
            <p:ph type="title"/>
          </p:nvPr>
        </p:nvSpPr>
        <p:spPr>
          <a:xfrm>
            <a:off x="457200" y="0"/>
            <a:ext cx="3008313" cy="1435100"/>
          </a:xfrm>
          <a:prstGeom prst="rect">
            <a:avLst/>
          </a:prstGeom>
        </p:spPr>
        <p:txBody>
          <a:bodyPr anchor="b"/>
          <a:lstStyle>
            <a:lvl1pPr algn="l">
              <a:defRPr b="1" sz="2000"/>
            </a:lvl1pPr>
          </a:lstStyle>
          <a:p>
            <a:pPr lvl="0">
              <a:defRPr b="0" sz="1800"/>
            </a:pPr>
            <a:r>
              <a:rPr b="1" sz="2000"/>
              <a:t>Testo titolo</a:t>
            </a:r>
          </a:p>
        </p:txBody>
      </p:sp>
      <p:sp>
        <p:nvSpPr>
          <p:cNvPr id="63" name="Shape 63"/>
          <p:cNvSpPr/>
          <p:nvPr>
            <p:ph type="body" idx="1"/>
          </p:nvPr>
        </p:nvSpPr>
        <p:spPr>
          <a:xfrm>
            <a:off x="3575050" y="273050"/>
            <a:ext cx="5111750" cy="6584950"/>
          </a:xfrm>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64" name="Shape 6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Immagine con didascalia">
    <p:spTree>
      <p:nvGrpSpPr>
        <p:cNvPr id="1" name=""/>
        <p:cNvGrpSpPr/>
        <p:nvPr/>
      </p:nvGrpSpPr>
      <p:grpSpPr>
        <a:xfrm>
          <a:off x="0" y="0"/>
          <a:ext cx="0" cy="0"/>
          <a:chOff x="0" y="0"/>
          <a:chExt cx="0" cy="0"/>
        </a:xfrm>
      </p:grpSpPr>
      <p:sp>
        <p:nvSpPr>
          <p:cNvPr id="66" name="Shape 66"/>
          <p:cNvSpPr/>
          <p:nvPr>
            <p:ph type="title"/>
          </p:nvPr>
        </p:nvSpPr>
        <p:spPr>
          <a:xfrm>
            <a:off x="1792288" y="3086100"/>
            <a:ext cx="5486400" cy="2281238"/>
          </a:xfrm>
          <a:prstGeom prst="rect">
            <a:avLst/>
          </a:prstGeom>
        </p:spPr>
        <p:txBody>
          <a:bodyPr anchor="b"/>
          <a:lstStyle>
            <a:lvl1pPr algn="l">
              <a:defRPr b="1" sz="2000"/>
            </a:lvl1pPr>
          </a:lstStyle>
          <a:p>
            <a:pPr lvl="0">
              <a:defRPr b="0" sz="1800"/>
            </a:pPr>
            <a:r>
              <a:rPr b="1" sz="2000"/>
              <a:t>Testo titolo</a:t>
            </a:r>
          </a:p>
        </p:txBody>
      </p:sp>
      <p:sp>
        <p:nvSpPr>
          <p:cNvPr id="67" name="Shape 67"/>
          <p:cNvSpPr/>
          <p:nvPr>
            <p:ph type="body" idx="1"/>
          </p:nvPr>
        </p:nvSpPr>
        <p:spPr>
          <a:xfrm>
            <a:off x="1792288" y="5367338"/>
            <a:ext cx="5486400" cy="1490662"/>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Corpo livello uno</a:t>
            </a:r>
            <a:endParaRPr sz="1400"/>
          </a:p>
          <a:p>
            <a:pPr lvl="1">
              <a:defRPr sz="1800"/>
            </a:pPr>
            <a:r>
              <a:rPr sz="1400"/>
              <a:t>Corpo livello due</a:t>
            </a:r>
            <a:endParaRPr sz="1400"/>
          </a:p>
          <a:p>
            <a:pPr lvl="2">
              <a:defRPr sz="1800"/>
            </a:pPr>
            <a:r>
              <a:rPr sz="1400"/>
              <a:t>Corpo livello tre</a:t>
            </a:r>
            <a:endParaRPr sz="1400"/>
          </a:p>
          <a:p>
            <a:pPr lvl="3">
              <a:defRPr sz="1800"/>
            </a:pPr>
            <a:r>
              <a:rPr sz="1400"/>
              <a:t>Corpo livello quattro</a:t>
            </a:r>
            <a:endParaRPr sz="1400"/>
          </a:p>
          <a:p>
            <a:pPr lvl="4">
              <a:defRPr sz="1800"/>
            </a:pPr>
            <a:r>
              <a:rPr sz="1400"/>
              <a:t>Corpo livello cinque</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olo e testo verticale">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sz="1800"/>
            </a:pPr>
            <a:r>
              <a:rPr sz="4400"/>
              <a:t>Testo titolo</a:t>
            </a:r>
          </a:p>
        </p:txBody>
      </p:sp>
      <p:sp>
        <p:nvSpPr>
          <p:cNvPr id="71" name="Shape 71"/>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72" name="Shape 7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1_Titolo e testo verticale">
    <p:spTree>
      <p:nvGrpSpPr>
        <p:cNvPr id="1" name=""/>
        <p:cNvGrpSpPr/>
        <p:nvPr/>
      </p:nvGrpSpPr>
      <p:grpSpPr>
        <a:xfrm>
          <a:off x="0" y="0"/>
          <a:ext cx="0" cy="0"/>
          <a:chOff x="0" y="0"/>
          <a:chExt cx="0" cy="0"/>
        </a:xfrm>
      </p:grpSpPr>
      <p:sp>
        <p:nvSpPr>
          <p:cNvPr id="74" name="Shape 74"/>
          <p:cNvSpPr/>
          <p:nvPr>
            <p:ph type="title"/>
          </p:nvPr>
        </p:nvSpPr>
        <p:spPr>
          <a:xfrm>
            <a:off x="6515100" y="0"/>
            <a:ext cx="1943100" cy="6705600"/>
          </a:xfrm>
          <a:prstGeom prst="rect">
            <a:avLst/>
          </a:prstGeom>
        </p:spPr>
        <p:txBody>
          <a:bodyPr/>
          <a:lstStyle/>
          <a:p>
            <a:pPr lvl="0">
              <a:defRPr sz="1800"/>
            </a:pPr>
            <a:r>
              <a:rPr sz="4400"/>
              <a:t>Testo titolo</a:t>
            </a:r>
          </a:p>
        </p:txBody>
      </p:sp>
      <p:sp>
        <p:nvSpPr>
          <p:cNvPr id="75" name="Shape 75"/>
          <p:cNvSpPr/>
          <p:nvPr>
            <p:ph type="body" idx="1"/>
          </p:nvPr>
        </p:nvSpPr>
        <p:spPr>
          <a:xfrm>
            <a:off x="685800" y="609600"/>
            <a:ext cx="5676900" cy="6248400"/>
          </a:xfrm>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76" name="Shape 7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olo, testo e contenuto 2">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sz="1800"/>
            </a:pPr>
            <a:r>
              <a:rPr sz="4400"/>
              <a:t>Testo titolo</a:t>
            </a:r>
          </a:p>
        </p:txBody>
      </p:sp>
      <p:sp>
        <p:nvSpPr>
          <p:cNvPr id="79" name="Shape 79"/>
          <p:cNvSpPr/>
          <p:nvPr>
            <p:ph type="body" idx="1"/>
          </p:nvPr>
        </p:nvSpPr>
        <p:spPr>
          <a:xfrm>
            <a:off x="685800" y="1981200"/>
            <a:ext cx="3810000" cy="4876800"/>
          </a:xfrm>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80" name="Shape 8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000000"/>
        </a:solidFill>
      </p:bgPr>
    </p:bg>
    <p:spTree>
      <p:nvGrpSpPr>
        <p:cNvPr id="1" name=""/>
        <p:cNvGrpSpPr/>
        <p:nvPr/>
      </p:nvGrpSpPr>
      <p:grpSpPr>
        <a:xfrm>
          <a:off x="0" y="0"/>
          <a:ext cx="0" cy="0"/>
          <a:chOff x="0" y="0"/>
          <a:chExt cx="0" cy="0"/>
        </a:xfrm>
      </p:grpSpPr>
      <p:grpSp>
        <p:nvGrpSpPr>
          <p:cNvPr id="24" name="Group 24"/>
          <p:cNvGrpSpPr/>
          <p:nvPr/>
        </p:nvGrpSpPr>
        <p:grpSpPr>
          <a:xfrm>
            <a:off x="0" y="3902075"/>
            <a:ext cx="3400425" cy="2949575"/>
            <a:chOff x="0" y="0"/>
            <a:chExt cx="3400425" cy="2949575"/>
          </a:xfrm>
        </p:grpSpPr>
        <p:sp>
          <p:nvSpPr>
            <p:cNvPr id="17" name="Shape 17"/>
            <p:cNvSpPr/>
            <p:nvPr/>
          </p:nvSpPr>
          <p:spPr>
            <a:xfrm>
              <a:off x="0" y="79375"/>
              <a:ext cx="3400425"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18" name="Shape 18"/>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19" name="Shape 19"/>
            <p:cNvSpPr/>
            <p:nvPr/>
          </p:nvSpPr>
          <p:spPr>
            <a:xfrm>
              <a:off x="0" y="439736"/>
              <a:ext cx="2770189" cy="2503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20" name="Shape 20"/>
            <p:cNvSpPr/>
            <p:nvPr/>
          </p:nvSpPr>
          <p:spPr>
            <a:xfrm>
              <a:off x="0" y="136525"/>
              <a:ext cx="2770189" cy="280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21" name="Shape 21"/>
            <p:cNvSpPr/>
            <p:nvPr/>
          </p:nvSpPr>
          <p:spPr>
            <a:xfrm>
              <a:off x="331785" y="517523"/>
              <a:ext cx="136523" cy="13652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22" name="Shape 22"/>
            <p:cNvSpPr/>
            <p:nvPr/>
          </p:nvSpPr>
          <p:spPr>
            <a:xfrm>
              <a:off x="2438398" y="2263773"/>
              <a:ext cx="146047" cy="14604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23" name="Shape 23"/>
            <p:cNvSpPr/>
            <p:nvPr/>
          </p:nvSpPr>
          <p:spPr>
            <a:xfrm>
              <a:off x="1255709" y="420684"/>
              <a:ext cx="192084" cy="19208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grpSp>
      <p:sp>
        <p:nvSpPr>
          <p:cNvPr id="25" name="Shape 25"/>
          <p:cNvSpPr/>
          <p:nvPr>
            <p:ph type="sldNum" sz="quarter" idx="2"/>
          </p:nvPr>
        </p:nvSpPr>
        <p:spPr>
          <a:xfrm>
            <a:off x="6553200" y="6248400"/>
            <a:ext cx="2133600" cy="226983"/>
          </a:xfrm>
          <a:prstGeom prst="rect">
            <a:avLst/>
          </a:prstGeom>
        </p:spPr>
        <p:txBody>
          <a:bodyPr lIns="45718" tIns="45718" rIns="45718" bIns="45718"/>
          <a:lstStyle>
            <a:lvl1pPr>
              <a:defRPr sz="1000">
                <a:solidFill>
                  <a:srgbClr val="FFFFFF"/>
                </a:solidFill>
                <a:effectLst>
                  <a:outerShdw sx="100000" sy="100000" kx="0" ky="0" algn="b" rotWithShape="0" blurRad="12700" dist="25400" dir="2700000">
                    <a:srgbClr val="010199"/>
                  </a:outerShdw>
                </a:effectLst>
              </a:defRPr>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Vuota">
    <p:bg>
      <p:bgPr>
        <a:solidFill>
          <a:srgbClr val="000000"/>
        </a:solidFill>
      </p:bgPr>
    </p:bg>
    <p:spTree>
      <p:nvGrpSpPr>
        <p:cNvPr id="1" name=""/>
        <p:cNvGrpSpPr/>
        <p:nvPr/>
      </p:nvGrpSpPr>
      <p:grpSpPr>
        <a:xfrm>
          <a:off x="0" y="0"/>
          <a:ext cx="0" cy="0"/>
          <a:chOff x="0" y="0"/>
          <a:chExt cx="0" cy="0"/>
        </a:xfrm>
      </p:grpSpPr>
      <p:grpSp>
        <p:nvGrpSpPr>
          <p:cNvPr id="34" name="Group 34"/>
          <p:cNvGrpSpPr/>
          <p:nvPr/>
        </p:nvGrpSpPr>
        <p:grpSpPr>
          <a:xfrm>
            <a:off x="0" y="3902075"/>
            <a:ext cx="3400425" cy="2949575"/>
            <a:chOff x="0" y="0"/>
            <a:chExt cx="3400425" cy="2949575"/>
          </a:xfrm>
        </p:grpSpPr>
        <p:sp>
          <p:nvSpPr>
            <p:cNvPr id="27" name="Shape 27"/>
            <p:cNvSpPr/>
            <p:nvPr/>
          </p:nvSpPr>
          <p:spPr>
            <a:xfrm>
              <a:off x="0" y="79375"/>
              <a:ext cx="3400425"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28" name="Shape 28"/>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29" name="Shape 29"/>
            <p:cNvSpPr/>
            <p:nvPr/>
          </p:nvSpPr>
          <p:spPr>
            <a:xfrm>
              <a:off x="0" y="439736"/>
              <a:ext cx="2770189" cy="2503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30" name="Shape 30"/>
            <p:cNvSpPr/>
            <p:nvPr/>
          </p:nvSpPr>
          <p:spPr>
            <a:xfrm>
              <a:off x="0" y="136525"/>
              <a:ext cx="2770189" cy="280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100000">
                  <a:srgbClr val="000000"/>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31" name="Shape 31"/>
            <p:cNvSpPr/>
            <p:nvPr/>
          </p:nvSpPr>
          <p:spPr>
            <a:xfrm>
              <a:off x="331785" y="517523"/>
              <a:ext cx="136523" cy="13652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32" name="Shape 32"/>
            <p:cNvSpPr/>
            <p:nvPr/>
          </p:nvSpPr>
          <p:spPr>
            <a:xfrm>
              <a:off x="2438398" y="2263773"/>
              <a:ext cx="146047" cy="14604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135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sp>
          <p:nvSpPr>
            <p:cNvPr id="33" name="Shape 33"/>
            <p:cNvSpPr/>
            <p:nvPr/>
          </p:nvSpPr>
          <p:spPr>
            <a:xfrm>
              <a:off x="1255709" y="420684"/>
              <a:ext cx="192084" cy="19208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010199"/>
                </a:gs>
              </a:gsLst>
              <a:lin ang="81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p>
          </p:txBody>
        </p:sp>
      </p:grpSp>
      <p:sp>
        <p:nvSpPr>
          <p:cNvPr id="35" name="Shape 35"/>
          <p:cNvSpPr/>
          <p:nvPr>
            <p:ph type="sldNum" sz="quarter" idx="2"/>
          </p:nvPr>
        </p:nvSpPr>
        <p:spPr>
          <a:xfrm>
            <a:off x="6553200" y="6248400"/>
            <a:ext cx="2133600" cy="226983"/>
          </a:xfrm>
          <a:prstGeom prst="rect">
            <a:avLst/>
          </a:prstGeom>
        </p:spPr>
        <p:txBody>
          <a:bodyPr lIns="45718" tIns="45718" rIns="45718" bIns="45718"/>
          <a:lstStyle>
            <a:lvl1pPr>
              <a:defRPr sz="1000">
                <a:solidFill>
                  <a:srgbClr val="FFFFFF"/>
                </a:solidFill>
                <a:effectLst>
                  <a:outerShdw sx="100000" sy="100000" kx="0" ky="0" algn="b" rotWithShape="0" blurRad="12700" dist="25400" dir="2700000">
                    <a:srgbClr val="010199"/>
                  </a:outerShdw>
                </a:effectLst>
              </a:defRPr>
            </a:lvl1p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iapositiva titolo">
    <p:spTree>
      <p:nvGrpSpPr>
        <p:cNvPr id="1" name=""/>
        <p:cNvGrpSpPr/>
        <p:nvPr/>
      </p:nvGrpSpPr>
      <p:grpSpPr>
        <a:xfrm>
          <a:off x="0" y="0"/>
          <a:ext cx="0" cy="0"/>
          <a:chOff x="0" y="0"/>
          <a:chExt cx="0" cy="0"/>
        </a:xfrm>
      </p:grpSpPr>
      <p:sp>
        <p:nvSpPr>
          <p:cNvPr id="37" name="Shape 37"/>
          <p:cNvSpPr/>
          <p:nvPr>
            <p:ph type="title"/>
          </p:nvPr>
        </p:nvSpPr>
        <p:spPr>
          <a:xfrm>
            <a:off x="685800" y="1844675"/>
            <a:ext cx="7772400" cy="2041525"/>
          </a:xfrm>
          <a:prstGeom prst="rect">
            <a:avLst/>
          </a:prstGeom>
        </p:spPr>
        <p:txBody>
          <a:bodyPr/>
          <a:lstStyle/>
          <a:p>
            <a:pPr lvl="0">
              <a:defRPr sz="1800"/>
            </a:pPr>
            <a:r>
              <a:rPr sz="4400"/>
              <a:t>Testo titolo</a:t>
            </a:r>
          </a:p>
        </p:txBody>
      </p:sp>
      <p:sp>
        <p:nvSpPr>
          <p:cNvPr id="38" name="Shape 38"/>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contenuto">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pPr>
            <a:r>
              <a:rPr sz="4400"/>
              <a:t>Testo titolo</a:t>
            </a:r>
          </a:p>
        </p:txBody>
      </p:sp>
      <p:sp>
        <p:nvSpPr>
          <p:cNvPr id="42" name="Shape 42"/>
          <p:cNvSpPr/>
          <p:nvPr>
            <p:ph type="body" idx="1"/>
          </p:nvPr>
        </p:nvSpPr>
        <p:spPr>
          <a:prstGeom prst="rect">
            <a:avLst/>
          </a:prstGeom>
        </p:spPr>
        <p:txBody>
          <a:bodyPr/>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Intestazione sezione">
    <p:spTree>
      <p:nvGrpSpPr>
        <p:cNvPr id="1" name=""/>
        <p:cNvGrpSpPr/>
        <p:nvPr/>
      </p:nvGrpSpPr>
      <p:grpSpPr>
        <a:xfrm>
          <a:off x="0" y="0"/>
          <a:ext cx="0" cy="0"/>
          <a:chOff x="0" y="0"/>
          <a:chExt cx="0" cy="0"/>
        </a:xfrm>
      </p:grpSpPr>
      <p:sp>
        <p:nvSpPr>
          <p:cNvPr id="45" name="Shape 45"/>
          <p:cNvSpPr/>
          <p:nvPr>
            <p:ph type="title"/>
          </p:nvPr>
        </p:nvSpPr>
        <p:spPr>
          <a:xfrm>
            <a:off x="722312" y="4406900"/>
            <a:ext cx="7772401" cy="2451100"/>
          </a:xfrm>
          <a:prstGeom prst="rect">
            <a:avLst/>
          </a:prstGeom>
        </p:spPr>
        <p:txBody>
          <a:bodyPr anchor="t"/>
          <a:lstStyle>
            <a:lvl1pPr algn="l">
              <a:defRPr b="1" cap="all" sz="4000"/>
            </a:lvl1pPr>
          </a:lstStyle>
          <a:p>
            <a:pPr lvl="0">
              <a:defRPr b="0" cap="none" sz="1800"/>
            </a:pPr>
            <a:r>
              <a:rPr b="1" cap="all" sz="4000"/>
              <a:t>Testo titolo</a:t>
            </a:r>
          </a:p>
        </p:txBody>
      </p:sp>
      <p:sp>
        <p:nvSpPr>
          <p:cNvPr id="46" name="Shape 46"/>
          <p:cNvSpPr/>
          <p:nvPr>
            <p:ph type="body" idx="1"/>
          </p:nvPr>
        </p:nvSpPr>
        <p:spPr>
          <a:xfrm>
            <a:off x="722312" y="1192213"/>
            <a:ext cx="7772401" cy="3214687"/>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Corpo livello uno</a:t>
            </a:r>
            <a:endParaRPr sz="2000"/>
          </a:p>
          <a:p>
            <a:pPr lvl="1">
              <a:defRPr sz="1800"/>
            </a:pPr>
            <a:r>
              <a:rPr sz="2000"/>
              <a:t>Corpo livello due</a:t>
            </a:r>
            <a:endParaRPr sz="2000"/>
          </a:p>
          <a:p>
            <a:pPr lvl="2">
              <a:defRPr sz="1800"/>
            </a:pPr>
            <a:r>
              <a:rPr sz="2000"/>
              <a:t>Corpo livello tre</a:t>
            </a:r>
            <a:endParaRPr sz="2000"/>
          </a:p>
          <a:p>
            <a:pPr lvl="3">
              <a:defRPr sz="1800"/>
            </a:pPr>
            <a:r>
              <a:rPr sz="2000"/>
              <a:t>Corpo livello quattro</a:t>
            </a:r>
            <a:endParaRPr sz="2000"/>
          </a:p>
          <a:p>
            <a:pPr lvl="4">
              <a:defRPr sz="1800"/>
            </a:pPr>
            <a:r>
              <a:rPr sz="2000"/>
              <a:t>Corpo livello cinque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ue contenuti">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pPr>
            <a:r>
              <a:rPr sz="4400"/>
              <a:t>Testo titolo</a:t>
            </a:r>
          </a:p>
        </p:txBody>
      </p:sp>
      <p:sp>
        <p:nvSpPr>
          <p:cNvPr id="50" name="Shape 50"/>
          <p:cNvSpPr/>
          <p:nvPr>
            <p:ph type="body" idx="1"/>
          </p:nvPr>
        </p:nvSpPr>
        <p:spPr>
          <a:xfrm>
            <a:off x="685800" y="1981200"/>
            <a:ext cx="3810000" cy="4876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Corpo livello uno</a:t>
            </a:r>
            <a:endParaRPr sz="2800"/>
          </a:p>
          <a:p>
            <a:pPr lvl="1">
              <a:defRPr sz="1800"/>
            </a:pPr>
            <a:r>
              <a:rPr sz="2800"/>
              <a:t>Corpo livello due</a:t>
            </a:r>
            <a:endParaRPr sz="2800"/>
          </a:p>
          <a:p>
            <a:pPr lvl="2">
              <a:defRPr sz="1800"/>
            </a:pPr>
            <a:r>
              <a:rPr sz="2800"/>
              <a:t>Corpo livello tre</a:t>
            </a:r>
            <a:endParaRPr sz="2800"/>
          </a:p>
          <a:p>
            <a:pPr lvl="3">
              <a:defRPr sz="1800"/>
            </a:pPr>
            <a:r>
              <a:rPr sz="2800"/>
              <a:t>Corpo livello quattro</a:t>
            </a:r>
            <a:endParaRPr sz="2800"/>
          </a:p>
          <a:p>
            <a:pPr lvl="4">
              <a:defRPr sz="1800"/>
            </a:pPr>
            <a:r>
              <a:rPr sz="2800"/>
              <a:t>Corpo livello cinque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fronto">
    <p:spTree>
      <p:nvGrpSpPr>
        <p:cNvPr id="1" name=""/>
        <p:cNvGrpSpPr/>
        <p:nvPr/>
      </p:nvGrpSpPr>
      <p:grpSpPr>
        <a:xfrm>
          <a:off x="0" y="0"/>
          <a:ext cx="0" cy="0"/>
          <a:chOff x="0" y="0"/>
          <a:chExt cx="0" cy="0"/>
        </a:xfrm>
      </p:grpSpPr>
      <p:sp>
        <p:nvSpPr>
          <p:cNvPr id="53" name="Shape 53"/>
          <p:cNvSpPr/>
          <p:nvPr>
            <p:ph type="title"/>
          </p:nvPr>
        </p:nvSpPr>
        <p:spPr>
          <a:xfrm>
            <a:off x="457200" y="256810"/>
            <a:ext cx="8229600" cy="1178656"/>
          </a:xfrm>
          <a:prstGeom prst="rect">
            <a:avLst/>
          </a:prstGeom>
        </p:spPr>
        <p:txBody>
          <a:bodyPr/>
          <a:lstStyle/>
          <a:p>
            <a:pPr lvl="0">
              <a:defRPr sz="1800"/>
            </a:pPr>
            <a:r>
              <a:rPr sz="4400"/>
              <a:t>Testo titolo</a:t>
            </a:r>
          </a:p>
        </p:txBody>
      </p:sp>
      <p:sp>
        <p:nvSpPr>
          <p:cNvPr id="54" name="Shape 54"/>
          <p:cNvSpPr/>
          <p:nvPr>
            <p:ph type="body" idx="1"/>
          </p:nvPr>
        </p:nvSpPr>
        <p:spPr>
          <a:xfrm>
            <a:off x="457200" y="1435465"/>
            <a:ext cx="4040188" cy="739410"/>
          </a:xfrm>
          <a:prstGeom prst="rect">
            <a:avLst/>
          </a:prstGeom>
        </p:spPr>
        <p:txBody>
          <a:bodyPr anchor="b"/>
          <a:lstStyle>
            <a:lvl1pPr marL="0" indent="0">
              <a:spcBef>
                <a:spcPts val="500"/>
              </a:spcBef>
              <a:buSzTx/>
              <a:buNone/>
              <a:defRPr b="1" sz="2400"/>
            </a:lvl1pPr>
            <a:lvl2pPr marL="0" indent="457200">
              <a:spcBef>
                <a:spcPts val="500"/>
              </a:spcBef>
              <a:buSzTx/>
              <a:buNone/>
              <a:defRPr b="1" sz="2400"/>
            </a:lvl2pPr>
            <a:lvl3pPr marL="0" indent="914400">
              <a:spcBef>
                <a:spcPts val="500"/>
              </a:spcBef>
              <a:buSzTx/>
              <a:buNone/>
              <a:defRPr b="1" sz="2400"/>
            </a:lvl3pPr>
            <a:lvl4pPr marL="0" indent="1371600">
              <a:spcBef>
                <a:spcPts val="500"/>
              </a:spcBef>
              <a:buSzTx/>
              <a:buNone/>
              <a:defRPr b="1" sz="2400"/>
            </a:lvl4pPr>
            <a:lvl5pPr marL="0" indent="1828800">
              <a:spcBef>
                <a:spcPts val="500"/>
              </a:spcBef>
              <a:buSzTx/>
              <a:buNone/>
              <a:defRPr b="1" sz="2400"/>
            </a:lvl5pPr>
          </a:lstStyle>
          <a:p>
            <a:pPr lvl="0">
              <a:defRPr b="0" sz="1800"/>
            </a:pPr>
            <a:r>
              <a:rPr b="1" sz="2400"/>
              <a:t>Corpo livello uno</a:t>
            </a:r>
            <a:endParaRPr b="1" sz="2400"/>
          </a:p>
          <a:p>
            <a:pPr lvl="1">
              <a:defRPr b="0" sz="1800"/>
            </a:pPr>
            <a:r>
              <a:rPr b="1" sz="2400"/>
              <a:t>Corpo livello due</a:t>
            </a:r>
            <a:endParaRPr b="1" sz="2400"/>
          </a:p>
          <a:p>
            <a:pPr lvl="2">
              <a:defRPr b="0" sz="1800"/>
            </a:pPr>
            <a:r>
              <a:rPr b="1" sz="2400"/>
              <a:t>Corpo livello tre</a:t>
            </a:r>
            <a:endParaRPr b="1" sz="2400"/>
          </a:p>
          <a:p>
            <a:pPr lvl="3">
              <a:defRPr b="0" sz="1800"/>
            </a:pPr>
            <a:r>
              <a:rPr b="1" sz="2400"/>
              <a:t>Corpo livello quattro</a:t>
            </a:r>
            <a:endParaRPr b="1" sz="2400"/>
          </a:p>
          <a:p>
            <a:pPr lvl="4">
              <a:defRPr b="0" sz="1800"/>
            </a:pPr>
            <a:r>
              <a:rPr b="1" sz="2400"/>
              <a:t>Corpo livello cinque</a:t>
            </a:r>
          </a:p>
        </p:txBody>
      </p:sp>
      <p:sp>
        <p:nvSpPr>
          <p:cNvPr id="55" name="Shape 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3333CC"/>
            </a:gs>
          </a:gsLst>
          <a:path path="circle">
            <a:fillToRect l="50000" t="50000" r="50000" b="50000"/>
          </a:path>
        </a:gradFill>
      </p:bgPr>
    </p:bg>
    <p:spTree>
      <p:nvGrpSpPr>
        <p:cNvPr id="1" name=""/>
        <p:cNvGrpSpPr/>
        <p:nvPr/>
      </p:nvGrpSpPr>
      <p:grpSpPr>
        <a:xfrm>
          <a:off x="0" y="0"/>
          <a:ext cx="0" cy="0"/>
          <a:chOff x="0" y="0"/>
          <a:chExt cx="0" cy="0"/>
        </a:xfrm>
      </p:grpSpPr>
      <p:sp>
        <p:nvSpPr>
          <p:cNvPr id="2" name="Shape 2"/>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Testo titolo</a:t>
            </a:r>
          </a:p>
        </p:txBody>
      </p:sp>
      <p:sp>
        <p:nvSpPr>
          <p:cNvPr id="3" name="Shape 3"/>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Corpo livello uno</a:t>
            </a:r>
            <a:endParaRPr sz="3200"/>
          </a:p>
          <a:p>
            <a:pPr lvl="1">
              <a:defRPr sz="1800"/>
            </a:pPr>
            <a:r>
              <a:rPr sz="3200"/>
              <a:t>Corpo livello due</a:t>
            </a:r>
            <a:endParaRPr sz="3200"/>
          </a:p>
          <a:p>
            <a:pPr lvl="2">
              <a:defRPr sz="1800"/>
            </a:pPr>
            <a:r>
              <a:rPr sz="3200"/>
              <a:t>Corpo livello tre</a:t>
            </a:r>
            <a:endParaRPr sz="3200"/>
          </a:p>
          <a:p>
            <a:pPr lvl="3">
              <a:defRPr sz="1800"/>
            </a:pPr>
            <a:r>
              <a:rPr sz="3200"/>
              <a:t>Corpo livello quattro</a:t>
            </a:r>
            <a:endParaRPr sz="3200"/>
          </a:p>
          <a:p>
            <a:pPr lvl="4">
              <a:defRPr sz="1800"/>
            </a:pPr>
            <a:r>
              <a:rPr sz="3200"/>
              <a:t>Corpo livello cinque</a:t>
            </a:r>
          </a:p>
        </p:txBody>
      </p:sp>
      <p:sp>
        <p:nvSpPr>
          <p:cNvPr id="4" name="Shape 4"/>
          <p:cNvSpPr/>
          <p:nvPr>
            <p:ph type="sldNum" sz="quarter" idx="2"/>
          </p:nvPr>
        </p:nvSpPr>
        <p:spPr>
          <a:xfrm>
            <a:off x="6553200" y="6248400"/>
            <a:ext cx="1905000" cy="288824"/>
          </a:xfrm>
          <a:prstGeom prst="rect">
            <a:avLst/>
          </a:prstGeom>
          <a:ln w="12700">
            <a:miter lim="400000"/>
          </a:ln>
        </p:spPr>
        <p:txBody>
          <a:bodyPr lIns="45719" rIns="45719">
            <a:spAutoFit/>
          </a:bodyPr>
          <a:lstStyle>
            <a:lvl1pPr algn="r">
              <a:defRPr sz="1400">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a:defRPr sz="4400">
          <a:latin typeface="Times New Roman"/>
          <a:ea typeface="Times New Roman"/>
          <a:cs typeface="Times New Roman"/>
          <a:sym typeface="Times New Roman"/>
        </a:defRPr>
      </a:lvl1pPr>
      <a:lvl2pPr algn="ctr">
        <a:defRPr sz="4400">
          <a:latin typeface="Times New Roman"/>
          <a:ea typeface="Times New Roman"/>
          <a:cs typeface="Times New Roman"/>
          <a:sym typeface="Times New Roman"/>
        </a:defRPr>
      </a:lvl2pPr>
      <a:lvl3pPr algn="ctr">
        <a:defRPr sz="4400">
          <a:latin typeface="Times New Roman"/>
          <a:ea typeface="Times New Roman"/>
          <a:cs typeface="Times New Roman"/>
          <a:sym typeface="Times New Roman"/>
        </a:defRPr>
      </a:lvl3pPr>
      <a:lvl4pPr algn="ctr">
        <a:defRPr sz="4400">
          <a:latin typeface="Times New Roman"/>
          <a:ea typeface="Times New Roman"/>
          <a:cs typeface="Times New Roman"/>
          <a:sym typeface="Times New Roman"/>
        </a:defRPr>
      </a:lvl4pPr>
      <a:lvl5pPr algn="ctr">
        <a:defRPr sz="4400">
          <a:latin typeface="Times New Roman"/>
          <a:ea typeface="Times New Roman"/>
          <a:cs typeface="Times New Roman"/>
          <a:sym typeface="Times New Roman"/>
        </a:defRPr>
      </a:lvl5pPr>
      <a:lvl6pPr indent="457200" algn="ctr">
        <a:defRPr sz="4400">
          <a:latin typeface="Times New Roman"/>
          <a:ea typeface="Times New Roman"/>
          <a:cs typeface="Times New Roman"/>
          <a:sym typeface="Times New Roman"/>
        </a:defRPr>
      </a:lvl6pPr>
      <a:lvl7pPr indent="914400" algn="ctr">
        <a:defRPr sz="4400">
          <a:latin typeface="Times New Roman"/>
          <a:ea typeface="Times New Roman"/>
          <a:cs typeface="Times New Roman"/>
          <a:sym typeface="Times New Roman"/>
        </a:defRPr>
      </a:lvl7pPr>
      <a:lvl8pPr indent="1371600" algn="ctr">
        <a:defRPr sz="4400">
          <a:latin typeface="Times New Roman"/>
          <a:ea typeface="Times New Roman"/>
          <a:cs typeface="Times New Roman"/>
          <a:sym typeface="Times New Roman"/>
        </a:defRPr>
      </a:lvl8pPr>
      <a:lvl9pPr indent="1828800" algn="ctr">
        <a:defRPr sz="4400">
          <a:latin typeface="Times New Roman"/>
          <a:ea typeface="Times New Roman"/>
          <a:cs typeface="Times New Roman"/>
          <a:sym typeface="Times New Roman"/>
        </a:defRPr>
      </a:lvl9pPr>
    </p:titleStyle>
    <p:bodyStyle>
      <a:lvl1pPr marL="342900" indent="-342900">
        <a:spcBef>
          <a:spcPts val="700"/>
        </a:spcBef>
        <a:buSzPct val="100000"/>
        <a:buChar char="•"/>
        <a:defRPr sz="3200">
          <a:latin typeface="Times New Roman"/>
          <a:ea typeface="Times New Roman"/>
          <a:cs typeface="Times New Roman"/>
          <a:sym typeface="Times New Roman"/>
        </a:defRPr>
      </a:lvl1pPr>
      <a:lvl2pPr marL="783771" indent="-326571">
        <a:spcBef>
          <a:spcPts val="700"/>
        </a:spcBef>
        <a:buSzPct val="100000"/>
        <a:buChar char="–"/>
        <a:defRPr sz="3200">
          <a:latin typeface="Times New Roman"/>
          <a:ea typeface="Times New Roman"/>
          <a:cs typeface="Times New Roman"/>
          <a:sym typeface="Times New Roman"/>
        </a:defRPr>
      </a:lvl2pPr>
      <a:lvl3pPr marL="1219200" indent="-304800">
        <a:spcBef>
          <a:spcPts val="700"/>
        </a:spcBef>
        <a:buSzPct val="100000"/>
        <a:buChar char="•"/>
        <a:defRPr sz="3200">
          <a:latin typeface="Times New Roman"/>
          <a:ea typeface="Times New Roman"/>
          <a:cs typeface="Times New Roman"/>
          <a:sym typeface="Times New Roman"/>
        </a:defRPr>
      </a:lvl3pPr>
      <a:lvl4pPr marL="1737360" indent="-365760">
        <a:spcBef>
          <a:spcPts val="700"/>
        </a:spcBef>
        <a:buSzPct val="100000"/>
        <a:buChar char="–"/>
        <a:defRPr sz="3200">
          <a:latin typeface="Times New Roman"/>
          <a:ea typeface="Times New Roman"/>
          <a:cs typeface="Times New Roman"/>
          <a:sym typeface="Times New Roman"/>
        </a:defRPr>
      </a:lvl4pPr>
      <a:lvl5pPr marL="2194560" indent="-365760">
        <a:spcBef>
          <a:spcPts val="700"/>
        </a:spcBef>
        <a:buSzPct val="100000"/>
        <a:buChar char="»"/>
        <a:defRPr sz="3200">
          <a:latin typeface="Times New Roman"/>
          <a:ea typeface="Times New Roman"/>
          <a:cs typeface="Times New Roman"/>
          <a:sym typeface="Times New Roman"/>
        </a:defRPr>
      </a:lvl5pPr>
      <a:lvl6pPr marL="2651760" indent="-365760">
        <a:spcBef>
          <a:spcPts val="700"/>
        </a:spcBef>
        <a:buSzPct val="100000"/>
        <a:buChar char="»"/>
        <a:defRPr sz="3200">
          <a:latin typeface="Times New Roman"/>
          <a:ea typeface="Times New Roman"/>
          <a:cs typeface="Times New Roman"/>
          <a:sym typeface="Times New Roman"/>
        </a:defRPr>
      </a:lvl6pPr>
      <a:lvl7pPr marL="3108960" indent="-365760">
        <a:spcBef>
          <a:spcPts val="700"/>
        </a:spcBef>
        <a:buSzPct val="100000"/>
        <a:buChar char="»"/>
        <a:defRPr sz="3200">
          <a:latin typeface="Times New Roman"/>
          <a:ea typeface="Times New Roman"/>
          <a:cs typeface="Times New Roman"/>
          <a:sym typeface="Times New Roman"/>
        </a:defRPr>
      </a:lvl7pPr>
      <a:lvl8pPr marL="3566159" indent="-365759">
        <a:spcBef>
          <a:spcPts val="700"/>
        </a:spcBef>
        <a:buSzPct val="100000"/>
        <a:buChar char="»"/>
        <a:defRPr sz="3200">
          <a:latin typeface="Times New Roman"/>
          <a:ea typeface="Times New Roman"/>
          <a:cs typeface="Times New Roman"/>
          <a:sym typeface="Times New Roman"/>
        </a:defRPr>
      </a:lvl8pPr>
      <a:lvl9pPr marL="4023359" indent="-365759">
        <a:spcBef>
          <a:spcPts val="700"/>
        </a:spcBef>
        <a:buSzPct val="100000"/>
        <a:buChar char="»"/>
        <a:defRPr sz="3200">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Arial"/>
        </a:defRPr>
      </a:lvl1pPr>
      <a:lvl2pPr algn="r">
        <a:defRPr sz="1400">
          <a:solidFill>
            <a:schemeClr val="tx1"/>
          </a:solidFill>
          <a:latin typeface="+mn-lt"/>
          <a:ea typeface="+mn-ea"/>
          <a:cs typeface="+mn-cs"/>
          <a:sym typeface="Arial"/>
        </a:defRPr>
      </a:lvl2pPr>
      <a:lvl3pPr algn="r">
        <a:defRPr sz="1400">
          <a:solidFill>
            <a:schemeClr val="tx1"/>
          </a:solidFill>
          <a:latin typeface="+mn-lt"/>
          <a:ea typeface="+mn-ea"/>
          <a:cs typeface="+mn-cs"/>
          <a:sym typeface="Arial"/>
        </a:defRPr>
      </a:lvl3pPr>
      <a:lvl4pPr algn="r">
        <a:defRPr sz="1400">
          <a:solidFill>
            <a:schemeClr val="tx1"/>
          </a:solidFill>
          <a:latin typeface="+mn-lt"/>
          <a:ea typeface="+mn-ea"/>
          <a:cs typeface="+mn-cs"/>
          <a:sym typeface="Arial"/>
        </a:defRPr>
      </a:lvl4pPr>
      <a:lvl5pPr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 Id="rId3" Type="http://schemas.openxmlformats.org/officeDocument/2006/relationships/image" Target="../media/image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 Id="rId3" Type="http://schemas.openxmlformats.org/officeDocument/2006/relationships/image" Target="../media/image1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 Id="rId3" Type="http://schemas.openxmlformats.org/officeDocument/2006/relationships/image" Target="../media/image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1.png"/><Relationship Id="rId4" Type="http://schemas.openxmlformats.org/officeDocument/2006/relationships/image" Target="../media/image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1524000" y="4648200"/>
            <a:ext cx="6121400" cy="744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1000"/>
              </a:spcBef>
            </a:pPr>
            <a:r>
              <a:rPr b="1">
                <a:solidFill>
                  <a:srgbClr val="FFFFFF"/>
                </a:solidFill>
                <a:latin typeface="Arial"/>
                <a:ea typeface="Arial"/>
                <a:cs typeface="Arial"/>
                <a:sym typeface="Arial"/>
              </a:rPr>
              <a:t>D.Monizzi</a:t>
            </a:r>
            <a:endParaRPr b="1">
              <a:solidFill>
                <a:srgbClr val="FFFFFF"/>
              </a:solidFill>
              <a:latin typeface="Arial"/>
              <a:ea typeface="Arial"/>
              <a:cs typeface="Arial"/>
              <a:sym typeface="Arial"/>
            </a:endParaRPr>
          </a:p>
          <a:p>
            <a:pPr lvl="0" algn="ctr">
              <a:spcBef>
                <a:spcPts val="1000"/>
              </a:spcBef>
            </a:pPr>
            <a:r>
              <a:rPr b="1">
                <a:solidFill>
                  <a:srgbClr val="FFFFFF"/>
                </a:solidFill>
                <a:latin typeface="Arial"/>
                <a:ea typeface="Arial"/>
                <a:cs typeface="Arial"/>
                <a:sym typeface="Arial"/>
              </a:rPr>
              <a:t>Coordinatore Cardiologia Ambulatoriale ASP Crotone</a:t>
            </a:r>
          </a:p>
        </p:txBody>
      </p:sp>
      <p:pic>
        <p:nvPicPr>
          <p:cNvPr id="85" name="image2.jpeg" descr="C:\Documents and Settings\Paola\Documenti\Nuova cartella (2)\Incontri pitagorici di cardiologia\immagini\logo_asl.jpg"/>
          <p:cNvPicPr/>
          <p:nvPr/>
        </p:nvPicPr>
        <p:blipFill>
          <a:blip r:embed="rId2">
            <a:extLst/>
          </a:blip>
          <a:stretch>
            <a:fillRect/>
          </a:stretch>
        </p:blipFill>
        <p:spPr>
          <a:xfrm>
            <a:off x="3563937" y="5661025"/>
            <a:ext cx="1928813" cy="863600"/>
          </a:xfrm>
          <a:prstGeom prst="rect">
            <a:avLst/>
          </a:prstGeom>
          <a:ln w="12700">
            <a:miter lim="400000"/>
          </a:ln>
        </p:spPr>
      </p:pic>
      <p:sp>
        <p:nvSpPr>
          <p:cNvPr id="86" name="Shape 86"/>
          <p:cNvSpPr/>
          <p:nvPr/>
        </p:nvSpPr>
        <p:spPr>
          <a:xfrm>
            <a:off x="-2" y="3068637"/>
            <a:ext cx="9144003" cy="6098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i="1" sz="3600">
                <a:solidFill>
                  <a:srgbClr val="FFFFFF"/>
                </a:solidFill>
                <a:latin typeface="Arial"/>
                <a:ea typeface="Arial"/>
                <a:cs typeface="Arial"/>
                <a:sym typeface="Arial"/>
              </a:defRPr>
            </a:lvl1pPr>
          </a:lstStyle>
          <a:p>
            <a:pPr lvl="0">
              <a:defRPr b="0" i="0" sz="1800">
                <a:solidFill>
                  <a:srgbClr val="000000"/>
                </a:solidFill>
              </a:defRPr>
            </a:pPr>
            <a:r>
              <a:rPr b="1" i="1" sz="3600">
                <a:solidFill>
                  <a:srgbClr val="FFFFFF"/>
                </a:solidFill>
              </a:rPr>
              <a:t>Psiche ed ipertensione arteriosa</a:t>
            </a:r>
          </a:p>
        </p:txBody>
      </p:sp>
      <p:pic>
        <p:nvPicPr>
          <p:cNvPr id="87" name="image3.png"/>
          <p:cNvPicPr/>
          <p:nvPr/>
        </p:nvPicPr>
        <p:blipFill>
          <a:blip r:embed="rId3">
            <a:extLst/>
          </a:blip>
          <a:stretch>
            <a:fillRect/>
          </a:stretch>
        </p:blipFill>
        <p:spPr>
          <a:xfrm rot="5400000">
            <a:off x="550809" y="-144949"/>
            <a:ext cx="1911777" cy="2576038"/>
          </a:xfrm>
          <a:prstGeom prst="rect">
            <a:avLst/>
          </a:prstGeom>
          <a:ln w="12700">
            <a:miter lim="400000"/>
          </a:ln>
        </p:spPr>
      </p:pic>
      <p:pic>
        <p:nvPicPr>
          <p:cNvPr id="88" name="image4.png"/>
          <p:cNvPicPr/>
          <p:nvPr/>
        </p:nvPicPr>
        <p:blipFill>
          <a:blip r:embed="rId4">
            <a:extLst/>
          </a:blip>
          <a:stretch>
            <a:fillRect/>
          </a:stretch>
        </p:blipFill>
        <p:spPr>
          <a:xfrm>
            <a:off x="7040351" y="-31667"/>
            <a:ext cx="2010594" cy="287675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323848" y="333375"/>
            <a:ext cx="8820153" cy="41896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r>
              <a:rPr sz="3200">
                <a:solidFill>
                  <a:srgbClr val="FFFFFF"/>
                </a:solidFill>
                <a:latin typeface="Arial"/>
                <a:ea typeface="Arial"/>
                <a:cs typeface="Arial"/>
                <a:sym typeface="Arial"/>
              </a:rPr>
              <a:t>JOB STRAIN,BLOOD PRESSURE AND RESPONSE TO UNCONTROLLABLE STRESS</a:t>
            </a:r>
            <a:endParaRPr>
              <a:latin typeface="Arial"/>
              <a:ea typeface="Arial"/>
              <a:cs typeface="Arial"/>
              <a:sym typeface="Arial"/>
            </a:endParaRPr>
          </a:p>
          <a:p>
            <a:pPr lvl="0" algn="ctr"/>
            <a:r>
              <a:rPr sz="3200">
                <a:solidFill>
                  <a:srgbClr val="FFFFFF"/>
                </a:solidFill>
                <a:latin typeface="Arial"/>
                <a:ea typeface="Arial"/>
                <a:cs typeface="Arial"/>
                <a:sym typeface="Arial"/>
              </a:rPr>
              <a:t>Steptoe A</a:t>
            </a:r>
            <a:r>
              <a:rPr sz="2400">
                <a:solidFill>
                  <a:srgbClr val="FFFFFF"/>
                </a:solidFill>
                <a:latin typeface="Arial"/>
                <a:ea typeface="Arial"/>
                <a:cs typeface="Arial"/>
                <a:sym typeface="Arial"/>
              </a:rPr>
              <a:t>. J.Hypertension 1999</a:t>
            </a:r>
            <a:endParaRPr>
              <a:latin typeface="Arial"/>
              <a:ea typeface="Arial"/>
              <a:cs typeface="Arial"/>
              <a:sym typeface="Arial"/>
            </a:endParaRPr>
          </a:p>
          <a:p>
            <a:pPr lvl="0" algn="ctr"/>
            <a:endParaRPr sz="2400">
              <a:solidFill>
                <a:srgbClr val="FFFFFF"/>
              </a:solidFill>
              <a:latin typeface="Arial"/>
              <a:ea typeface="Arial"/>
              <a:cs typeface="Arial"/>
              <a:sym typeface="Arial"/>
            </a:endParaRPr>
          </a:p>
          <a:p>
            <a:pPr lvl="0" algn="ctr"/>
            <a:r>
              <a:rPr sz="2400">
                <a:solidFill>
                  <a:srgbClr val="FFFFFF"/>
                </a:solidFill>
                <a:latin typeface="Arial"/>
                <a:ea typeface="Arial"/>
                <a:cs typeface="Arial"/>
                <a:sym typeface="Arial"/>
              </a:rPr>
              <a:t>…”carico allostatico”,termine con il </a:t>
            </a:r>
            <a:endParaRPr>
              <a:latin typeface="Arial"/>
              <a:ea typeface="Arial"/>
              <a:cs typeface="Arial"/>
              <a:sym typeface="Arial"/>
            </a:endParaRPr>
          </a:p>
          <a:p>
            <a:pPr lvl="0" algn="ctr"/>
            <a:r>
              <a:rPr sz="2400">
                <a:solidFill>
                  <a:srgbClr val="FFFFFF"/>
                </a:solidFill>
                <a:latin typeface="Arial"/>
                <a:ea typeface="Arial"/>
                <a:cs typeface="Arial"/>
                <a:sym typeface="Arial"/>
              </a:rPr>
              <a:t>quale ci si riferisce alla cronica iper-attivita’ del sistema psicologico(sistema nervoso simpatico) stress-controllato,che si manifesta come fallimento nel recupero dopo la cessazione della domanda:</a:t>
            </a:r>
            <a:endParaRPr>
              <a:latin typeface="Arial"/>
              <a:ea typeface="Arial"/>
              <a:cs typeface="Arial"/>
              <a:sym typeface="Arial"/>
            </a:endParaRPr>
          </a:p>
          <a:p>
            <a:pPr lvl="0" algn="ctr"/>
            <a:r>
              <a:rPr b="1" sz="4000">
                <a:solidFill>
                  <a:srgbClr val="FFFF00"/>
                </a:solidFill>
                <a:latin typeface="Arial"/>
                <a:ea typeface="Arial"/>
                <a:cs typeface="Arial"/>
                <a:sym typeface="Arial"/>
              </a:rPr>
              <a:t>L’incapacita’ a staccare la spina</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image9.jpeg" descr="22"/>
          <p:cNvPicPr/>
          <p:nvPr/>
        </p:nvPicPr>
        <p:blipFill>
          <a:blip r:embed="rId2">
            <a:extLst/>
          </a:blip>
          <a:stretch>
            <a:fillRect/>
          </a:stretch>
        </p:blipFill>
        <p:spPr>
          <a:xfrm>
            <a:off x="1516061" y="982461"/>
            <a:ext cx="6686551" cy="5518151"/>
          </a:xfrm>
          <a:prstGeom prst="rect">
            <a:avLst/>
          </a:prstGeom>
          <a:ln w="76200">
            <a:solidFill>
              <a:srgbClr val="FF3300"/>
            </a:solidFill>
            <a:round/>
          </a:ln>
        </p:spPr>
      </p:pic>
      <p:sp>
        <p:nvSpPr>
          <p:cNvPr id="161" name="Shape 161"/>
          <p:cNvSpPr/>
          <p:nvPr/>
        </p:nvSpPr>
        <p:spPr>
          <a:xfrm>
            <a:off x="4067175" y="3716337"/>
            <a:ext cx="792163"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700"/>
              </a:spcBef>
              <a:defRPr sz="1200">
                <a:latin typeface="Arial"/>
                <a:ea typeface="Arial"/>
                <a:cs typeface="Arial"/>
                <a:sym typeface="Arial"/>
              </a:defRPr>
            </a:lvl1pPr>
          </a:lstStyle>
          <a:p>
            <a:pPr lvl="0">
              <a:defRPr sz="1800"/>
            </a:pPr>
            <a:r>
              <a:rPr sz="1200"/>
              <a:t>psiche</a:t>
            </a:r>
          </a:p>
        </p:txBody>
      </p:sp>
      <p:sp>
        <p:nvSpPr>
          <p:cNvPr id="162" name="Shape 162"/>
          <p:cNvSpPr/>
          <p:nvPr/>
        </p:nvSpPr>
        <p:spPr>
          <a:xfrm>
            <a:off x="900111" y="260350"/>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pic>
        <p:nvPicPr>
          <p:cNvPr id="163" name="image6.png"/>
          <p:cNvPicPr/>
          <p:nvPr/>
        </p:nvPicPr>
        <p:blipFill>
          <a:blip r:embed="rId3">
            <a:extLst/>
          </a:blip>
          <a:stretch>
            <a:fillRect/>
          </a:stretch>
        </p:blipFill>
        <p:spPr>
          <a:xfrm>
            <a:off x="0" y="0"/>
            <a:ext cx="827088" cy="404813"/>
          </a:xfrm>
          <a:prstGeom prst="rect">
            <a:avLst/>
          </a:prstGeom>
          <a:ln w="12700">
            <a:miter lim="400000"/>
          </a:ln>
        </p:spPr>
      </p:pic>
      <p:sp>
        <p:nvSpPr>
          <p:cNvPr id="164" name="Shape 164"/>
          <p:cNvSpPr/>
          <p:nvPr/>
        </p:nvSpPr>
        <p:spPr>
          <a:xfrm>
            <a:off x="3939011" y="1628800"/>
            <a:ext cx="1048489" cy="1155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FF0000"/>
          </a:solidFill>
          <a:ln w="25400">
            <a:solidFill>
              <a:srgbClr val="3399FF"/>
            </a:solidFill>
          </a:ln>
        </p:spPr>
        <p:txBody>
          <a:bodyPr lIns="0" tIns="0" rIns="0" bIns="0"/>
          <a:lstStyle/>
          <a:p>
            <a:pPr lvl="0">
              <a:defRPr>
                <a:solidFill>
                  <a:srgbClr val="002060"/>
                </a:solidFill>
                <a:latin typeface="Arial"/>
                <a:ea typeface="Arial"/>
                <a:cs typeface="Arial"/>
                <a:sym typeface="Arial"/>
              </a:defRPr>
            </a:pPr>
          </a:p>
        </p:txBody>
      </p:sp>
      <p:sp>
        <p:nvSpPr>
          <p:cNvPr id="165" name="Shape 165"/>
          <p:cNvSpPr/>
          <p:nvPr/>
        </p:nvSpPr>
        <p:spPr>
          <a:xfrm rot="11427519">
            <a:off x="5189531" y="4055988"/>
            <a:ext cx="914400"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FF0000"/>
          </a:solidFill>
          <a:ln w="25400">
            <a:solidFill>
              <a:srgbClr val="3399FF"/>
            </a:solidFill>
          </a:ln>
        </p:spPr>
        <p:txBody>
          <a:bodyPr lIns="0" tIns="0" rIns="0" bIns="0"/>
          <a:lstStyle/>
          <a:p>
            <a:pPr lvl="0">
              <a:defRPr>
                <a:latin typeface="Arial"/>
                <a:ea typeface="Arial"/>
                <a:cs typeface="Arial"/>
                <a:sym typeface="Arial"/>
              </a:defRPr>
            </a:pPr>
          </a:p>
        </p:txBody>
      </p:sp>
      <p:sp>
        <p:nvSpPr>
          <p:cNvPr id="166" name="Shape 166"/>
          <p:cNvSpPr/>
          <p:nvPr/>
        </p:nvSpPr>
        <p:spPr>
          <a:xfrm rot="9679058">
            <a:off x="4567888" y="2849153"/>
            <a:ext cx="492341" cy="517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FF0000"/>
          </a:solidFill>
          <a:ln w="25400">
            <a:solidFill>
              <a:srgbClr val="3399FF"/>
            </a:solidFill>
          </a:ln>
        </p:spPr>
        <p:txBody>
          <a:bodyPr lIns="0" tIns="0" rIns="0" bIns="0"/>
          <a:lstStyle/>
          <a:p>
            <a:pPr lvl="0">
              <a:defRPr>
                <a:latin typeface="Arial"/>
                <a:ea typeface="Arial"/>
                <a:cs typeface="Arial"/>
                <a:sym typeface="Arial"/>
              </a:defRPr>
            </a:pPr>
          </a:p>
        </p:txBody>
      </p:sp>
      <p:sp>
        <p:nvSpPr>
          <p:cNvPr id="167" name="Shape 167"/>
          <p:cNvSpPr/>
          <p:nvPr/>
        </p:nvSpPr>
        <p:spPr>
          <a:xfrm>
            <a:off x="4664258" y="3487737"/>
            <a:ext cx="390155" cy="4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FF0000"/>
          </a:solidFill>
          <a:ln w="25400">
            <a:solidFill>
              <a:srgbClr val="3399FF"/>
            </a:solidFill>
          </a:ln>
        </p:spPr>
        <p:txBody>
          <a:bodyPr lIns="0" tIns="0" rIns="0" bIns="0"/>
          <a:lstStyle/>
          <a:p>
            <a:pPr lvl="0">
              <a:defRPr>
                <a:latin typeface="Arial"/>
                <a:ea typeface="Arial"/>
                <a:cs typeface="Arial"/>
                <a:sym typeface="Arial"/>
              </a:defRPr>
            </a:pPr>
          </a:p>
        </p:txBody>
      </p:sp>
      <p:sp>
        <p:nvSpPr>
          <p:cNvPr id="168" name="Shape 168"/>
          <p:cNvSpPr/>
          <p:nvPr/>
        </p:nvSpPr>
        <p:spPr>
          <a:xfrm>
            <a:off x="2516834" y="250758"/>
            <a:ext cx="5685778"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FFFF00"/>
                </a:solidFill>
                <a:latin typeface="Arial"/>
                <a:ea typeface="Arial"/>
                <a:cs typeface="Arial"/>
                <a:sym typeface="Arial"/>
              </a:defRPr>
            </a:lvl1pPr>
          </a:lstStyle>
          <a:p>
            <a:pPr lvl="0">
              <a:defRPr b="0">
                <a:solidFill>
                  <a:srgbClr val="000000"/>
                </a:solidFill>
              </a:defRPr>
            </a:pPr>
            <a:r>
              <a:rPr b="1">
                <a:solidFill>
                  <a:srgbClr val="FFFF00"/>
                </a:solidFill>
              </a:rPr>
              <a:t>PSICHE ED IPERTENSIONE ARTERIOSA</a:t>
            </a:r>
          </a:p>
        </p:txBody>
      </p:sp>
    </p:spTree>
  </p:cSld>
  <p:clrMapOvr>
    <a:masterClrMapping/>
  </p:clrMapOvr>
  <p:transition spd="med" advClick="1">
    <p:pull dir="l"/>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nvSpPr>
        <p:spPr>
          <a:xfrm>
            <a:off x="827087" y="1052735"/>
            <a:ext cx="7561265" cy="47771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b="1" sz="3200">
                <a:solidFill>
                  <a:srgbClr val="FFFFFF"/>
                </a:solidFill>
                <a:latin typeface="Arial"/>
                <a:ea typeface="Arial"/>
                <a:cs typeface="Arial"/>
                <a:sym typeface="Arial"/>
              </a:rPr>
              <a:t>In pratica il rapporto tra ipertensione e psiche passa attraverso una </a:t>
            </a:r>
            <a:r>
              <a:rPr b="1" sz="3200">
                <a:solidFill>
                  <a:srgbClr val="FFFF00"/>
                </a:solidFill>
                <a:latin typeface="Arial"/>
                <a:ea typeface="Arial"/>
                <a:cs typeface="Arial"/>
                <a:sym typeface="Arial"/>
              </a:rPr>
              <a:t>catena di reazioni </a:t>
            </a:r>
            <a:r>
              <a:rPr b="1" sz="3200">
                <a:solidFill>
                  <a:srgbClr val="FFFF00"/>
                </a:solidFill>
                <a:latin typeface="Arial"/>
                <a:ea typeface="Arial"/>
                <a:cs typeface="Arial"/>
                <a:sym typeface="Arial"/>
              </a:rPr>
              <a:t>genetiche </a:t>
            </a:r>
            <a:r>
              <a:rPr b="1" sz="3200">
                <a:solidFill>
                  <a:srgbClr val="FFFF00"/>
                </a:solidFill>
                <a:latin typeface="Arial"/>
                <a:ea typeface="Arial"/>
                <a:cs typeface="Arial"/>
                <a:sym typeface="Arial"/>
              </a:rPr>
              <a:t>biologiche e comportamentali, </a:t>
            </a:r>
            <a:r>
              <a:rPr b="1" sz="3200">
                <a:solidFill>
                  <a:srgbClr val="FFFFFF"/>
                </a:solidFill>
                <a:latin typeface="Arial"/>
                <a:ea typeface="Arial"/>
                <a:cs typeface="Arial"/>
                <a:sym typeface="Arial"/>
              </a:rPr>
              <a:t>nelle quali il paziente iperteso è incapace di modellarsi in senso vantaggioso, al contrario tendendo a prolungare la fase di adattamento biologico, comportamentale e funzionale a livelli di stress più alti. </a:t>
            </a:r>
          </a:p>
        </p:txBody>
      </p:sp>
      <p:sp>
        <p:nvSpPr>
          <p:cNvPr id="171" name="Shape 171"/>
          <p:cNvSpPr/>
          <p:nvPr/>
        </p:nvSpPr>
        <p:spPr>
          <a:xfrm>
            <a:off x="827088" y="202406"/>
            <a:ext cx="1158065"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a:solidFill>
                  <a:srgbClr val="FFFFFF"/>
                </a:solidFill>
                <a:latin typeface="Arial"/>
                <a:ea typeface="Arial"/>
                <a:cs typeface="Arial"/>
                <a:sym typeface="Arial"/>
              </a:defRPr>
            </a:lvl1pPr>
          </a:lstStyle>
          <a:p>
            <a:pPr lvl="0">
              <a:defRPr b="0" i="0">
                <a:solidFill>
                  <a:srgbClr val="000000"/>
                </a:solidFill>
              </a:defRPr>
            </a:pPr>
            <a:r>
              <a:rPr b="1" i="1">
                <a:solidFill>
                  <a:srgbClr val="FFFFFF"/>
                </a:solidFill>
              </a:rPr>
              <a:t>D.Monizzi</a:t>
            </a:r>
          </a:p>
        </p:txBody>
      </p:sp>
      <p:pic>
        <p:nvPicPr>
          <p:cNvPr id="172" name="image6.png"/>
          <p:cNvPicPr/>
          <p:nvPr/>
        </p:nvPicPr>
        <p:blipFill>
          <a:blip r:embed="rId2">
            <a:extLst/>
          </a:blip>
          <a:stretch>
            <a:fillRect/>
          </a:stretch>
        </p:blipFill>
        <p:spPr>
          <a:xfrm>
            <a:off x="0" y="0"/>
            <a:ext cx="827088" cy="404813"/>
          </a:xfrm>
          <a:prstGeom prst="rect">
            <a:avLst/>
          </a:prstGeom>
          <a:ln w="12700">
            <a:miter lim="400000"/>
          </a:ln>
        </p:spPr>
      </p:pic>
      <p:sp>
        <p:nvSpPr>
          <p:cNvPr id="173" name="Shape 173"/>
          <p:cNvSpPr/>
          <p:nvPr/>
        </p:nvSpPr>
        <p:spPr>
          <a:xfrm>
            <a:off x="2487832" y="303510"/>
            <a:ext cx="5112569"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solidFill>
                  <a:srgbClr val="FFFF00"/>
                </a:solidFill>
                <a:latin typeface="Arial"/>
                <a:ea typeface="Arial"/>
                <a:cs typeface="Arial"/>
                <a:sym typeface="Arial"/>
              </a:defRPr>
            </a:lvl1pPr>
          </a:lstStyle>
          <a:p>
            <a:pPr lvl="0">
              <a:defRPr b="0">
                <a:solidFill>
                  <a:srgbClr val="000000"/>
                </a:solidFill>
              </a:defRPr>
            </a:pPr>
            <a:r>
              <a:rPr b="1">
                <a:solidFill>
                  <a:srgbClr val="FFFF00"/>
                </a:solidFill>
              </a:rPr>
              <a:t>PSICHE ED IPERTENSIONE ARTERIOSA</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1258887" y="692150"/>
            <a:ext cx="7092951" cy="5480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900"/>
              </a:spcBef>
              <a:defRPr b="1" sz="3200">
                <a:solidFill>
                  <a:srgbClr val="FFFF00"/>
                </a:solidFill>
                <a:latin typeface="Arial"/>
                <a:ea typeface="Arial"/>
                <a:cs typeface="Arial"/>
                <a:sym typeface="Arial"/>
              </a:defRPr>
            </a:lvl1pPr>
          </a:lstStyle>
          <a:p>
            <a:pPr lvl="0">
              <a:defRPr b="0" sz="1800">
                <a:solidFill>
                  <a:srgbClr val="000000"/>
                </a:solidFill>
              </a:defRPr>
            </a:pPr>
            <a:r>
              <a:rPr b="1" sz="3200">
                <a:solidFill>
                  <a:srgbClr val="FFFF00"/>
                </a:solidFill>
              </a:rPr>
              <a:t>Evidenze  psiche ed ipertensione</a:t>
            </a:r>
          </a:p>
        </p:txBody>
      </p:sp>
      <p:sp>
        <p:nvSpPr>
          <p:cNvPr id="176" name="Shape 176"/>
          <p:cNvSpPr/>
          <p:nvPr/>
        </p:nvSpPr>
        <p:spPr>
          <a:xfrm>
            <a:off x="323850" y="1844675"/>
            <a:ext cx="8424862" cy="47440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200"/>
              </a:spcBef>
            </a:pPr>
            <a:r>
              <a:rPr sz="2000">
                <a:solidFill>
                  <a:srgbClr val="FFFFFF"/>
                </a:solidFill>
                <a:latin typeface="Arial"/>
                <a:ea typeface="Arial"/>
                <a:cs typeface="Arial"/>
                <a:sym typeface="Arial"/>
              </a:rPr>
              <a:t>Negli ultimi 20 anni sono stati pubblicati numerosi studi sulla relazione tra emozioni ed aumento della pressione arteriosa che sono riconducibili a tre filoni principali(Jorgensen et al,1996):</a:t>
            </a:r>
            <a:endParaRPr>
              <a:latin typeface="Arial"/>
              <a:ea typeface="Arial"/>
              <a:cs typeface="Arial"/>
              <a:sym typeface="Arial"/>
            </a:endParaRPr>
          </a:p>
          <a:p>
            <a:pPr lvl="0">
              <a:spcBef>
                <a:spcPts val="1000"/>
              </a:spcBef>
            </a:pPr>
            <a:endParaRPr sz="2000">
              <a:solidFill>
                <a:srgbClr val="FFFF00"/>
              </a:solidFill>
              <a:latin typeface="Arial"/>
              <a:ea typeface="Arial"/>
              <a:cs typeface="Arial"/>
              <a:sym typeface="Arial"/>
            </a:endParaRPr>
          </a:p>
          <a:p>
            <a:pPr lvl="0">
              <a:spcBef>
                <a:spcPts val="1200"/>
              </a:spcBef>
            </a:pPr>
            <a:r>
              <a:rPr b="1" sz="2000">
                <a:solidFill>
                  <a:srgbClr val="FFFF00"/>
                </a:solidFill>
                <a:latin typeface="Arial"/>
                <a:ea typeface="Arial"/>
                <a:cs typeface="Arial"/>
                <a:sym typeface="Arial"/>
              </a:rPr>
              <a:t>a)L’espressione della rabbia e aggressivita</a:t>
            </a:r>
            <a:r>
              <a:rPr sz="2000">
                <a:solidFill>
                  <a:srgbClr val="FFFF00"/>
                </a:solidFill>
                <a:latin typeface="Arial"/>
                <a:ea typeface="Arial"/>
                <a:cs typeface="Arial"/>
                <a:sym typeface="Arial"/>
              </a:rPr>
              <a:t>’:</a:t>
            </a:r>
            <a:r>
              <a:rPr sz="2000">
                <a:solidFill>
                  <a:srgbClr val="FFFFFF"/>
                </a:solidFill>
                <a:latin typeface="Arial"/>
                <a:ea typeface="Arial"/>
                <a:cs typeface="Arial"/>
                <a:sym typeface="Arial"/>
              </a:rPr>
              <a:t>Dallo studio longitudinale finlandese emerge che sia l’eccessiva espressione della rabbia,sia l’inibizione sono associate ad un rischio maggiore di soffrire di ipertensione.(KIHD,Everson,1998)</a:t>
            </a:r>
            <a:endParaRPr>
              <a:latin typeface="Arial"/>
              <a:ea typeface="Arial"/>
              <a:cs typeface="Arial"/>
              <a:sym typeface="Arial"/>
            </a:endParaRPr>
          </a:p>
          <a:p>
            <a:pPr lvl="0">
              <a:spcBef>
                <a:spcPts val="1200"/>
              </a:spcBef>
            </a:pPr>
            <a:r>
              <a:rPr sz="2000">
                <a:solidFill>
                  <a:srgbClr val="FFFFFF"/>
                </a:solidFill>
                <a:latin typeface="Arial"/>
                <a:ea typeface="Arial"/>
                <a:cs typeface="Arial"/>
                <a:sym typeface="Arial"/>
              </a:rPr>
              <a:t> </a:t>
            </a:r>
            <a:r>
              <a:rPr b="1" sz="2000">
                <a:solidFill>
                  <a:srgbClr val="FFFF00"/>
                </a:solidFill>
                <a:latin typeface="Arial"/>
                <a:ea typeface="Arial"/>
                <a:cs typeface="Arial"/>
                <a:sym typeface="Arial"/>
              </a:rPr>
              <a:t>b)La presenza/assenza degli affetti</a:t>
            </a:r>
            <a:r>
              <a:rPr b="1" sz="2000">
                <a:solidFill>
                  <a:srgbClr val="FFFFFF"/>
                </a:solidFill>
                <a:latin typeface="Arial"/>
                <a:ea typeface="Arial"/>
                <a:cs typeface="Arial"/>
                <a:sym typeface="Arial"/>
              </a:rPr>
              <a:t> </a:t>
            </a:r>
            <a:r>
              <a:rPr b="1" sz="2000">
                <a:solidFill>
                  <a:srgbClr val="FFFF00"/>
                </a:solidFill>
                <a:latin typeface="Arial"/>
                <a:ea typeface="Arial"/>
                <a:cs typeface="Arial"/>
                <a:sym typeface="Arial"/>
              </a:rPr>
              <a:t>negativi</a:t>
            </a:r>
            <a:r>
              <a:rPr b="1" sz="2000">
                <a:solidFill>
                  <a:srgbClr val="FFFFFF"/>
                </a:solidFill>
                <a:latin typeface="Arial"/>
                <a:ea typeface="Arial"/>
                <a:cs typeface="Arial"/>
                <a:sym typeface="Arial"/>
              </a:rPr>
              <a:t>:</a:t>
            </a:r>
            <a:r>
              <a:rPr sz="2000">
                <a:solidFill>
                  <a:srgbClr val="FFFFFF"/>
                </a:solidFill>
                <a:latin typeface="Arial"/>
                <a:ea typeface="Arial"/>
                <a:cs typeface="Arial"/>
                <a:sym typeface="Arial"/>
              </a:rPr>
              <a:t>ansia,depressione ecc.(Jonas 2000)</a:t>
            </a:r>
            <a:endParaRPr>
              <a:latin typeface="Arial"/>
              <a:ea typeface="Arial"/>
              <a:cs typeface="Arial"/>
              <a:sym typeface="Arial"/>
            </a:endParaRPr>
          </a:p>
          <a:p>
            <a:pPr lvl="0">
              <a:spcBef>
                <a:spcPts val="1200"/>
              </a:spcBef>
            </a:pPr>
            <a:r>
              <a:rPr b="1" sz="2000">
                <a:solidFill>
                  <a:srgbClr val="FFFF00"/>
                </a:solidFill>
                <a:latin typeface="Arial"/>
                <a:ea typeface="Arial"/>
                <a:cs typeface="Arial"/>
                <a:sym typeface="Arial"/>
              </a:rPr>
              <a:t>c)Personalita’ di tipo</a:t>
            </a:r>
            <a:r>
              <a:rPr sz="2000">
                <a:solidFill>
                  <a:srgbClr val="FFFFFF"/>
                </a:solidFill>
                <a:latin typeface="Arial"/>
                <a:ea typeface="Arial"/>
                <a:cs typeface="Arial"/>
                <a:sym typeface="Arial"/>
              </a:rPr>
              <a:t> </a:t>
            </a:r>
            <a:r>
              <a:rPr b="1" sz="2000">
                <a:solidFill>
                  <a:srgbClr val="FFFF00"/>
                </a:solidFill>
                <a:latin typeface="Arial"/>
                <a:ea typeface="Arial"/>
                <a:cs typeface="Arial"/>
                <a:sym typeface="Arial"/>
              </a:rPr>
              <a:t>A</a:t>
            </a:r>
            <a:r>
              <a:rPr sz="2000">
                <a:solidFill>
                  <a:srgbClr val="FFFFFF"/>
                </a:solidFill>
                <a:latin typeface="Arial"/>
                <a:ea typeface="Arial"/>
                <a:cs typeface="Arial"/>
                <a:sym typeface="Arial"/>
              </a:rPr>
              <a:t>:competitivita’,impazienza,aggressivita’,rabbia,</a:t>
            </a:r>
            <a:endParaRPr>
              <a:latin typeface="Arial"/>
              <a:ea typeface="Arial"/>
              <a:cs typeface="Arial"/>
              <a:sym typeface="Arial"/>
            </a:endParaRPr>
          </a:p>
          <a:p>
            <a:pPr lvl="0">
              <a:spcBef>
                <a:spcPts val="1200"/>
              </a:spcBef>
            </a:pPr>
            <a:r>
              <a:rPr sz="2000">
                <a:solidFill>
                  <a:srgbClr val="FFFFFF"/>
                </a:solidFill>
                <a:latin typeface="Arial"/>
                <a:ea typeface="Arial"/>
                <a:cs typeface="Arial"/>
                <a:sym typeface="Arial"/>
              </a:rPr>
              <a:t>  (Friedrich e Roseman,1959;Irvine,1991)</a:t>
            </a:r>
            <a:endParaRPr>
              <a:latin typeface="Arial"/>
              <a:ea typeface="Arial"/>
              <a:cs typeface="Arial"/>
              <a:sym typeface="Arial"/>
            </a:endParaRPr>
          </a:p>
        </p:txBody>
      </p:sp>
      <p:pic>
        <p:nvPicPr>
          <p:cNvPr id="177" name="image6.png"/>
          <p:cNvPicPr/>
          <p:nvPr/>
        </p:nvPicPr>
        <p:blipFill>
          <a:blip r:embed="rId2">
            <a:extLst/>
          </a:blip>
          <a:stretch>
            <a:fillRect/>
          </a:stretch>
        </p:blipFill>
        <p:spPr>
          <a:xfrm>
            <a:off x="0" y="0"/>
            <a:ext cx="827088" cy="404813"/>
          </a:xfrm>
          <a:prstGeom prst="rect">
            <a:avLst/>
          </a:prstGeom>
          <a:ln w="12700">
            <a:miter lim="400000"/>
          </a:ln>
        </p:spPr>
      </p:pic>
      <p:sp>
        <p:nvSpPr>
          <p:cNvPr id="178" name="Shape 178"/>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611187" y="692150"/>
            <a:ext cx="8280401" cy="6098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2100"/>
              </a:spcBef>
              <a:defRPr b="1" sz="3600">
                <a:solidFill>
                  <a:srgbClr val="FFFF00"/>
                </a:solidFill>
                <a:latin typeface="Arial"/>
                <a:ea typeface="Arial"/>
                <a:cs typeface="Arial"/>
                <a:sym typeface="Arial"/>
              </a:defRPr>
            </a:lvl1pPr>
          </a:lstStyle>
          <a:p>
            <a:pPr lvl="0">
              <a:defRPr b="0" sz="1800">
                <a:solidFill>
                  <a:srgbClr val="000000"/>
                </a:solidFill>
              </a:defRPr>
            </a:pPr>
            <a:r>
              <a:rPr b="1" sz="3600">
                <a:solidFill>
                  <a:srgbClr val="FFFF00"/>
                </a:solidFill>
              </a:rPr>
              <a:t>Fattori ambientali e comportamentali</a:t>
            </a:r>
          </a:p>
        </p:txBody>
      </p:sp>
      <p:sp>
        <p:nvSpPr>
          <p:cNvPr id="181" name="Shape 181"/>
          <p:cNvSpPr/>
          <p:nvPr/>
        </p:nvSpPr>
        <p:spPr>
          <a:xfrm>
            <a:off x="179387" y="1412875"/>
            <a:ext cx="8640763" cy="5049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1400"/>
              </a:spcBef>
            </a:pPr>
            <a:r>
              <a:rPr b="1" sz="2400">
                <a:solidFill>
                  <a:srgbClr val="FFFFFF"/>
                </a:solidFill>
                <a:latin typeface="Arial"/>
                <a:ea typeface="Arial"/>
                <a:cs typeface="Arial"/>
                <a:sym typeface="Arial"/>
              </a:rPr>
              <a:t>Personalita’ di tipoA ed ipertensione</a:t>
            </a:r>
            <a:endParaRPr>
              <a:latin typeface="Arial"/>
              <a:ea typeface="Arial"/>
              <a:cs typeface="Arial"/>
              <a:sym typeface="Arial"/>
            </a:endParaRPr>
          </a:p>
          <a:p>
            <a:pPr lvl="0">
              <a:spcBef>
                <a:spcPts val="1000"/>
              </a:spcBef>
            </a:pPr>
            <a:r>
              <a:rPr>
                <a:solidFill>
                  <a:srgbClr val="FFFFFF"/>
                </a:solidFill>
                <a:latin typeface="Arial"/>
                <a:ea typeface="Arial"/>
                <a:cs typeface="Arial"/>
                <a:sym typeface="Arial"/>
              </a:rPr>
              <a:t>(competitivo,ambizioso,risponde allo stress con ostilita’ ed aggressivita’,sperimenta un senso d’urgenza)    </a:t>
            </a:r>
            <a:endParaRPr>
              <a:latin typeface="Arial"/>
              <a:ea typeface="Arial"/>
              <a:cs typeface="Arial"/>
              <a:sym typeface="Arial"/>
            </a:endParaRPr>
          </a:p>
          <a:p>
            <a:pPr lvl="0">
              <a:spcBef>
                <a:spcPts val="1000"/>
              </a:spcBef>
            </a:pPr>
            <a:r>
              <a:rPr>
                <a:solidFill>
                  <a:srgbClr val="FFFFFF"/>
                </a:solidFill>
                <a:latin typeface="Arial"/>
                <a:ea typeface="Arial"/>
                <a:cs typeface="Arial"/>
                <a:sym typeface="Arial"/>
              </a:rPr>
              <a:t>                                        Zanchetti-Mancia Pathophysiology of hypertension 1997</a:t>
            </a:r>
            <a:endParaRPr>
              <a:latin typeface="Arial"/>
              <a:ea typeface="Arial"/>
              <a:cs typeface="Arial"/>
              <a:sym typeface="Arial"/>
            </a:endParaRPr>
          </a:p>
          <a:p>
            <a:pPr lvl="0">
              <a:spcBef>
                <a:spcPts val="1000"/>
              </a:spcBef>
            </a:pPr>
            <a:endParaRPr>
              <a:solidFill>
                <a:srgbClr val="FFFFFF"/>
              </a:solidFill>
              <a:latin typeface="Arial"/>
              <a:ea typeface="Arial"/>
              <a:cs typeface="Arial"/>
              <a:sym typeface="Arial"/>
            </a:endParaRPr>
          </a:p>
          <a:p>
            <a:pPr lvl="0">
              <a:spcBef>
                <a:spcPts val="1000"/>
              </a:spcBef>
            </a:pPr>
            <a:r>
              <a:rPr b="1">
                <a:solidFill>
                  <a:srgbClr val="FFFFFF"/>
                </a:solidFill>
                <a:latin typeface="Arial"/>
                <a:ea typeface="Arial"/>
                <a:cs typeface="Arial"/>
                <a:sym typeface="Arial"/>
              </a:rPr>
              <a:t>Recentemente  alcuni studi hanno messo in discussione tale dato</a:t>
            </a:r>
            <a:endParaRPr>
              <a:latin typeface="Arial"/>
              <a:ea typeface="Arial"/>
              <a:cs typeface="Arial"/>
              <a:sym typeface="Arial"/>
            </a:endParaRPr>
          </a:p>
          <a:p>
            <a:pPr lvl="0">
              <a:spcBef>
                <a:spcPts val="1000"/>
              </a:spcBef>
            </a:pPr>
            <a:r>
              <a:rPr>
                <a:solidFill>
                  <a:srgbClr val="FFFFFF"/>
                </a:solidFill>
                <a:latin typeface="Arial"/>
                <a:ea typeface="Arial"/>
                <a:cs typeface="Arial"/>
                <a:sym typeface="Arial"/>
              </a:rPr>
              <a:t>        Personality type and neural circulatory control Schroder-Hypertension 2000</a:t>
            </a:r>
            <a:endParaRPr>
              <a:latin typeface="Arial"/>
              <a:ea typeface="Arial"/>
              <a:cs typeface="Arial"/>
              <a:sym typeface="Arial"/>
            </a:endParaRPr>
          </a:p>
          <a:p>
            <a:pPr lvl="0">
              <a:spcBef>
                <a:spcPts val="1000"/>
              </a:spcBef>
            </a:pPr>
            <a:endParaRPr>
              <a:solidFill>
                <a:srgbClr val="FFFFFF"/>
              </a:solidFill>
              <a:latin typeface="Arial"/>
              <a:ea typeface="Arial"/>
              <a:cs typeface="Arial"/>
              <a:sym typeface="Arial"/>
            </a:endParaRPr>
          </a:p>
          <a:p>
            <a:pPr lvl="0" algn="ctr">
              <a:spcBef>
                <a:spcPts val="2100"/>
              </a:spcBef>
            </a:pPr>
            <a:r>
              <a:rPr b="1" sz="3600">
                <a:solidFill>
                  <a:srgbClr val="FFFF00"/>
                </a:solidFill>
                <a:latin typeface="Arial"/>
                <a:ea typeface="Arial"/>
                <a:cs typeface="Arial"/>
                <a:sym typeface="Arial"/>
              </a:rPr>
              <a:t>Coping</a:t>
            </a:r>
            <a:endParaRPr>
              <a:latin typeface="Arial"/>
              <a:ea typeface="Arial"/>
              <a:cs typeface="Arial"/>
              <a:sym typeface="Arial"/>
            </a:endParaRPr>
          </a:p>
          <a:p>
            <a:pPr lvl="0" algn="ctr">
              <a:spcBef>
                <a:spcPts val="1000"/>
              </a:spcBef>
            </a:pPr>
            <a:r>
              <a:rPr b="1">
                <a:solidFill>
                  <a:srgbClr val="FFFFFF"/>
                </a:solidFill>
                <a:latin typeface="Arial"/>
                <a:ea typeface="Arial"/>
                <a:cs typeface="Arial"/>
                <a:sym typeface="Arial"/>
              </a:rPr>
              <a:t>(minore capacita’ di fronteggiare i fattori stressanti)</a:t>
            </a:r>
            <a:endParaRPr>
              <a:latin typeface="Arial"/>
              <a:ea typeface="Arial"/>
              <a:cs typeface="Arial"/>
              <a:sym typeface="Arial"/>
            </a:endParaRPr>
          </a:p>
          <a:p>
            <a:pPr lvl="0">
              <a:spcBef>
                <a:spcPts val="1000"/>
              </a:spcBef>
            </a:pPr>
            <a:endParaRPr b="1">
              <a:solidFill>
                <a:srgbClr val="FFFFFF"/>
              </a:solidFill>
              <a:latin typeface="Arial"/>
              <a:ea typeface="Arial"/>
              <a:cs typeface="Arial"/>
              <a:sym typeface="Arial"/>
            </a:endParaRPr>
          </a:p>
          <a:p>
            <a:pPr lvl="0">
              <a:spcBef>
                <a:spcPts val="1000"/>
              </a:spcBef>
            </a:pPr>
            <a:r>
              <a:rPr>
                <a:solidFill>
                  <a:srgbClr val="FFFFFF"/>
                </a:solidFill>
                <a:latin typeface="Arial"/>
                <a:ea typeface="Arial"/>
                <a:cs typeface="Arial"/>
                <a:sym typeface="Arial"/>
              </a:rPr>
              <a:t>                                                                       The Wolf Study Theorell 2000                                                                               </a:t>
            </a:r>
          </a:p>
        </p:txBody>
      </p:sp>
      <p:pic>
        <p:nvPicPr>
          <p:cNvPr id="182" name="image6.png"/>
          <p:cNvPicPr/>
          <p:nvPr/>
        </p:nvPicPr>
        <p:blipFill>
          <a:blip r:embed="rId2">
            <a:extLst/>
          </a:blip>
          <a:stretch>
            <a:fillRect/>
          </a:stretch>
        </p:blipFill>
        <p:spPr>
          <a:xfrm>
            <a:off x="0" y="0"/>
            <a:ext cx="827088" cy="404813"/>
          </a:xfrm>
          <a:prstGeom prst="rect">
            <a:avLst/>
          </a:prstGeom>
          <a:ln w="12700">
            <a:miter lim="400000"/>
          </a:ln>
        </p:spPr>
      </p:pic>
      <p:sp>
        <p:nvSpPr>
          <p:cNvPr id="183" name="Shape 183"/>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147663" y="-7102"/>
            <a:ext cx="9144002" cy="156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defTabSz="457200"/>
            <a:r>
              <a:rPr sz="2400">
                <a:solidFill>
                  <a:srgbClr val="FFFFFF"/>
                </a:solidFill>
                <a:latin typeface="+mj-lt"/>
                <a:ea typeface="+mj-ea"/>
                <a:cs typeface="+mj-cs"/>
                <a:sym typeface="Helvetica"/>
              </a:rPr>
              <a:t>Psychological predictors of hypertension in the Framingham study.</a:t>
            </a:r>
            <a:endParaRPr>
              <a:latin typeface="Arial"/>
              <a:ea typeface="Arial"/>
              <a:cs typeface="Arial"/>
              <a:sym typeface="Arial"/>
            </a:endParaRPr>
          </a:p>
          <a:p>
            <a:pPr lvl="0" algn="ctr" defTabSz="457200"/>
            <a:r>
              <a:rPr sz="2400">
                <a:solidFill>
                  <a:srgbClr val="FFFFFF"/>
                </a:solidFill>
                <a:latin typeface="+mj-lt"/>
                <a:ea typeface="+mj-ea"/>
                <a:cs typeface="+mj-cs"/>
                <a:sym typeface="Helvetica"/>
              </a:rPr>
              <a:t>Is  there tension in Hypertension?</a:t>
            </a:r>
            <a:endParaRPr>
              <a:latin typeface="Arial"/>
              <a:ea typeface="Arial"/>
              <a:cs typeface="Arial"/>
              <a:sym typeface="Arial"/>
            </a:endParaRPr>
          </a:p>
          <a:p>
            <a:pPr lvl="0" algn="ctr" defTabSz="457200"/>
            <a:endParaRPr sz="2400">
              <a:solidFill>
                <a:srgbClr val="FFFFFF"/>
              </a:solidFill>
              <a:latin typeface="+mj-lt"/>
              <a:ea typeface="+mj-ea"/>
              <a:cs typeface="+mj-cs"/>
              <a:sym typeface="Helvetica"/>
            </a:endParaRPr>
          </a:p>
          <a:p>
            <a:pPr lvl="0" algn="ctr" defTabSz="457200"/>
            <a:r>
              <a:rPr sz="2400">
                <a:solidFill>
                  <a:srgbClr val="FFFFFF"/>
                </a:solidFill>
                <a:latin typeface="+mj-lt"/>
                <a:ea typeface="+mj-ea"/>
                <a:cs typeface="+mj-cs"/>
                <a:sym typeface="Helvetica"/>
              </a:rPr>
              <a:t>Markovitz Jh,JAMA 1993;270:2439-2443</a:t>
            </a:r>
          </a:p>
        </p:txBody>
      </p:sp>
      <p:sp>
        <p:nvSpPr>
          <p:cNvPr id="186" name="Shape 186"/>
          <p:cNvSpPr/>
          <p:nvPr/>
        </p:nvSpPr>
        <p:spPr>
          <a:xfrm>
            <a:off x="1155726" y="1566862"/>
            <a:ext cx="7127876" cy="8840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……Livelli molto alti di ansia  costituivano un rischio  negli uomini di mezza eta’,ma nessuna variabile psicologica era  predittiva di ipertensione nelle donne,in qualunque eta’</a:t>
            </a:r>
          </a:p>
        </p:txBody>
      </p:sp>
      <p:sp>
        <p:nvSpPr>
          <p:cNvPr id="187" name="Shape 187"/>
          <p:cNvSpPr/>
          <p:nvPr/>
        </p:nvSpPr>
        <p:spPr>
          <a:xfrm>
            <a:off x="345308" y="2509884"/>
            <a:ext cx="8748711" cy="13166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r>
              <a:rPr sz="3200">
                <a:solidFill>
                  <a:srgbClr val="FFFFFF"/>
                </a:solidFill>
                <a:latin typeface="Arial"/>
                <a:ea typeface="Arial"/>
                <a:cs typeface="Arial"/>
                <a:sym typeface="Arial"/>
              </a:rPr>
              <a:t>Tension and Hypertension</a:t>
            </a:r>
            <a:endParaRPr>
              <a:latin typeface="Arial"/>
              <a:ea typeface="Arial"/>
              <a:cs typeface="Arial"/>
              <a:sym typeface="Arial"/>
            </a:endParaRPr>
          </a:p>
          <a:p>
            <a:pPr lvl="0" algn="ctr"/>
            <a:endParaRPr>
              <a:solidFill>
                <a:srgbClr val="FFFFFF"/>
              </a:solidFill>
              <a:latin typeface="Arial"/>
              <a:ea typeface="Arial"/>
              <a:cs typeface="Arial"/>
              <a:sym typeface="Arial"/>
            </a:endParaRPr>
          </a:p>
          <a:p>
            <a:pPr lvl="0" algn="ctr"/>
            <a:r>
              <a:rPr>
                <a:solidFill>
                  <a:srgbClr val="FFFFFF"/>
                </a:solidFill>
                <a:latin typeface="Arial"/>
                <a:ea typeface="Arial"/>
                <a:cs typeface="Arial"/>
                <a:sym typeface="Arial"/>
              </a:rPr>
              <a:t>Pickering Tg,JAMA 1993;270:2494</a:t>
            </a:r>
            <a:endParaRPr>
              <a:latin typeface="Arial"/>
              <a:ea typeface="Arial"/>
              <a:cs typeface="Arial"/>
              <a:sym typeface="Arial"/>
            </a:endParaRPr>
          </a:p>
        </p:txBody>
      </p:sp>
      <p:sp>
        <p:nvSpPr>
          <p:cNvPr id="188" name="Shape 188"/>
          <p:cNvSpPr/>
          <p:nvPr/>
        </p:nvSpPr>
        <p:spPr>
          <a:xfrm>
            <a:off x="21351" y="3934142"/>
            <a:ext cx="9101297" cy="161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defTabSz="457200">
              <a:lnSpc>
                <a:spcPct val="125000"/>
              </a:lnSpc>
            </a:pPr>
            <a:r>
              <a:rPr sz="1500">
                <a:solidFill>
                  <a:srgbClr val="FFFFFF"/>
                </a:solidFill>
              </a:rPr>
              <a:t>…..</a:t>
            </a:r>
            <a:r>
              <a:rPr sz="1500">
                <a:solidFill>
                  <a:srgbClr val="FFFFFF"/>
                </a:solidFill>
              </a:rPr>
              <a:t>Many physicians, on the other hand, doubt that mental factors play any significant role in the development of hypertension. The study by Markovitz et al2 in this issue of THE JOURNAL offers support for the patients' viewpoint. The concept of a "hypertensive personality" has been debated for about 50 years, but there is still no consensus as to whether it really exists or, if it does, how it should be defined or measured.</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nvSpPr>
        <p:spPr>
          <a:xfrm>
            <a:off x="1116012" y="476250"/>
            <a:ext cx="6985001" cy="5480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900"/>
              </a:spcBef>
              <a:defRPr b="1" sz="3200">
                <a:solidFill>
                  <a:srgbClr val="FFFF00"/>
                </a:solidFill>
                <a:latin typeface="Arial"/>
                <a:ea typeface="Arial"/>
                <a:cs typeface="Arial"/>
                <a:sym typeface="Arial"/>
              </a:defRPr>
            </a:lvl1pPr>
          </a:lstStyle>
          <a:p>
            <a:pPr lvl="0">
              <a:defRPr b="0" sz="1800">
                <a:solidFill>
                  <a:srgbClr val="000000"/>
                </a:solidFill>
              </a:defRPr>
            </a:pPr>
            <a:r>
              <a:rPr b="1" sz="3200">
                <a:solidFill>
                  <a:srgbClr val="FFFF00"/>
                </a:solidFill>
              </a:rPr>
              <a:t>La regolazione delle emozioni</a:t>
            </a:r>
          </a:p>
        </p:txBody>
      </p:sp>
      <p:sp>
        <p:nvSpPr>
          <p:cNvPr id="191" name="Shape 191"/>
          <p:cNvSpPr/>
          <p:nvPr/>
        </p:nvSpPr>
        <p:spPr>
          <a:xfrm>
            <a:off x="250825" y="1484311"/>
            <a:ext cx="8713788" cy="42978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400"/>
              </a:spcBef>
            </a:pPr>
            <a:r>
              <a:rPr sz="2400">
                <a:solidFill>
                  <a:srgbClr val="FFFFFF"/>
                </a:solidFill>
                <a:latin typeface="Arial"/>
                <a:ea typeface="Arial"/>
                <a:cs typeface="Arial"/>
                <a:sym typeface="Arial"/>
              </a:rPr>
              <a:t>Come emerge da una rapida rassegna della letteratura,i numerosi tentativi di trovare una qualche associazione tra una specifica emozione o profilo di personalita’ e l’ipertensione arteriosa,ha prodotto risultati poco chiari e spesso contraddittori.</a:t>
            </a:r>
            <a:endParaRPr>
              <a:latin typeface="Arial"/>
              <a:ea typeface="Arial"/>
              <a:cs typeface="Arial"/>
              <a:sym typeface="Arial"/>
            </a:endParaRPr>
          </a:p>
          <a:p>
            <a:pPr lvl="0">
              <a:spcBef>
                <a:spcPts val="1000"/>
              </a:spcBef>
            </a:pPr>
            <a:endParaRPr sz="2400">
              <a:solidFill>
                <a:srgbClr val="FFFFFF"/>
              </a:solidFill>
              <a:latin typeface="Arial"/>
              <a:ea typeface="Arial"/>
              <a:cs typeface="Arial"/>
              <a:sym typeface="Arial"/>
            </a:endParaRPr>
          </a:p>
          <a:p>
            <a:pPr lvl="0">
              <a:spcBef>
                <a:spcPts val="1400"/>
              </a:spcBef>
            </a:pPr>
            <a:r>
              <a:rPr sz="2400">
                <a:solidFill>
                  <a:srgbClr val="FFFFFF"/>
                </a:solidFill>
                <a:latin typeface="Arial"/>
                <a:ea typeface="Arial"/>
                <a:cs typeface="Arial"/>
                <a:sym typeface="Arial"/>
              </a:rPr>
              <a:t>Negli ultimi anni sta trovando sempre maggiori conferme l’ipotesi che l’ipertensione sia in relazione ad un disturbo nella regolazione psicobiologica delle emozioni,</a:t>
            </a:r>
            <a:r>
              <a:rPr b="1" sz="2400">
                <a:solidFill>
                  <a:srgbClr val="FFFF00"/>
                </a:solidFill>
                <a:latin typeface="Arial"/>
                <a:ea typeface="Arial"/>
                <a:cs typeface="Arial"/>
                <a:sym typeface="Arial"/>
              </a:rPr>
              <a:t>L’ALESSITIMIA,</a:t>
            </a:r>
            <a:r>
              <a:rPr sz="2400">
                <a:solidFill>
                  <a:srgbClr val="FFFFFF"/>
                </a:solidFill>
                <a:latin typeface="Arial"/>
                <a:ea typeface="Arial"/>
                <a:cs typeface="Arial"/>
                <a:sym typeface="Arial"/>
              </a:rPr>
              <a:t>che implica un deficit della capacita’ di elaborare le emozioni da un punto di vista cognitivo</a:t>
            </a:r>
          </a:p>
        </p:txBody>
      </p:sp>
      <p:pic>
        <p:nvPicPr>
          <p:cNvPr id="192" name="image6.png"/>
          <p:cNvPicPr/>
          <p:nvPr/>
        </p:nvPicPr>
        <p:blipFill>
          <a:blip r:embed="rId2">
            <a:extLst/>
          </a:blip>
          <a:stretch>
            <a:fillRect/>
          </a:stretch>
        </p:blipFill>
        <p:spPr>
          <a:xfrm>
            <a:off x="0" y="0"/>
            <a:ext cx="827088" cy="404813"/>
          </a:xfrm>
          <a:prstGeom prst="rect">
            <a:avLst/>
          </a:prstGeom>
          <a:ln w="12700">
            <a:miter lim="400000"/>
          </a:ln>
        </p:spPr>
      </p:pic>
      <p:sp>
        <p:nvSpPr>
          <p:cNvPr id="193" name="Shape 193"/>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body" idx="4294967295"/>
          </p:nvPr>
        </p:nvSpPr>
        <p:spPr>
          <a:xfrm>
            <a:off x="455612" y="908720"/>
            <a:ext cx="8229601" cy="4530725"/>
          </a:xfrm>
          <a:prstGeom prst="rect">
            <a:avLst/>
          </a:prstGeom>
        </p:spPr>
        <p:txBody>
          <a:bodyPr lIns="0" tIns="0" rIns="0" bIns="0">
            <a:normAutofit fontScale="100000" lnSpcReduction="0"/>
          </a:bodyPr>
          <a:lstStyle/>
          <a:p>
            <a:pPr lvl="0" marL="0" indent="0">
              <a:lnSpc>
                <a:spcPct val="81000"/>
              </a:lnSpc>
              <a:buClr>
                <a:srgbClr val="FFFFCC"/>
              </a:buClr>
              <a:buSzTx/>
              <a:buFont typeface="Helvetica"/>
              <a:buNone/>
              <a:defRPr sz="1800"/>
            </a:pPr>
            <a:r>
              <a:rPr b="1" sz="2800">
                <a:solidFill>
                  <a:srgbClr val="FFFF00"/>
                </a:solidFill>
                <a:latin typeface="Arial"/>
                <a:ea typeface="Arial"/>
                <a:cs typeface="Arial"/>
                <a:sym typeface="Arial"/>
              </a:rPr>
              <a:t>PSICHE ED IPERTENSIONE ARTERIOSA</a:t>
            </a:r>
            <a:endParaRPr>
              <a:latin typeface="Arial"/>
              <a:ea typeface="Arial"/>
              <a:cs typeface="Arial"/>
              <a:sym typeface="Arial"/>
            </a:endParaRPr>
          </a:p>
          <a:p>
            <a:pPr lvl="0">
              <a:lnSpc>
                <a:spcPct val="81000"/>
              </a:lnSpc>
              <a:buClr>
                <a:srgbClr val="FFFFCC"/>
              </a:buClr>
              <a:buSzPct val="75000"/>
              <a:buFont typeface="Helvetica"/>
              <a:buChar char="●"/>
              <a:defRPr sz="1800"/>
            </a:pPr>
            <a:endParaRPr b="1" sz="2800">
              <a:solidFill>
                <a:srgbClr val="FFFF00"/>
              </a:solidFill>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Dal seicento (Galileo,Cartesio,Newton)</a:t>
            </a:r>
            <a:endParaRPr>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La nostra cultura (occidentale)</a:t>
            </a:r>
            <a:endParaRPr>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ossessionata dalla </a:t>
            </a:r>
            <a:endParaRPr>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conoscenza razionale ha liquidato le </a:t>
            </a:r>
            <a:endParaRPr>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filosofie basate sull’intuizione,sulla </a:t>
            </a:r>
            <a:endParaRPr>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soggettivita’ e sulla ricerca dell’equilibrio</a:t>
            </a:r>
            <a:endParaRPr b="1" sz="2800">
              <a:solidFill>
                <a:srgbClr val="FFFF00"/>
              </a:solidFill>
              <a:latin typeface="Arial"/>
              <a:ea typeface="Arial"/>
              <a:cs typeface="Arial"/>
              <a:sym typeface="Arial"/>
            </a:endParaRPr>
          </a:p>
          <a:p>
            <a:pPr lvl="0">
              <a:lnSpc>
                <a:spcPct val="81000"/>
              </a:lnSpc>
              <a:buClr>
                <a:srgbClr val="FFFFCC"/>
              </a:buClr>
              <a:buSzTx/>
              <a:buFont typeface="Helvetica"/>
              <a:buNone/>
              <a:defRPr sz="1800"/>
            </a:pPr>
            <a:endParaRPr b="1" sz="2800">
              <a:solidFill>
                <a:srgbClr val="FFFF00"/>
              </a:solidFill>
              <a:latin typeface="Arial"/>
              <a:ea typeface="Arial"/>
              <a:cs typeface="Arial"/>
              <a:sym typeface="Arial"/>
            </a:endParaRPr>
          </a:p>
          <a:p>
            <a:pPr lvl="0">
              <a:lnSpc>
                <a:spcPct val="81000"/>
              </a:lnSpc>
              <a:spcBef>
                <a:spcPts val="600"/>
              </a:spcBef>
              <a:buClr>
                <a:srgbClr val="FFFFCC"/>
              </a:buClr>
              <a:buSzTx/>
              <a:buFont typeface="Helvetica"/>
              <a:buNone/>
              <a:defRPr sz="1800"/>
            </a:pPr>
            <a:r>
              <a:rPr b="1" sz="2800">
                <a:solidFill>
                  <a:srgbClr val="FFFF00"/>
                </a:solidFill>
                <a:latin typeface="Arial"/>
                <a:ea typeface="Arial"/>
                <a:cs typeface="Arial"/>
                <a:sym typeface="Arial"/>
              </a:rPr>
              <a:t>(spirito orientale)(fiore strappato) </a:t>
            </a:r>
          </a:p>
        </p:txBody>
      </p:sp>
      <p:pic>
        <p:nvPicPr>
          <p:cNvPr id="196" name="image10.jpeg" descr="Ninfee"/>
          <p:cNvPicPr/>
          <p:nvPr/>
        </p:nvPicPr>
        <p:blipFill>
          <a:blip r:embed="rId2">
            <a:extLst/>
          </a:blip>
          <a:stretch>
            <a:fillRect/>
          </a:stretch>
        </p:blipFill>
        <p:spPr>
          <a:xfrm>
            <a:off x="1619250" y="5075237"/>
            <a:ext cx="5327650" cy="1782763"/>
          </a:xfrm>
          <a:prstGeom prst="rect">
            <a:avLst/>
          </a:prstGeom>
          <a:ln w="12700">
            <a:miter lim="400000"/>
          </a:ln>
        </p:spPr>
      </p:pic>
      <p:pic>
        <p:nvPicPr>
          <p:cNvPr id="197" name="image6.png"/>
          <p:cNvPicPr/>
          <p:nvPr/>
        </p:nvPicPr>
        <p:blipFill>
          <a:blip r:embed="rId3">
            <a:extLst/>
          </a:blip>
          <a:stretch>
            <a:fillRect/>
          </a:stretch>
        </p:blipFill>
        <p:spPr>
          <a:xfrm>
            <a:off x="0" y="0"/>
            <a:ext cx="827088" cy="404813"/>
          </a:xfrm>
          <a:prstGeom prst="rect">
            <a:avLst/>
          </a:prstGeom>
          <a:ln w="12700">
            <a:miter lim="400000"/>
          </a:ln>
        </p:spPr>
      </p:pic>
      <p:sp>
        <p:nvSpPr>
          <p:cNvPr id="198" name="Shape 198"/>
          <p:cNvSpPr/>
          <p:nvPr/>
        </p:nvSpPr>
        <p:spPr>
          <a:xfrm>
            <a:off x="900112" y="188912"/>
            <a:ext cx="1079501"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700"/>
              </a:spcBef>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pic>
        <p:nvPicPr>
          <p:cNvPr id="199" name="image11.png" descr="A_THUM~1"/>
          <p:cNvPicPr/>
          <p:nvPr/>
        </p:nvPicPr>
        <p:blipFill>
          <a:blip r:embed="rId4">
            <a:extLst/>
          </a:blip>
          <a:stretch>
            <a:fillRect/>
          </a:stretch>
        </p:blipFill>
        <p:spPr>
          <a:xfrm>
            <a:off x="3995737" y="6092825"/>
            <a:ext cx="574676" cy="574675"/>
          </a:xfrm>
          <a:prstGeom prst="rect">
            <a:avLst/>
          </a:prstGeom>
          <a:ln w="12700">
            <a:miter lim="400000"/>
          </a:ln>
        </p:spPr>
      </p:pic>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611187" y="404812"/>
            <a:ext cx="7993064"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i="1" sz="2400">
                <a:solidFill>
                  <a:srgbClr val="FFFFFF"/>
                </a:solidFill>
                <a:latin typeface="Arial"/>
                <a:ea typeface="Arial"/>
                <a:cs typeface="Arial"/>
                <a:sym typeface="Arial"/>
              </a:defRPr>
            </a:lvl1pPr>
          </a:lstStyle>
          <a:p>
            <a:pPr lvl="0">
              <a:defRPr b="0" i="0" sz="1800">
                <a:solidFill>
                  <a:srgbClr val="000000"/>
                </a:solidFill>
              </a:defRPr>
            </a:pPr>
            <a:r>
              <a:rPr b="1" i="1" sz="2400">
                <a:solidFill>
                  <a:srgbClr val="FFFFFF"/>
                </a:solidFill>
              </a:rPr>
              <a:t>NEUROPSICOENDOCRINOLOGIA</a:t>
            </a:r>
          </a:p>
        </p:txBody>
      </p:sp>
      <p:sp>
        <p:nvSpPr>
          <p:cNvPr id="202" name="Shape 202"/>
          <p:cNvSpPr/>
          <p:nvPr/>
        </p:nvSpPr>
        <p:spPr>
          <a:xfrm>
            <a:off x="250825" y="1412875"/>
            <a:ext cx="8281986" cy="41352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1400"/>
              </a:spcBef>
            </a:pPr>
            <a:r>
              <a:rPr sz="2400" u="sng">
                <a:solidFill>
                  <a:srgbClr val="FFFF00"/>
                </a:solidFill>
                <a:latin typeface="Arial"/>
                <a:ea typeface="Arial"/>
                <a:cs typeface="Arial"/>
                <a:sym typeface="Arial"/>
              </a:rPr>
              <a:t>Regolazione simpatica delle funzioni cardiovascolari</a:t>
            </a:r>
            <a:endParaRPr>
              <a:latin typeface="Arial"/>
              <a:ea typeface="Arial"/>
              <a:cs typeface="Arial"/>
              <a:sym typeface="Arial"/>
            </a:endParaRPr>
          </a:p>
          <a:p>
            <a:pPr lvl="0">
              <a:spcBef>
                <a:spcPts val="1000"/>
              </a:spcBef>
            </a:pPr>
            <a:endParaRPr>
              <a:solidFill>
                <a:srgbClr val="FFFF00"/>
              </a:solidFill>
              <a:latin typeface="Arial"/>
              <a:ea typeface="Arial"/>
              <a:cs typeface="Arial"/>
              <a:sym typeface="Arial"/>
            </a:endParaRPr>
          </a:p>
          <a:p>
            <a:pPr lvl="0">
              <a:spcBef>
                <a:spcPts val="1000"/>
              </a:spcBef>
            </a:pPr>
            <a:r>
              <a:rPr>
                <a:solidFill>
                  <a:srgbClr val="FFFFFF"/>
                </a:solidFill>
                <a:latin typeface="Arial"/>
                <a:ea typeface="Arial"/>
                <a:cs typeface="Arial"/>
                <a:sym typeface="Arial"/>
              </a:rPr>
              <a:t>*</a:t>
            </a:r>
            <a:r>
              <a:rPr b="1">
                <a:solidFill>
                  <a:srgbClr val="FFFFFF"/>
                </a:solidFill>
                <a:latin typeface="Arial"/>
                <a:ea typeface="Arial"/>
                <a:cs typeface="Arial"/>
                <a:sym typeface="Arial"/>
              </a:rPr>
              <a:t>meta’ ‘800 Claude Bernard</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*attivita’ simpatica aumentata negli ipertesi</a:t>
            </a:r>
            <a:r>
              <a:rPr>
                <a:solidFill>
                  <a:srgbClr val="FFFFFF"/>
                </a:solidFill>
                <a:latin typeface="Arial"/>
                <a:ea typeface="Arial"/>
                <a:cs typeface="Arial"/>
                <a:sym typeface="Arial"/>
              </a:rPr>
              <a:t> a livello muscolare(micrografia)</a:t>
            </a:r>
            <a:endParaRPr>
              <a:latin typeface="Arial"/>
              <a:ea typeface="Arial"/>
              <a:cs typeface="Arial"/>
              <a:sym typeface="Arial"/>
            </a:endParaRPr>
          </a:p>
          <a:p>
            <a:pPr lvl="0">
              <a:spcBef>
                <a:spcPts val="1000"/>
              </a:spcBef>
            </a:pPr>
            <a:r>
              <a:rPr>
                <a:solidFill>
                  <a:srgbClr val="FFFFFF"/>
                </a:solidFill>
                <a:latin typeface="Arial"/>
                <a:ea typeface="Arial"/>
                <a:cs typeface="Arial"/>
                <a:sym typeface="Arial"/>
              </a:rPr>
              <a:t>cardiaco e renale(spillover regionale:blocco farmacologico)(Zanchetti-Mancia 1997)</a:t>
            </a:r>
            <a:endParaRPr>
              <a:latin typeface="Arial"/>
              <a:ea typeface="Arial"/>
              <a:cs typeface="Arial"/>
              <a:sym typeface="Arial"/>
            </a:endParaRPr>
          </a:p>
          <a:p>
            <a:pPr lvl="0">
              <a:spcBef>
                <a:spcPts val="1000"/>
              </a:spcBef>
            </a:pPr>
            <a:r>
              <a:rPr>
                <a:solidFill>
                  <a:srgbClr val="FFFFFF"/>
                </a:solidFill>
                <a:latin typeface="Arial"/>
                <a:ea typeface="Arial"/>
                <a:cs typeface="Arial"/>
                <a:sym typeface="Arial"/>
              </a:rPr>
              <a:t> </a:t>
            </a:r>
            <a:r>
              <a:rPr b="1">
                <a:solidFill>
                  <a:srgbClr val="FFFFFF"/>
                </a:solidFill>
                <a:latin typeface="Arial"/>
                <a:ea typeface="Arial"/>
                <a:cs typeface="Arial"/>
                <a:sym typeface="Arial"/>
              </a:rPr>
              <a:t>*</a:t>
            </a:r>
            <a:r>
              <a:rPr b="1">
                <a:solidFill>
                  <a:srgbClr val="FFFF00"/>
                </a:solidFill>
                <a:latin typeface="Arial"/>
                <a:ea typeface="Arial"/>
                <a:cs typeface="Arial"/>
                <a:sym typeface="Arial"/>
              </a:rPr>
              <a:t>Ridotta captazione della noradrenalina</a:t>
            </a:r>
            <a:r>
              <a:rPr b="1">
                <a:solidFill>
                  <a:srgbClr val="FFFFFF"/>
                </a:solidFill>
                <a:latin typeface="Arial"/>
                <a:ea typeface="Arial"/>
                <a:cs typeface="Arial"/>
                <a:sym typeface="Arial"/>
              </a:rPr>
              <a:t> da parte delle terminazioni simpatiche del cuore degli ipertesi.(</a:t>
            </a:r>
            <a:r>
              <a:rPr>
                <a:solidFill>
                  <a:srgbClr val="FFFFFF"/>
                </a:solidFill>
                <a:latin typeface="Arial"/>
                <a:ea typeface="Arial"/>
                <a:cs typeface="Arial"/>
                <a:sym typeface="Arial"/>
              </a:rPr>
              <a:t>Esler,Am J Hypertens 2001)</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*Ipertensione neurogenica simpatico</a:t>
            </a:r>
            <a:r>
              <a:rPr>
                <a:solidFill>
                  <a:srgbClr val="FFFF00"/>
                </a:solidFill>
                <a:latin typeface="Arial"/>
                <a:ea typeface="Arial"/>
                <a:cs typeface="Arial"/>
                <a:sym typeface="Arial"/>
              </a:rPr>
              <a:t> </a:t>
            </a:r>
            <a:r>
              <a:rPr b="1">
                <a:solidFill>
                  <a:srgbClr val="FFFF00"/>
                </a:solidFill>
                <a:latin typeface="Arial"/>
                <a:ea typeface="Arial"/>
                <a:cs typeface="Arial"/>
                <a:sym typeface="Arial"/>
              </a:rPr>
              <a:t>mediata</a:t>
            </a:r>
            <a:r>
              <a:rPr>
                <a:solidFill>
                  <a:srgbClr val="FFFF00"/>
                </a:solidFill>
                <a:latin typeface="Arial"/>
                <a:ea typeface="Arial"/>
                <a:cs typeface="Arial"/>
                <a:sym typeface="Arial"/>
              </a:rPr>
              <a:t>(</a:t>
            </a:r>
            <a:r>
              <a:rPr>
                <a:solidFill>
                  <a:srgbClr val="FFFFFF"/>
                </a:solidFill>
                <a:latin typeface="Arial"/>
                <a:ea typeface="Arial"/>
                <a:cs typeface="Arial"/>
                <a:sym typeface="Arial"/>
              </a:rPr>
              <a:t>Compressione vascolare nel bulbo,a livello del solco retro-olivare dove hanno sede neuroni che vanno ai centri simpatici spinali ed innescano iperattivita’ simpatica con aumento stabile della pressione arteriosa)(Gajjar Hypertension 2000)</a:t>
            </a:r>
          </a:p>
        </p:txBody>
      </p:sp>
      <p:pic>
        <p:nvPicPr>
          <p:cNvPr id="203" name="image6.png"/>
          <p:cNvPicPr/>
          <p:nvPr/>
        </p:nvPicPr>
        <p:blipFill>
          <a:blip r:embed="rId2">
            <a:extLst/>
          </a:blip>
          <a:stretch>
            <a:fillRect/>
          </a:stretch>
        </p:blipFill>
        <p:spPr>
          <a:xfrm>
            <a:off x="0" y="0"/>
            <a:ext cx="827088" cy="404813"/>
          </a:xfrm>
          <a:prstGeom prst="rect">
            <a:avLst/>
          </a:prstGeom>
          <a:ln w="12700">
            <a:miter lim="400000"/>
          </a:ln>
        </p:spPr>
      </p:pic>
      <p:sp>
        <p:nvSpPr>
          <p:cNvPr id="204" name="Shape 204"/>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nvSpPr>
        <p:spPr>
          <a:xfrm>
            <a:off x="395287" y="1196975"/>
            <a:ext cx="8424863" cy="49566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b="1" sz="2800">
                <a:solidFill>
                  <a:srgbClr val="FFFFFF"/>
                </a:solidFill>
                <a:latin typeface="Arial"/>
                <a:ea typeface="Arial"/>
                <a:cs typeface="Arial"/>
                <a:sym typeface="Arial"/>
              </a:rPr>
              <a:t>                           ENDOTELIO</a:t>
            </a:r>
            <a:endParaRPr>
              <a:latin typeface="Arial"/>
              <a:ea typeface="Arial"/>
              <a:cs typeface="Arial"/>
              <a:sym typeface="Arial"/>
            </a:endParaRPr>
          </a:p>
          <a:p>
            <a:pPr lvl="0"/>
            <a:endParaRPr b="1" sz="2800">
              <a:solidFill>
                <a:srgbClr val="FFFFFF"/>
              </a:solidFill>
              <a:latin typeface="Arial"/>
              <a:ea typeface="Arial"/>
              <a:cs typeface="Arial"/>
              <a:sym typeface="Arial"/>
            </a:endParaRPr>
          </a:p>
          <a:p>
            <a:pPr lvl="0"/>
            <a:r>
              <a:rPr b="1" sz="2800">
                <a:solidFill>
                  <a:srgbClr val="FFFFFF"/>
                </a:solidFill>
                <a:latin typeface="Arial"/>
                <a:ea typeface="Arial"/>
                <a:cs typeface="Arial"/>
                <a:sym typeface="Arial"/>
              </a:rPr>
              <a:t>*NEUROPEPTIDI,NORADRENALINA,ATP,P,Peptide del gene calcitonina,intestinale vasoattivo</a:t>
            </a:r>
            <a:endParaRPr>
              <a:latin typeface="Arial"/>
              <a:ea typeface="Arial"/>
              <a:cs typeface="Arial"/>
              <a:sym typeface="Arial"/>
            </a:endParaRPr>
          </a:p>
          <a:p>
            <a:pPr lvl="0"/>
            <a:endParaRPr b="1" sz="2800">
              <a:solidFill>
                <a:srgbClr val="FFFFFF"/>
              </a:solidFill>
              <a:latin typeface="Arial"/>
              <a:ea typeface="Arial"/>
              <a:cs typeface="Arial"/>
              <a:sym typeface="Arial"/>
            </a:endParaRPr>
          </a:p>
          <a:p>
            <a:pPr lvl="0"/>
            <a:r>
              <a:rPr b="1" sz="2800">
                <a:solidFill>
                  <a:srgbClr val="FFFFFF"/>
                </a:solidFill>
                <a:latin typeface="Arial"/>
                <a:ea typeface="Arial"/>
                <a:cs typeface="Arial"/>
                <a:sym typeface="Arial"/>
              </a:rPr>
              <a:t>*ACETILCOLINA,5HTP,CELLULE ENDOTELIALI PER SHEARSTRESS,NO,PROSTAGLANDINE</a:t>
            </a:r>
            <a:endParaRPr>
              <a:latin typeface="Arial"/>
              <a:ea typeface="Arial"/>
              <a:cs typeface="Arial"/>
              <a:sym typeface="Arial"/>
            </a:endParaRPr>
          </a:p>
          <a:p>
            <a:pPr lvl="0"/>
            <a:endParaRPr b="1" sz="2800">
              <a:solidFill>
                <a:srgbClr val="FFFFFF"/>
              </a:solidFill>
              <a:latin typeface="Arial"/>
              <a:ea typeface="Arial"/>
              <a:cs typeface="Arial"/>
              <a:sym typeface="Arial"/>
            </a:endParaRPr>
          </a:p>
          <a:p>
            <a:pPr lvl="0"/>
            <a:r>
              <a:rPr b="1" sz="2800">
                <a:solidFill>
                  <a:srgbClr val="FFFFFF"/>
                </a:solidFill>
                <a:latin typeface="Arial"/>
                <a:ea typeface="Arial"/>
                <a:cs typeface="Arial"/>
                <a:sym typeface="Arial"/>
              </a:rPr>
              <a:t>*ANGIOTENSINAII,VASOPRESSINA,ISTAMINA,</a:t>
            </a:r>
            <a:endParaRPr>
              <a:latin typeface="Arial"/>
              <a:ea typeface="Arial"/>
              <a:cs typeface="Arial"/>
              <a:sym typeface="Arial"/>
            </a:endParaRPr>
          </a:p>
          <a:p>
            <a:pPr lvl="0"/>
            <a:r>
              <a:rPr b="1" sz="2800">
                <a:solidFill>
                  <a:srgbClr val="FFFFFF"/>
                </a:solidFill>
                <a:latin typeface="Arial"/>
                <a:ea typeface="Arial"/>
                <a:cs typeface="Arial"/>
                <a:sym typeface="Arial"/>
              </a:rPr>
              <a:t>PROTOONCOGENI</a:t>
            </a:r>
            <a:endParaRPr b="1" sz="2800">
              <a:solidFill>
                <a:srgbClr val="FFFF00"/>
              </a:solidFill>
              <a:latin typeface="Arial"/>
              <a:ea typeface="Arial"/>
              <a:cs typeface="Arial"/>
              <a:sym typeface="Arial"/>
            </a:endParaRPr>
          </a:p>
          <a:p>
            <a:pPr lvl="0"/>
            <a:endParaRPr b="1" sz="2800">
              <a:solidFill>
                <a:srgbClr val="FFFFFF"/>
              </a:solidFill>
              <a:latin typeface="Arial"/>
              <a:ea typeface="Arial"/>
              <a:cs typeface="Arial"/>
              <a:sym typeface="Arial"/>
            </a:endParaRPr>
          </a:p>
          <a:p>
            <a:pPr lvl="0"/>
            <a:r>
              <a:rPr b="1" sz="2800">
                <a:solidFill>
                  <a:srgbClr val="FFFFFF"/>
                </a:solidFill>
                <a:latin typeface="Arial"/>
                <a:ea typeface="Arial"/>
                <a:cs typeface="Arial"/>
                <a:sym typeface="Arial"/>
              </a:rPr>
              <a:t>*ENDOTELINA,TROMBOSSANO A2,CITOCHINE</a:t>
            </a:r>
          </a:p>
        </p:txBody>
      </p:sp>
      <p:sp>
        <p:nvSpPr>
          <p:cNvPr id="207" name="Shape 207"/>
          <p:cNvSpPr/>
          <p:nvPr/>
        </p:nvSpPr>
        <p:spPr>
          <a:xfrm>
            <a:off x="-2" y="0"/>
            <a:ext cx="9144003" cy="14878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r>
              <a:rPr>
                <a:solidFill>
                  <a:srgbClr val="FFFFFF"/>
                </a:solidFill>
                <a:latin typeface="Arial"/>
                <a:ea typeface="Arial"/>
                <a:cs typeface="Arial"/>
                <a:sym typeface="Arial"/>
              </a:rPr>
              <a:t>…</a:t>
            </a:r>
            <a:r>
              <a:rPr b="1" sz="3200">
                <a:solidFill>
                  <a:srgbClr val="FFFF00"/>
                </a:solidFill>
                <a:latin typeface="Arial"/>
                <a:ea typeface="Arial"/>
                <a:cs typeface="Arial"/>
                <a:sym typeface="Arial"/>
              </a:rPr>
              <a:t>Il SNA attiva i Barorecettori</a:t>
            </a:r>
            <a:endParaRPr b="1" sz="3200">
              <a:solidFill>
                <a:srgbClr val="FFFFFF"/>
              </a:solidFill>
              <a:latin typeface="Arial"/>
              <a:ea typeface="Arial"/>
              <a:cs typeface="Arial"/>
              <a:sym typeface="Arial"/>
            </a:endParaRPr>
          </a:p>
          <a:p>
            <a:pPr lvl="0" algn="ctr"/>
            <a:r>
              <a:rPr b="1" sz="3200">
                <a:solidFill>
                  <a:srgbClr val="FFFF00"/>
                </a:solidFill>
                <a:latin typeface="Arial"/>
                <a:ea typeface="Arial"/>
                <a:cs typeface="Arial"/>
                <a:sym typeface="Arial"/>
              </a:rPr>
              <a:t>down regulation </a:t>
            </a:r>
            <a:r>
              <a:rPr b="1" sz="3200">
                <a:solidFill>
                  <a:srgbClr val="FFFFFF"/>
                </a:solidFill>
                <a:latin typeface="Arial"/>
                <a:ea typeface="Arial"/>
                <a:cs typeface="Arial"/>
                <a:sym typeface="Arial"/>
              </a:rPr>
              <a:t> </a:t>
            </a:r>
            <a:endParaRPr>
              <a:latin typeface="Arial"/>
              <a:ea typeface="Arial"/>
              <a:cs typeface="Arial"/>
              <a:sym typeface="Arial"/>
            </a:endParaRP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468312" y="476250"/>
            <a:ext cx="8675688" cy="61545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endParaRPr>
              <a:solidFill>
                <a:srgbClr val="FFFFFF"/>
              </a:solidFill>
              <a:latin typeface="Arial"/>
              <a:ea typeface="Arial"/>
              <a:cs typeface="Arial"/>
              <a:sym typeface="Arial"/>
            </a:endParaRPr>
          </a:p>
          <a:p>
            <a:pPr lvl="0">
              <a:spcBef>
                <a:spcPts val="1000"/>
              </a:spcBef>
            </a:pPr>
            <a:endParaRPr b="1" u="sng">
              <a:solidFill>
                <a:srgbClr val="FFFFFF"/>
              </a:solidFill>
              <a:latin typeface="Arial"/>
              <a:ea typeface="Arial"/>
              <a:cs typeface="Arial"/>
              <a:sym typeface="Arial"/>
            </a:endParaRPr>
          </a:p>
          <a:p>
            <a:pPr lvl="0">
              <a:spcBef>
                <a:spcPts val="1400"/>
              </a:spcBef>
            </a:pPr>
            <a:r>
              <a:rPr b="1" sz="2400">
                <a:solidFill>
                  <a:srgbClr val="FFFF00"/>
                </a:solidFill>
                <a:latin typeface="Arial"/>
                <a:ea typeface="Arial"/>
                <a:cs typeface="Arial"/>
                <a:sym typeface="Arial"/>
              </a:rPr>
              <a:t>1)LA PSICHE CHE PRODUCE MALATTIE SOMATICHE</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(isterismo,dermatiti)</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(“incorporeo”=psicologia  </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“fisiologico”=psico-neuro-endocrino-immunologia)</a:t>
            </a:r>
            <a:endParaRPr>
              <a:latin typeface="Arial"/>
              <a:ea typeface="Arial"/>
              <a:cs typeface="Arial"/>
              <a:sym typeface="Arial"/>
            </a:endParaRPr>
          </a:p>
          <a:p>
            <a:pPr lvl="0">
              <a:spcBef>
                <a:spcPts val="1000"/>
              </a:spcBef>
            </a:pPr>
            <a:endParaRPr b="1" sz="2400">
              <a:solidFill>
                <a:srgbClr val="FFFFFF"/>
              </a:solidFill>
              <a:latin typeface="Arial"/>
              <a:ea typeface="Arial"/>
              <a:cs typeface="Arial"/>
              <a:sym typeface="Arial"/>
            </a:endParaRPr>
          </a:p>
          <a:p>
            <a:pPr lvl="0">
              <a:spcBef>
                <a:spcPts val="1400"/>
              </a:spcBef>
            </a:pPr>
            <a:r>
              <a:rPr b="1" sz="2400">
                <a:solidFill>
                  <a:srgbClr val="FFFF00"/>
                </a:solidFill>
                <a:latin typeface="Arial"/>
                <a:ea typeface="Arial"/>
                <a:cs typeface="Arial"/>
                <a:sym typeface="Arial"/>
              </a:rPr>
              <a:t>2)EMOZIONI</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(semplici e transitorie risposte a determinati stimoli)</a:t>
            </a:r>
            <a:endParaRPr>
              <a:latin typeface="Arial"/>
              <a:ea typeface="Arial"/>
              <a:cs typeface="Arial"/>
              <a:sym typeface="Arial"/>
            </a:endParaRPr>
          </a:p>
          <a:p>
            <a:pPr lvl="0">
              <a:spcBef>
                <a:spcPts val="1000"/>
              </a:spcBef>
            </a:pPr>
            <a:endParaRPr b="1">
              <a:solidFill>
                <a:srgbClr val="FFFF00"/>
              </a:solidFill>
              <a:latin typeface="Arial"/>
              <a:ea typeface="Arial"/>
              <a:cs typeface="Arial"/>
              <a:sym typeface="Arial"/>
            </a:endParaRPr>
          </a:p>
          <a:p>
            <a:pPr lvl="0">
              <a:spcBef>
                <a:spcPts val="1000"/>
              </a:spcBef>
            </a:pPr>
            <a:r>
              <a:rPr b="1">
                <a:solidFill>
                  <a:srgbClr val="FFFF00"/>
                </a:solidFill>
                <a:latin typeface="Arial"/>
                <a:ea typeface="Arial"/>
                <a:cs typeface="Arial"/>
                <a:sym typeface="Arial"/>
              </a:rPr>
              <a:t>(La pressione misurata ad uno studente durante un esame risulta aumentata per un periodo di circa 3 ore.)</a:t>
            </a:r>
            <a:endParaRPr>
              <a:latin typeface="Arial"/>
              <a:ea typeface="Arial"/>
              <a:cs typeface="Arial"/>
              <a:sym typeface="Arial"/>
            </a:endParaRPr>
          </a:p>
          <a:p>
            <a:pPr lvl="0"/>
            <a:r>
              <a:rPr b="1" sz="1400">
                <a:solidFill>
                  <a:srgbClr val="FFFF00"/>
                </a:solidFill>
                <a:latin typeface="Arial"/>
                <a:ea typeface="Arial"/>
                <a:cs typeface="Arial"/>
                <a:sym typeface="Arial"/>
              </a:rPr>
              <a:t>  </a:t>
            </a:r>
            <a:endParaRPr>
              <a:latin typeface="Arial"/>
              <a:ea typeface="Arial"/>
              <a:cs typeface="Arial"/>
              <a:sym typeface="Arial"/>
            </a:endParaRPr>
          </a:p>
          <a:p>
            <a:pPr lvl="0"/>
            <a:endParaRPr b="1" sz="1400">
              <a:solidFill>
                <a:srgbClr val="FFFF00"/>
              </a:solidFill>
              <a:latin typeface="Arial"/>
              <a:ea typeface="Arial"/>
              <a:cs typeface="Arial"/>
              <a:sym typeface="Arial"/>
            </a:endParaRPr>
          </a:p>
          <a:p>
            <a:pPr lvl="0"/>
            <a:r>
              <a:rPr b="1">
                <a:solidFill>
                  <a:srgbClr val="FFFFFF"/>
                </a:solidFill>
                <a:latin typeface="Arial"/>
                <a:ea typeface="Arial"/>
                <a:cs typeface="Arial"/>
                <a:sym typeface="Arial"/>
              </a:rPr>
              <a:t>                                                                              </a:t>
            </a:r>
            <a:r>
              <a:rPr b="1">
                <a:solidFill>
                  <a:srgbClr val="FFFF00"/>
                </a:solidFill>
                <a:latin typeface="Arial"/>
                <a:ea typeface="Arial"/>
                <a:cs typeface="Arial"/>
                <a:sym typeface="Arial"/>
              </a:rPr>
              <a:t>Mancia 1997</a:t>
            </a:r>
          </a:p>
        </p:txBody>
      </p:sp>
      <p:pic>
        <p:nvPicPr>
          <p:cNvPr id="91" name="image5.png" descr="med26"/>
          <p:cNvPicPr/>
          <p:nvPr/>
        </p:nvPicPr>
        <p:blipFill>
          <a:blip r:embed="rId2">
            <a:extLst/>
          </a:blip>
          <a:stretch>
            <a:fillRect/>
          </a:stretch>
        </p:blipFill>
        <p:spPr>
          <a:xfrm>
            <a:off x="4067175" y="5899150"/>
            <a:ext cx="1008063" cy="958850"/>
          </a:xfrm>
          <a:prstGeom prst="rect">
            <a:avLst/>
          </a:prstGeom>
          <a:ln w="12700">
            <a:miter lim="400000"/>
          </a:ln>
        </p:spPr>
      </p:pic>
      <p:sp>
        <p:nvSpPr>
          <p:cNvPr id="92" name="Shape 92"/>
          <p:cNvSpPr/>
          <p:nvPr/>
        </p:nvSpPr>
        <p:spPr>
          <a:xfrm>
            <a:off x="1619250" y="549275"/>
            <a:ext cx="5832475"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i="1" sz="2400">
                <a:solidFill>
                  <a:srgbClr val="FFFFFF"/>
                </a:solidFill>
                <a:effectLst>
                  <a:outerShdw sx="100000" sy="100000" kx="0" ky="0" algn="b" rotWithShape="0" blurRad="12700" dist="25400" dir="2700000">
                    <a:srgbClr val="010199"/>
                  </a:outerShdw>
                </a:effectLst>
                <a:latin typeface="Arial"/>
                <a:ea typeface="Arial"/>
                <a:cs typeface="Arial"/>
                <a:sym typeface="Arial"/>
              </a:defRPr>
            </a:lvl1pPr>
          </a:lstStyle>
          <a:p>
            <a:pPr lvl="0">
              <a:defRPr b="0" i="0" sz="1800">
                <a:solidFill>
                  <a:srgbClr val="000000"/>
                </a:solidFill>
                <a:effectLst/>
              </a:defRPr>
            </a:pPr>
            <a:r>
              <a:rPr b="1" i="1" sz="2400">
                <a:solidFill>
                  <a:srgbClr val="FFFFFF"/>
                </a:solidFill>
                <a:effectLst>
                  <a:outerShdw sx="100000" sy="100000" kx="0" ky="0" algn="b" rotWithShape="0" blurRad="12700" dist="25400" dir="2700000">
                    <a:srgbClr val="010199"/>
                  </a:outerShdw>
                </a:effectLst>
              </a:rPr>
              <a:t>DEFINIZIONE  </a:t>
            </a:r>
          </a:p>
        </p:txBody>
      </p:sp>
      <p:pic>
        <p:nvPicPr>
          <p:cNvPr id="93" name="image6.png"/>
          <p:cNvPicPr/>
          <p:nvPr/>
        </p:nvPicPr>
        <p:blipFill>
          <a:blip r:embed="rId3">
            <a:extLst/>
          </a:blip>
          <a:stretch>
            <a:fillRect/>
          </a:stretch>
        </p:blipFill>
        <p:spPr>
          <a:xfrm>
            <a:off x="0" y="0"/>
            <a:ext cx="827088" cy="404813"/>
          </a:xfrm>
          <a:prstGeom prst="rect">
            <a:avLst/>
          </a:prstGeom>
          <a:ln w="12700">
            <a:miter lim="400000"/>
          </a:ln>
        </p:spPr>
      </p:pic>
      <p:sp>
        <p:nvSpPr>
          <p:cNvPr id="94" name="Shape 94"/>
          <p:cNvSpPr/>
          <p:nvPr/>
        </p:nvSpPr>
        <p:spPr>
          <a:xfrm>
            <a:off x="900112" y="188912"/>
            <a:ext cx="1079501"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700"/>
              </a:spcBef>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755650" y="1773236"/>
            <a:ext cx="7848600" cy="35639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2800"/>
              </a:spcBef>
            </a:pPr>
            <a:r>
              <a:rPr b="1" i="1" sz="4800">
                <a:solidFill>
                  <a:srgbClr val="FFFFFF"/>
                </a:solidFill>
                <a:latin typeface="Arial"/>
                <a:ea typeface="Arial"/>
                <a:cs typeface="Arial"/>
                <a:sym typeface="Arial"/>
              </a:rPr>
              <a:t>La patogenesi psichica e’ affermata in modo </a:t>
            </a:r>
            <a:r>
              <a:rPr b="1" i="1" sz="4800">
                <a:solidFill>
                  <a:srgbClr val="FFFF00"/>
                </a:solidFill>
                <a:latin typeface="Arial"/>
                <a:ea typeface="Arial"/>
                <a:cs typeface="Arial"/>
                <a:sym typeface="Arial"/>
              </a:rPr>
              <a:t>generico</a:t>
            </a:r>
            <a:r>
              <a:rPr b="1" i="1" sz="4800">
                <a:solidFill>
                  <a:srgbClr val="FFFFFF"/>
                </a:solidFill>
                <a:latin typeface="Arial"/>
                <a:ea typeface="Arial"/>
                <a:cs typeface="Arial"/>
                <a:sym typeface="Arial"/>
              </a:rPr>
              <a:t> e lo stesso puo’dirsi </a:t>
            </a:r>
            <a:r>
              <a:rPr b="1" i="1" sz="4800">
                <a:solidFill>
                  <a:srgbClr val="FFFF00"/>
                </a:solidFill>
                <a:latin typeface="Arial"/>
                <a:ea typeface="Arial"/>
                <a:cs typeface="Arial"/>
                <a:sym typeface="Arial"/>
              </a:rPr>
              <a:t>dell’efficacia della psicoterapia</a:t>
            </a:r>
          </a:p>
        </p:txBody>
      </p:sp>
      <p:sp>
        <p:nvSpPr>
          <p:cNvPr id="210" name="Shape 210"/>
          <p:cNvSpPr/>
          <p:nvPr/>
        </p:nvSpPr>
        <p:spPr>
          <a:xfrm>
            <a:off x="1619672" y="773996"/>
            <a:ext cx="6264695"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solidFill>
                  <a:srgbClr val="FFFF00"/>
                </a:solidFill>
                <a:latin typeface="Arial"/>
                <a:ea typeface="Arial"/>
                <a:cs typeface="Arial"/>
                <a:sym typeface="Arial"/>
              </a:defRPr>
            </a:lvl1pPr>
          </a:lstStyle>
          <a:p>
            <a:pPr lvl="0">
              <a:defRPr b="0" sz="1800">
                <a:solidFill>
                  <a:srgbClr val="000000"/>
                </a:solidFill>
              </a:defRPr>
            </a:pPr>
            <a:r>
              <a:rPr b="1" sz="2400">
                <a:solidFill>
                  <a:srgbClr val="FFFF00"/>
                </a:solidFill>
              </a:rPr>
              <a:t>PSICHE ED IPERTENSIONE ARTERIOSA</a:t>
            </a:r>
          </a:p>
        </p:txBody>
      </p:sp>
      <p:pic>
        <p:nvPicPr>
          <p:cNvPr id="211" name="image6.png"/>
          <p:cNvPicPr/>
          <p:nvPr/>
        </p:nvPicPr>
        <p:blipFill>
          <a:blip r:embed="rId2">
            <a:extLst/>
          </a:blip>
          <a:stretch>
            <a:fillRect/>
          </a:stretch>
        </p:blipFill>
        <p:spPr>
          <a:xfrm>
            <a:off x="0" y="0"/>
            <a:ext cx="827088" cy="404813"/>
          </a:xfrm>
          <a:prstGeom prst="rect">
            <a:avLst/>
          </a:prstGeom>
          <a:ln w="12700">
            <a:miter lim="400000"/>
          </a:ln>
        </p:spPr>
      </p:pic>
      <p:sp>
        <p:nvSpPr>
          <p:cNvPr id="212" name="Shape 212"/>
          <p:cNvSpPr/>
          <p:nvPr/>
        </p:nvSpPr>
        <p:spPr>
          <a:xfrm>
            <a:off x="779894" y="230214"/>
            <a:ext cx="1158066"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a:solidFill>
                  <a:srgbClr val="FFFFFF"/>
                </a:solidFill>
                <a:latin typeface="Arial"/>
                <a:ea typeface="Arial"/>
                <a:cs typeface="Arial"/>
                <a:sym typeface="Arial"/>
              </a:defRPr>
            </a:lvl1pPr>
          </a:lstStyle>
          <a:p>
            <a:pPr lvl="0">
              <a:defRPr b="0" i="0">
                <a:solidFill>
                  <a:srgbClr val="000000"/>
                </a:solidFill>
              </a:defRPr>
            </a:pPr>
            <a:r>
              <a:rPr b="1" i="1">
                <a:solidFill>
                  <a:srgbClr val="FFFFFF"/>
                </a:solidFill>
              </a:rPr>
              <a:t>D.Monizzi</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nvSpPr>
        <p:spPr>
          <a:xfrm>
            <a:off x="-2" y="0"/>
            <a:ext cx="9467853" cy="20118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r>
              <a:rPr b="1" sz="2800">
                <a:solidFill>
                  <a:srgbClr val="FFFFFF"/>
                </a:solidFill>
                <a:latin typeface="Arial"/>
                <a:ea typeface="Arial"/>
                <a:cs typeface="Arial"/>
                <a:sym typeface="Arial"/>
              </a:rPr>
              <a:t>Hypertension</a:t>
            </a:r>
            <a:endParaRPr>
              <a:latin typeface="Arial"/>
              <a:ea typeface="Arial"/>
              <a:cs typeface="Arial"/>
              <a:sym typeface="Arial"/>
            </a:endParaRPr>
          </a:p>
          <a:p>
            <a:pPr lvl="0" algn="ctr"/>
            <a:r>
              <a:rPr b="1" sz="2800">
                <a:solidFill>
                  <a:srgbClr val="FFFFFF"/>
                </a:solidFill>
                <a:latin typeface="Arial"/>
                <a:ea typeface="Arial"/>
                <a:cs typeface="Arial"/>
                <a:sym typeface="Arial"/>
              </a:rPr>
              <a:t>Clinical management of primary hypertension in</a:t>
            </a:r>
            <a:endParaRPr>
              <a:latin typeface="Arial"/>
              <a:ea typeface="Arial"/>
              <a:cs typeface="Arial"/>
              <a:sym typeface="Arial"/>
            </a:endParaRPr>
          </a:p>
          <a:p>
            <a:pPr lvl="0" algn="ctr"/>
            <a:r>
              <a:rPr b="1" sz="2800">
                <a:solidFill>
                  <a:srgbClr val="FFFFFF"/>
                </a:solidFill>
                <a:latin typeface="Arial"/>
                <a:ea typeface="Arial"/>
                <a:cs typeface="Arial"/>
                <a:sym typeface="Arial"/>
              </a:rPr>
              <a:t>adults</a:t>
            </a:r>
            <a:endParaRPr>
              <a:latin typeface="Arial"/>
              <a:ea typeface="Arial"/>
              <a:cs typeface="Arial"/>
              <a:sym typeface="Arial"/>
            </a:endParaRPr>
          </a:p>
          <a:p>
            <a:pPr lvl="0" algn="ctr"/>
            <a:r>
              <a:rPr b="1" sz="2400">
                <a:solidFill>
                  <a:srgbClr val="FFFFFF"/>
                </a:solidFill>
                <a:latin typeface="Arial"/>
                <a:ea typeface="Arial"/>
                <a:cs typeface="Arial"/>
                <a:sym typeface="Arial"/>
              </a:rPr>
              <a:t>Issued: August 2011</a:t>
            </a:r>
            <a:endParaRPr>
              <a:latin typeface="Arial"/>
              <a:ea typeface="Arial"/>
              <a:cs typeface="Arial"/>
              <a:sym typeface="Arial"/>
            </a:endParaRPr>
          </a:p>
          <a:p>
            <a:pPr lvl="0" algn="ctr"/>
            <a:r>
              <a:rPr b="1" sz="2400">
                <a:solidFill>
                  <a:srgbClr val="FFFFFF"/>
                </a:solidFill>
                <a:latin typeface="Arial"/>
                <a:ea typeface="Arial"/>
                <a:cs typeface="Arial"/>
                <a:sym typeface="Arial"/>
              </a:rPr>
              <a:t>NICE clinical guideline 127</a:t>
            </a:r>
          </a:p>
        </p:txBody>
      </p:sp>
      <p:sp>
        <p:nvSpPr>
          <p:cNvPr id="215" name="Shape 215"/>
          <p:cNvSpPr/>
          <p:nvPr/>
        </p:nvSpPr>
        <p:spPr>
          <a:xfrm>
            <a:off x="-2" y="3141662"/>
            <a:ext cx="9144003" cy="2897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sz="3200">
                <a:solidFill>
                  <a:srgbClr val="FFFFFF"/>
                </a:solidFill>
                <a:latin typeface="Arial"/>
                <a:ea typeface="Arial"/>
                <a:cs typeface="Arial"/>
                <a:sym typeface="Arial"/>
              </a:rPr>
              <a:t>Relaxation therapies can reduce blood pressure and people may wish to pursue these as part of their treatment. </a:t>
            </a:r>
            <a:endParaRPr>
              <a:latin typeface="Arial"/>
              <a:ea typeface="Arial"/>
              <a:cs typeface="Arial"/>
              <a:sym typeface="Arial"/>
            </a:endParaRPr>
          </a:p>
          <a:p>
            <a:pPr lvl="0"/>
            <a:endParaRPr sz="3200">
              <a:solidFill>
                <a:srgbClr val="FFFFFF"/>
              </a:solidFill>
              <a:latin typeface="Arial"/>
              <a:ea typeface="Arial"/>
              <a:cs typeface="Arial"/>
              <a:sym typeface="Arial"/>
            </a:endParaRPr>
          </a:p>
          <a:p>
            <a:pPr lvl="0"/>
            <a:r>
              <a:rPr sz="3200">
                <a:solidFill>
                  <a:srgbClr val="FFFFFF"/>
                </a:solidFill>
                <a:latin typeface="Arial"/>
                <a:ea typeface="Arial"/>
                <a:cs typeface="Arial"/>
                <a:sym typeface="Arial"/>
              </a:rPr>
              <a:t>However, routine provision by primary</a:t>
            </a:r>
            <a:br>
              <a:rPr sz="3200">
                <a:solidFill>
                  <a:srgbClr val="FFFFFF"/>
                </a:solidFill>
                <a:latin typeface="Arial"/>
                <a:ea typeface="Arial"/>
                <a:cs typeface="Arial"/>
                <a:sym typeface="Arial"/>
              </a:rPr>
            </a:br>
            <a:r>
              <a:rPr sz="3200">
                <a:solidFill>
                  <a:srgbClr val="FFFFFF"/>
                </a:solidFill>
                <a:latin typeface="Arial"/>
                <a:ea typeface="Arial"/>
                <a:cs typeface="Arial"/>
                <a:sym typeface="Arial"/>
              </a:rPr>
              <a:t>care teams is not currently recommended. </a:t>
            </a:r>
            <a:r>
              <a:rPr b="1" sz="3200">
                <a:solidFill>
                  <a:srgbClr val="FFFFFF"/>
                </a:solidFill>
                <a:latin typeface="Arial"/>
                <a:ea typeface="Arial"/>
                <a:cs typeface="Arial"/>
                <a:sym typeface="Arial"/>
              </a:rPr>
              <a:t>[2004]</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395287" y="692148"/>
            <a:ext cx="8497889" cy="31065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endParaRPr>
              <a:solidFill>
                <a:srgbClr val="FFFFFF"/>
              </a:solidFill>
              <a:latin typeface="Arial"/>
              <a:ea typeface="Arial"/>
              <a:cs typeface="Arial"/>
              <a:sym typeface="Arial"/>
            </a:endParaRPr>
          </a:p>
          <a:p>
            <a:pPr lvl="0">
              <a:spcBef>
                <a:spcPts val="1000"/>
              </a:spcBef>
            </a:pPr>
            <a:endParaRPr>
              <a:solidFill>
                <a:srgbClr val="FFFFFF"/>
              </a:solidFill>
              <a:latin typeface="Arial"/>
              <a:ea typeface="Arial"/>
              <a:cs typeface="Arial"/>
              <a:sym typeface="Arial"/>
            </a:endParaRPr>
          </a:p>
          <a:p>
            <a:pPr lvl="0">
              <a:spcBef>
                <a:spcPts val="1000"/>
              </a:spcBef>
            </a:pPr>
            <a:endParaRPr>
              <a:solidFill>
                <a:srgbClr val="FFFFFF"/>
              </a:solidFill>
              <a:latin typeface="Arial"/>
              <a:ea typeface="Arial"/>
              <a:cs typeface="Arial"/>
              <a:sym typeface="Arial"/>
            </a:endParaRPr>
          </a:p>
          <a:p>
            <a:pPr lvl="0">
              <a:spcBef>
                <a:spcPts val="1000"/>
              </a:spcBef>
            </a:pPr>
            <a:endParaRPr>
              <a:solidFill>
                <a:srgbClr val="FFFFFF"/>
              </a:solidFill>
              <a:latin typeface="Arial"/>
              <a:ea typeface="Arial"/>
              <a:cs typeface="Arial"/>
              <a:sym typeface="Arial"/>
            </a:endParaRPr>
          </a:p>
          <a:p>
            <a:pPr lvl="0">
              <a:spcBef>
                <a:spcPts val="1000"/>
              </a:spcBef>
            </a:pPr>
            <a:r>
              <a:rPr b="1" i="1">
                <a:solidFill>
                  <a:srgbClr val="FFFFFF"/>
                </a:solidFill>
                <a:latin typeface="Arial"/>
                <a:ea typeface="Arial"/>
                <a:cs typeface="Arial"/>
                <a:sym typeface="Arial"/>
              </a:rPr>
              <a:t>*”INCERTO”</a:t>
            </a:r>
            <a:endParaRPr>
              <a:latin typeface="Arial"/>
              <a:ea typeface="Arial"/>
              <a:cs typeface="Arial"/>
              <a:sym typeface="Arial"/>
            </a:endParaRPr>
          </a:p>
          <a:p>
            <a:pPr lvl="0">
              <a:spcBef>
                <a:spcPts val="1000"/>
              </a:spcBef>
            </a:pPr>
            <a:endParaRPr b="1" i="1">
              <a:solidFill>
                <a:srgbClr val="FFFFFF"/>
              </a:solidFill>
              <a:latin typeface="Arial"/>
              <a:ea typeface="Arial"/>
              <a:cs typeface="Arial"/>
              <a:sym typeface="Arial"/>
            </a:endParaRPr>
          </a:p>
          <a:p>
            <a:pPr lvl="0">
              <a:spcBef>
                <a:spcPts val="1000"/>
              </a:spcBef>
            </a:pPr>
            <a:r>
              <a:rPr b="1" i="1">
                <a:solidFill>
                  <a:srgbClr val="FFFFFF"/>
                </a:solidFill>
                <a:latin typeface="Arial"/>
                <a:ea typeface="Arial"/>
                <a:cs typeface="Arial"/>
                <a:sym typeface="Arial"/>
              </a:rPr>
              <a:t>”DI EFFICACIA LIMITATA O NON PROVATA”</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IL RUOLO DELLE TERAPIE DI RILASSAMENTO E IL BIOFEEDBACK</a:t>
            </a:r>
          </a:p>
        </p:txBody>
      </p:sp>
      <p:sp>
        <p:nvSpPr>
          <p:cNvPr id="218" name="Shape 218"/>
          <p:cNvSpPr/>
          <p:nvPr/>
        </p:nvSpPr>
        <p:spPr>
          <a:xfrm>
            <a:off x="539750" y="836612"/>
            <a:ext cx="7704139" cy="7699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2800"/>
              </a:spcBef>
              <a:defRPr b="1" sz="4800">
                <a:solidFill>
                  <a:srgbClr val="FFFFFF"/>
                </a:solidFill>
                <a:latin typeface="Arial"/>
                <a:ea typeface="Arial"/>
                <a:cs typeface="Arial"/>
                <a:sym typeface="Arial"/>
              </a:defRPr>
            </a:lvl1pPr>
          </a:lstStyle>
          <a:p>
            <a:pPr lvl="0">
              <a:defRPr b="0" sz="1800">
                <a:solidFill>
                  <a:srgbClr val="000000"/>
                </a:solidFill>
              </a:defRPr>
            </a:pPr>
            <a:r>
              <a:rPr b="1" sz="4800">
                <a:solidFill>
                  <a:srgbClr val="FFFFFF"/>
                </a:solidFill>
              </a:rPr>
              <a:t>V Report JNC –OMS-ISH</a:t>
            </a:r>
          </a:p>
        </p:txBody>
      </p:sp>
      <p:sp>
        <p:nvSpPr>
          <p:cNvPr id="219" name="Shape 219"/>
          <p:cNvSpPr/>
          <p:nvPr/>
        </p:nvSpPr>
        <p:spPr>
          <a:xfrm>
            <a:off x="539750" y="4508500"/>
            <a:ext cx="8064500" cy="8840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r>
              <a:rPr b="1">
                <a:solidFill>
                  <a:srgbClr val="FFFFFF"/>
                </a:solidFill>
                <a:latin typeface="Arial"/>
                <a:ea typeface="Arial"/>
                <a:cs typeface="Arial"/>
                <a:sym typeface="Arial"/>
              </a:rPr>
              <a:t>Fattori </a:t>
            </a:r>
            <a:r>
              <a:rPr b="1">
                <a:solidFill>
                  <a:srgbClr val="FFFF00"/>
                </a:solidFill>
                <a:latin typeface="Arial"/>
                <a:ea typeface="Arial"/>
                <a:cs typeface="Arial"/>
                <a:sym typeface="Arial"/>
              </a:rPr>
              <a:t>stressanti ambientali</a:t>
            </a:r>
            <a:r>
              <a:rPr b="1">
                <a:solidFill>
                  <a:srgbClr val="FFFFFF"/>
                </a:solidFill>
                <a:latin typeface="Arial"/>
                <a:ea typeface="Arial"/>
                <a:cs typeface="Arial"/>
                <a:sym typeface="Arial"/>
              </a:rPr>
              <a:t> nella genesi dell’ipertensione non possono essere esclusi,ma e’ comunque necessario che siano presenti altri </a:t>
            </a:r>
            <a:r>
              <a:rPr b="1">
                <a:solidFill>
                  <a:srgbClr val="FFFF00"/>
                </a:solidFill>
                <a:latin typeface="Arial"/>
                <a:ea typeface="Arial"/>
                <a:cs typeface="Arial"/>
                <a:sym typeface="Arial"/>
              </a:rPr>
              <a:t>cofattori</a:t>
            </a:r>
            <a:r>
              <a:rPr b="1">
                <a:solidFill>
                  <a:srgbClr val="FFFFFF"/>
                </a:solidFill>
                <a:latin typeface="Arial"/>
                <a:ea typeface="Arial"/>
                <a:cs typeface="Arial"/>
                <a:sym typeface="Arial"/>
              </a:rPr>
              <a:t> tra cui va inclusa anche la personalita’ del paziente. </a:t>
            </a:r>
          </a:p>
        </p:txBody>
      </p:sp>
      <p:pic>
        <p:nvPicPr>
          <p:cNvPr id="220" name="image6.png"/>
          <p:cNvPicPr/>
          <p:nvPr/>
        </p:nvPicPr>
        <p:blipFill>
          <a:blip r:embed="rId2">
            <a:extLst/>
          </a:blip>
          <a:stretch>
            <a:fillRect/>
          </a:stretch>
        </p:blipFill>
        <p:spPr>
          <a:xfrm>
            <a:off x="0" y="0"/>
            <a:ext cx="827088" cy="404813"/>
          </a:xfrm>
          <a:prstGeom prst="rect">
            <a:avLst/>
          </a:prstGeom>
          <a:ln w="12700">
            <a:miter lim="400000"/>
          </a:ln>
        </p:spPr>
      </p:pic>
      <p:sp>
        <p:nvSpPr>
          <p:cNvPr id="221" name="Shape 221"/>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nvSpPr>
        <p:spPr>
          <a:xfrm>
            <a:off x="251519" y="764704"/>
            <a:ext cx="8892481" cy="47567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b="1" sz="2000">
                <a:latin typeface="Arial"/>
                <a:ea typeface="Arial"/>
                <a:cs typeface="Arial"/>
                <a:sym typeface="Arial"/>
              </a:rPr>
              <a:t>Brook et al. (2013) Secondo l'American Hearth Association, che ha condotto uno studio importante volto a stabilire i livelli di efficacia di vari trattamenti comportamentali per l'ipertensione, il Biofeedback dovrebbe essere considerato nella pratica clinica come strumento per l'abbassamento della pressione sanguigna , assegnando al biofeedback la classe d'intervento 2B e il livello di efficacia B.</a:t>
            </a:r>
            <a:br>
              <a:rPr b="1" sz="2000">
                <a:latin typeface="Arial"/>
                <a:ea typeface="Arial"/>
                <a:cs typeface="Arial"/>
                <a:sym typeface="Arial"/>
              </a:rPr>
            </a:br>
            <a:br>
              <a:rPr b="1" sz="2000">
                <a:latin typeface="Arial"/>
                <a:ea typeface="Arial"/>
                <a:cs typeface="Arial"/>
                <a:sym typeface="Arial"/>
              </a:rPr>
            </a:br>
            <a:r>
              <a:rPr b="1" sz="2000">
                <a:latin typeface="Arial"/>
                <a:ea typeface="Arial"/>
                <a:cs typeface="Arial"/>
                <a:sym typeface="Arial"/>
              </a:rPr>
              <a:t>Carthy et al. (2014) hanno dimostrato che i pazienti con ipertensione moderata sottoposti a stimoli stressanti mostrano un aumento della pressione arteriosa piu elevato rispetto agli individui normotensivi; ciò, secondo gli autori, dimostra la presenza di un sistema nervoso simpatico ipereccitabile e un sistema parasimpatico ipoattivo negli ipertesi.  Come abbiamo visto tali alterazioni sono legate all'iper-reattività agli stress psicologici tipica degli individui normotesi che con maggiore probabilità svilupperanno l'ipertensione</a:t>
            </a:r>
            <a:br>
              <a:rPr b="1" sz="2000">
                <a:latin typeface="Arial"/>
                <a:ea typeface="Arial"/>
                <a:cs typeface="Arial"/>
                <a:sym typeface="Arial"/>
              </a:rPr>
            </a:br>
          </a:p>
        </p:txBody>
      </p:sp>
      <p:sp>
        <p:nvSpPr>
          <p:cNvPr id="224" name="Shape 224"/>
          <p:cNvSpPr/>
          <p:nvPr/>
        </p:nvSpPr>
        <p:spPr>
          <a:xfrm>
            <a:off x="2699792" y="56819"/>
            <a:ext cx="4320480" cy="6463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000">
                <a:latin typeface="Arial"/>
                <a:ea typeface="Arial"/>
                <a:cs typeface="Arial"/>
                <a:sym typeface="Arial"/>
              </a:defRPr>
            </a:lvl1pPr>
          </a:lstStyle>
          <a:p>
            <a:pPr lvl="0">
              <a:defRPr b="0" sz="1800"/>
            </a:pPr>
            <a:r>
              <a:rPr b="1" sz="4000"/>
              <a:t>BIOFEEDBACK</a:t>
            </a:r>
          </a:p>
        </p:txBody>
      </p:sp>
    </p:spTree>
  </p:cSld>
  <p:clrMapOvr>
    <a:masterClrMapping/>
  </p:clrMapOvr>
  <p:transition spd="slow"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468313" y="476250"/>
            <a:ext cx="8675686" cy="6629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endParaRPr>
              <a:latin typeface="Arial"/>
              <a:ea typeface="Arial"/>
              <a:cs typeface="Arial"/>
              <a:sym typeface="Arial"/>
            </a:endParaRPr>
          </a:p>
          <a:p>
            <a:pPr lvl="0">
              <a:spcBef>
                <a:spcPts val="1000"/>
              </a:spcBef>
            </a:pPr>
            <a:endParaRPr b="1" u="sng">
              <a:latin typeface="Arial"/>
              <a:ea typeface="Arial"/>
              <a:cs typeface="Arial"/>
              <a:sym typeface="Arial"/>
            </a:endParaRPr>
          </a:p>
          <a:p>
            <a:pPr lvl="0">
              <a:spcBef>
                <a:spcPts val="1400"/>
              </a:spcBef>
            </a:pPr>
            <a:r>
              <a:rPr b="1" sz="2400">
                <a:solidFill>
                  <a:srgbClr val="535353"/>
                </a:solidFill>
                <a:latin typeface="Arial"/>
                <a:ea typeface="Arial"/>
                <a:cs typeface="Arial"/>
                <a:sym typeface="Arial"/>
              </a:rPr>
              <a:t>1)LA PSICHE CHE PRODUCE MALATTIE SOMATICHE</a:t>
            </a:r>
            <a:endParaRPr>
              <a:latin typeface="Arial"/>
              <a:ea typeface="Arial"/>
              <a:cs typeface="Arial"/>
              <a:sym typeface="Arial"/>
            </a:endParaRPr>
          </a:p>
          <a:p>
            <a:pPr lvl="0">
              <a:spcBef>
                <a:spcPts val="1400"/>
              </a:spcBef>
            </a:pPr>
            <a:r>
              <a:rPr b="1" sz="2400">
                <a:solidFill>
                  <a:srgbClr val="535353"/>
                </a:solidFill>
                <a:latin typeface="Arial"/>
                <a:ea typeface="Arial"/>
                <a:cs typeface="Arial"/>
                <a:sym typeface="Arial"/>
              </a:rPr>
              <a:t>(isterismo,dermatiti)</a:t>
            </a:r>
            <a:endParaRPr>
              <a:latin typeface="Arial"/>
              <a:ea typeface="Arial"/>
              <a:cs typeface="Arial"/>
              <a:sym typeface="Arial"/>
            </a:endParaRPr>
          </a:p>
          <a:p>
            <a:pPr lvl="0">
              <a:spcBef>
                <a:spcPts val="1400"/>
              </a:spcBef>
            </a:pPr>
            <a:r>
              <a:rPr b="1" sz="2400">
                <a:solidFill>
                  <a:srgbClr val="535353"/>
                </a:solidFill>
                <a:latin typeface="Arial"/>
                <a:ea typeface="Arial"/>
                <a:cs typeface="Arial"/>
                <a:sym typeface="Arial"/>
              </a:rPr>
              <a:t>(“incorporeo”=psicologia  </a:t>
            </a:r>
            <a:endParaRPr>
              <a:latin typeface="Arial"/>
              <a:ea typeface="Arial"/>
              <a:cs typeface="Arial"/>
              <a:sym typeface="Arial"/>
            </a:endParaRPr>
          </a:p>
          <a:p>
            <a:pPr lvl="0">
              <a:spcBef>
                <a:spcPts val="1400"/>
              </a:spcBef>
            </a:pPr>
            <a:r>
              <a:rPr b="1" sz="2400">
                <a:solidFill>
                  <a:srgbClr val="535353"/>
                </a:solidFill>
                <a:latin typeface="Arial"/>
                <a:ea typeface="Arial"/>
                <a:cs typeface="Arial"/>
                <a:sym typeface="Arial"/>
              </a:rPr>
              <a:t>“fisiologico”=psico-neuro-endocrino-immunologia)</a:t>
            </a:r>
            <a:endParaRPr>
              <a:latin typeface="Arial"/>
              <a:ea typeface="Arial"/>
              <a:cs typeface="Arial"/>
              <a:sym typeface="Arial"/>
            </a:endParaRPr>
          </a:p>
          <a:p>
            <a:pPr lvl="0">
              <a:spcBef>
                <a:spcPts val="1000"/>
              </a:spcBef>
            </a:pPr>
            <a:endParaRPr b="1" sz="2400">
              <a:latin typeface="Arial"/>
              <a:ea typeface="Arial"/>
              <a:cs typeface="Arial"/>
              <a:sym typeface="Arial"/>
            </a:endParaRPr>
          </a:p>
          <a:p>
            <a:pPr lvl="0">
              <a:spcBef>
                <a:spcPts val="1400"/>
              </a:spcBef>
            </a:pPr>
            <a:r>
              <a:rPr b="1" sz="2400">
                <a:solidFill>
                  <a:srgbClr val="FFFF00"/>
                </a:solidFill>
                <a:latin typeface="Arial"/>
                <a:ea typeface="Arial"/>
                <a:cs typeface="Arial"/>
                <a:sym typeface="Arial"/>
              </a:rPr>
              <a:t>2)EMOZIONI</a:t>
            </a:r>
            <a:endParaRPr>
              <a:latin typeface="Arial"/>
              <a:ea typeface="Arial"/>
              <a:cs typeface="Arial"/>
              <a:sym typeface="Arial"/>
            </a:endParaRPr>
          </a:p>
          <a:p>
            <a:pPr lvl="0">
              <a:spcBef>
                <a:spcPts val="1400"/>
              </a:spcBef>
            </a:pPr>
            <a:r>
              <a:rPr b="1" sz="2400">
                <a:solidFill>
                  <a:srgbClr val="FFFF00"/>
                </a:solidFill>
                <a:latin typeface="Arial"/>
                <a:ea typeface="Arial"/>
                <a:cs typeface="Arial"/>
                <a:sym typeface="Arial"/>
              </a:rPr>
              <a:t>(semplici e transitorie risposte a determinati stimoli)</a:t>
            </a:r>
            <a:endParaRPr>
              <a:latin typeface="Arial"/>
              <a:ea typeface="Arial"/>
              <a:cs typeface="Arial"/>
              <a:sym typeface="Arial"/>
            </a:endParaRPr>
          </a:p>
          <a:p>
            <a:pPr lvl="0">
              <a:spcBef>
                <a:spcPts val="1000"/>
              </a:spcBef>
            </a:pPr>
            <a:endParaRPr b="1">
              <a:solidFill>
                <a:srgbClr val="FFFF00"/>
              </a:solidFill>
              <a:latin typeface="Arial"/>
              <a:ea typeface="Arial"/>
              <a:cs typeface="Arial"/>
              <a:sym typeface="Arial"/>
            </a:endParaRPr>
          </a:p>
          <a:p>
            <a:pPr lvl="0">
              <a:spcBef>
                <a:spcPts val="1000"/>
              </a:spcBef>
            </a:pPr>
            <a:r>
              <a:rPr b="1">
                <a:solidFill>
                  <a:srgbClr val="FFFF00"/>
                </a:solidFill>
                <a:latin typeface="Arial"/>
                <a:ea typeface="Arial"/>
                <a:cs typeface="Arial"/>
                <a:sym typeface="Arial"/>
              </a:rPr>
              <a:t>(La pressione misurata ad uno studente durante un esame risulta aumentata per un periodo di circa 3 ore.)</a:t>
            </a:r>
            <a:endParaRPr>
              <a:latin typeface="Arial"/>
              <a:ea typeface="Arial"/>
              <a:cs typeface="Arial"/>
              <a:sym typeface="Arial"/>
            </a:endParaRPr>
          </a:p>
          <a:p>
            <a:pPr lvl="0"/>
            <a:r>
              <a:rPr b="1" sz="1400">
                <a:solidFill>
                  <a:srgbClr val="FFFF00"/>
                </a:solidFill>
                <a:latin typeface="Arial"/>
                <a:ea typeface="Arial"/>
                <a:cs typeface="Arial"/>
                <a:sym typeface="Arial"/>
              </a:rPr>
              <a:t>  </a:t>
            </a:r>
            <a:endParaRPr>
              <a:latin typeface="Arial"/>
              <a:ea typeface="Arial"/>
              <a:cs typeface="Arial"/>
              <a:sym typeface="Arial"/>
            </a:endParaRPr>
          </a:p>
          <a:p>
            <a:pPr lvl="0"/>
            <a:endParaRPr b="1" sz="1400">
              <a:solidFill>
                <a:srgbClr val="FFFF00"/>
              </a:solidFill>
              <a:latin typeface="Arial"/>
              <a:ea typeface="Arial"/>
              <a:cs typeface="Arial"/>
              <a:sym typeface="Arial"/>
            </a:endParaRPr>
          </a:p>
          <a:p>
            <a:pPr lvl="0"/>
            <a:r>
              <a:rPr b="1">
                <a:latin typeface="Arial"/>
                <a:ea typeface="Arial"/>
                <a:cs typeface="Arial"/>
                <a:sym typeface="Arial"/>
              </a:rPr>
              <a:t>                                                                              </a:t>
            </a:r>
            <a:r>
              <a:rPr b="1">
                <a:solidFill>
                  <a:srgbClr val="FFFF00"/>
                </a:solidFill>
                <a:latin typeface="Arial"/>
                <a:ea typeface="Arial"/>
                <a:cs typeface="Arial"/>
                <a:sym typeface="Arial"/>
              </a:rPr>
              <a:t>Mancia 1997</a:t>
            </a:r>
            <a:endParaRPr>
              <a:latin typeface="Arial"/>
              <a:ea typeface="Arial"/>
              <a:cs typeface="Arial"/>
              <a:sym typeface="Arial"/>
            </a:endParaRPr>
          </a:p>
        </p:txBody>
      </p:sp>
      <p:pic>
        <p:nvPicPr>
          <p:cNvPr id="227" name="image12.gif" descr="med26"/>
          <p:cNvPicPr/>
          <p:nvPr/>
        </p:nvPicPr>
        <p:blipFill>
          <a:blip r:embed="rId2">
            <a:extLst/>
          </a:blip>
          <a:stretch>
            <a:fillRect/>
          </a:stretch>
        </p:blipFill>
        <p:spPr>
          <a:xfrm>
            <a:off x="4067175" y="5899150"/>
            <a:ext cx="1008063" cy="958850"/>
          </a:xfrm>
          <a:prstGeom prst="rect">
            <a:avLst/>
          </a:prstGeom>
          <a:ln w="12700">
            <a:miter lim="400000"/>
          </a:ln>
        </p:spPr>
      </p:pic>
      <p:sp>
        <p:nvSpPr>
          <p:cNvPr id="228" name="Shape 228"/>
          <p:cNvSpPr/>
          <p:nvPr/>
        </p:nvSpPr>
        <p:spPr>
          <a:xfrm>
            <a:off x="1619250" y="549275"/>
            <a:ext cx="5832475"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i="1" sz="2400">
                <a:solidFill>
                  <a:srgbClr val="FFFF00"/>
                </a:solidFill>
                <a:effectLst>
                  <a:outerShdw sx="100000" sy="100000" kx="0" ky="0" algn="b" rotWithShape="0" blurRad="38100" dist="38100" dir="2700000">
                    <a:srgbClr val="010199"/>
                  </a:outerShdw>
                </a:effectLst>
                <a:latin typeface="Arial"/>
                <a:ea typeface="Arial"/>
                <a:cs typeface="Arial"/>
                <a:sym typeface="Arial"/>
              </a:defRPr>
            </a:lvl1pPr>
          </a:lstStyle>
          <a:p>
            <a:pPr lvl="0">
              <a:defRPr b="0" i="0" sz="1800">
                <a:solidFill>
                  <a:srgbClr val="000000"/>
                </a:solidFill>
                <a:effectLst/>
              </a:defRPr>
            </a:pPr>
            <a:r>
              <a:rPr b="1" i="1" sz="2400">
                <a:solidFill>
                  <a:srgbClr val="FFFF00"/>
                </a:solidFill>
                <a:effectLst>
                  <a:outerShdw sx="100000" sy="100000" kx="0" ky="0" algn="b" rotWithShape="0" blurRad="38100" dist="38100" dir="2700000">
                    <a:srgbClr val="010199"/>
                  </a:outerShdw>
                </a:effectLst>
              </a:rPr>
              <a:t>DEFINIZIONE  </a:t>
            </a:r>
          </a:p>
        </p:txBody>
      </p:sp>
      <p:pic>
        <p:nvPicPr>
          <p:cNvPr id="229" name="image6.png"/>
          <p:cNvPicPr/>
          <p:nvPr/>
        </p:nvPicPr>
        <p:blipFill>
          <a:blip r:embed="rId3">
            <a:extLst/>
          </a:blip>
          <a:stretch>
            <a:fillRect/>
          </a:stretch>
        </p:blipFill>
        <p:spPr>
          <a:xfrm>
            <a:off x="0" y="0"/>
            <a:ext cx="827088" cy="404813"/>
          </a:xfrm>
          <a:prstGeom prst="rect">
            <a:avLst/>
          </a:prstGeom>
          <a:ln w="12700">
            <a:miter lim="400000"/>
          </a:ln>
        </p:spPr>
      </p:pic>
      <p:sp>
        <p:nvSpPr>
          <p:cNvPr id="230" name="Shape 230"/>
          <p:cNvSpPr/>
          <p:nvPr/>
        </p:nvSpPr>
        <p:spPr>
          <a:xfrm>
            <a:off x="900113" y="188913"/>
            <a:ext cx="1079500"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700"/>
              </a:spcBef>
              <a:defRPr b="1" i="1" sz="1200">
                <a:latin typeface="Arial"/>
                <a:ea typeface="Arial"/>
                <a:cs typeface="Arial"/>
                <a:sym typeface="Arial"/>
              </a:defRPr>
            </a:lvl1pPr>
          </a:lstStyle>
          <a:p>
            <a:pPr lvl="0">
              <a:defRPr b="0" i="0" sz="1800"/>
            </a:pPr>
            <a:r>
              <a:rPr b="1" i="1" sz="1200"/>
              <a:t>D.Monizzi</a:t>
            </a:r>
          </a:p>
        </p:txBody>
      </p:sp>
    </p:spTree>
  </p:cSld>
  <p:clrMapOvr>
    <a:masterClrMapping/>
  </p:clrMapOvr>
  <p:transition spd="slow"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nvSpPr>
        <p:spPr>
          <a:xfrm>
            <a:off x="2700338" y="1916113"/>
            <a:ext cx="3311525" cy="1152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400"/>
                </a:lnTo>
                <a:lnTo>
                  <a:pt x="13500" y="14400"/>
                </a:lnTo>
                <a:lnTo>
                  <a:pt x="13500" y="18000"/>
                </a:lnTo>
                <a:lnTo>
                  <a:pt x="16200" y="18000"/>
                </a:lnTo>
                <a:lnTo>
                  <a:pt x="10800" y="21600"/>
                </a:lnTo>
                <a:lnTo>
                  <a:pt x="5400" y="18000"/>
                </a:lnTo>
                <a:lnTo>
                  <a:pt x="8100" y="18000"/>
                </a:lnTo>
                <a:lnTo>
                  <a:pt x="8100" y="14400"/>
                </a:lnTo>
                <a:lnTo>
                  <a:pt x="0" y="14400"/>
                </a:lnTo>
                <a:close/>
              </a:path>
            </a:pathLst>
          </a:custGeom>
          <a:solidFill>
            <a:srgbClr val="FFFF00"/>
          </a:solidFill>
          <a:ln>
            <a:solidFill/>
            <a:miter/>
          </a:ln>
        </p:spPr>
        <p:txBody>
          <a:bodyPr lIns="0" tIns="0" rIns="0" bIns="0" anchor="ctr"/>
          <a:lstStyle/>
          <a:p>
            <a:pPr lvl="0">
              <a:defRPr>
                <a:latin typeface="Arial"/>
                <a:ea typeface="Arial"/>
                <a:cs typeface="Arial"/>
                <a:sym typeface="Arial"/>
              </a:defRPr>
            </a:pPr>
          </a:p>
        </p:txBody>
      </p:sp>
      <p:sp>
        <p:nvSpPr>
          <p:cNvPr id="233" name="Shape 233"/>
          <p:cNvSpPr/>
          <p:nvPr/>
        </p:nvSpPr>
        <p:spPr>
          <a:xfrm>
            <a:off x="2663825" y="2133600"/>
            <a:ext cx="3384550"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a:solidFill>
                  <a:srgbClr val="002060"/>
                </a:solidFill>
                <a:latin typeface="Arial"/>
                <a:ea typeface="Arial"/>
                <a:cs typeface="Arial"/>
                <a:sym typeface="Arial"/>
              </a:defRPr>
            </a:lvl1pPr>
          </a:lstStyle>
          <a:p>
            <a:pPr lvl="0">
              <a:defRPr b="0">
                <a:solidFill>
                  <a:srgbClr val="000000"/>
                </a:solidFill>
              </a:defRPr>
            </a:pPr>
            <a:r>
              <a:rPr b="1">
                <a:solidFill>
                  <a:srgbClr val="002060"/>
                </a:solidFill>
              </a:rPr>
              <a:t>Physical and mental activity</a:t>
            </a:r>
          </a:p>
        </p:txBody>
      </p:sp>
      <p:sp>
        <p:nvSpPr>
          <p:cNvPr id="234" name="Shape 234"/>
          <p:cNvSpPr/>
          <p:nvPr/>
        </p:nvSpPr>
        <p:spPr>
          <a:xfrm>
            <a:off x="250825" y="4076700"/>
            <a:ext cx="1368425" cy="720725"/>
          </a:xfrm>
          <a:prstGeom prst="rect">
            <a:avLst/>
          </a:prstGeom>
          <a:solidFill>
            <a:srgbClr val="FFFF00"/>
          </a:solidFill>
          <a:ln>
            <a:solidFill/>
            <a:miter/>
          </a:ln>
        </p:spPr>
        <p:txBody>
          <a:bodyPr lIns="0" tIns="0" rIns="0" bIns="0" anchor="ctr"/>
          <a:lstStyle/>
          <a:p>
            <a:pPr lvl="0">
              <a:defRPr>
                <a:latin typeface="Arial"/>
                <a:ea typeface="Arial"/>
                <a:cs typeface="Arial"/>
                <a:sym typeface="Arial"/>
              </a:defRPr>
            </a:pPr>
          </a:p>
        </p:txBody>
      </p:sp>
      <p:sp>
        <p:nvSpPr>
          <p:cNvPr id="235" name="Shape 235"/>
          <p:cNvSpPr/>
          <p:nvPr/>
        </p:nvSpPr>
        <p:spPr>
          <a:xfrm>
            <a:off x="1908175" y="4076700"/>
            <a:ext cx="1368425" cy="719138"/>
          </a:xfrm>
          <a:prstGeom prst="rect">
            <a:avLst/>
          </a:prstGeom>
          <a:solidFill>
            <a:srgbClr val="FFFF00"/>
          </a:solidFill>
          <a:ln>
            <a:solidFill/>
            <a:miter/>
          </a:ln>
        </p:spPr>
        <p:txBody>
          <a:bodyPr lIns="0" tIns="0" rIns="0" bIns="0" anchor="ctr"/>
          <a:lstStyle/>
          <a:p>
            <a:pPr lvl="0">
              <a:defRPr>
                <a:latin typeface="Arial"/>
                <a:ea typeface="Arial"/>
                <a:cs typeface="Arial"/>
                <a:sym typeface="Arial"/>
              </a:defRPr>
            </a:pPr>
          </a:p>
        </p:txBody>
      </p:sp>
      <p:sp>
        <p:nvSpPr>
          <p:cNvPr id="236" name="Shape 236"/>
          <p:cNvSpPr/>
          <p:nvPr/>
        </p:nvSpPr>
        <p:spPr>
          <a:xfrm>
            <a:off x="3419475" y="4076700"/>
            <a:ext cx="1512888" cy="719138"/>
          </a:xfrm>
          <a:prstGeom prst="rect">
            <a:avLst/>
          </a:prstGeom>
          <a:solidFill>
            <a:srgbClr val="FFFF00"/>
          </a:solidFill>
          <a:ln>
            <a:solidFill/>
            <a:miter/>
          </a:ln>
        </p:spPr>
        <p:txBody>
          <a:bodyPr lIns="0" tIns="0" rIns="0" bIns="0" anchor="ctr"/>
          <a:lstStyle/>
          <a:p>
            <a:pPr lvl="0">
              <a:defRPr>
                <a:latin typeface="Arial"/>
                <a:ea typeface="Arial"/>
                <a:cs typeface="Arial"/>
                <a:sym typeface="Arial"/>
              </a:defRPr>
            </a:pPr>
          </a:p>
        </p:txBody>
      </p:sp>
      <p:sp>
        <p:nvSpPr>
          <p:cNvPr id="237" name="Shape 237"/>
          <p:cNvSpPr/>
          <p:nvPr/>
        </p:nvSpPr>
        <p:spPr>
          <a:xfrm>
            <a:off x="5148263" y="4076700"/>
            <a:ext cx="1657350" cy="720725"/>
          </a:xfrm>
          <a:prstGeom prst="rect">
            <a:avLst/>
          </a:prstGeom>
          <a:solidFill>
            <a:srgbClr val="FFFF00"/>
          </a:solidFill>
          <a:ln>
            <a:solidFill/>
            <a:miter/>
          </a:ln>
        </p:spPr>
        <p:txBody>
          <a:bodyPr lIns="0" tIns="0" rIns="0" bIns="0" anchor="ctr"/>
          <a:lstStyle/>
          <a:p>
            <a:pPr lvl="0">
              <a:defRPr>
                <a:latin typeface="Arial"/>
                <a:ea typeface="Arial"/>
                <a:cs typeface="Arial"/>
                <a:sym typeface="Arial"/>
              </a:defRPr>
            </a:pPr>
          </a:p>
        </p:txBody>
      </p:sp>
      <p:sp>
        <p:nvSpPr>
          <p:cNvPr id="238" name="Shape 238"/>
          <p:cNvSpPr/>
          <p:nvPr/>
        </p:nvSpPr>
        <p:spPr>
          <a:xfrm>
            <a:off x="7092950" y="4149725"/>
            <a:ext cx="1763713" cy="647700"/>
          </a:xfrm>
          <a:prstGeom prst="rect">
            <a:avLst/>
          </a:prstGeom>
          <a:solidFill>
            <a:srgbClr val="FFFF00"/>
          </a:solidFill>
          <a:ln>
            <a:solidFill/>
            <a:miter/>
          </a:ln>
        </p:spPr>
        <p:txBody>
          <a:bodyPr lIns="0" tIns="0" rIns="0" bIns="0" anchor="ctr"/>
          <a:lstStyle/>
          <a:p>
            <a:pPr lvl="0">
              <a:defRPr>
                <a:latin typeface="Arial"/>
                <a:ea typeface="Arial"/>
                <a:cs typeface="Arial"/>
                <a:sym typeface="Arial"/>
              </a:defRPr>
            </a:pPr>
          </a:p>
        </p:txBody>
      </p:sp>
      <p:sp>
        <p:nvSpPr>
          <p:cNvPr id="239" name="Shape 239"/>
          <p:cNvSpPr/>
          <p:nvPr/>
        </p:nvSpPr>
        <p:spPr>
          <a:xfrm>
            <a:off x="2700338" y="5373688"/>
            <a:ext cx="3024187" cy="936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00"/>
                </a:moveTo>
                <a:lnTo>
                  <a:pt x="8100" y="7200"/>
                </a:lnTo>
                <a:lnTo>
                  <a:pt x="8100" y="3600"/>
                </a:lnTo>
                <a:lnTo>
                  <a:pt x="5400" y="3600"/>
                </a:lnTo>
                <a:lnTo>
                  <a:pt x="10800" y="0"/>
                </a:lnTo>
                <a:lnTo>
                  <a:pt x="16200" y="3600"/>
                </a:lnTo>
                <a:lnTo>
                  <a:pt x="13500" y="3600"/>
                </a:lnTo>
                <a:lnTo>
                  <a:pt x="13500" y="7200"/>
                </a:lnTo>
                <a:lnTo>
                  <a:pt x="21600" y="7200"/>
                </a:lnTo>
                <a:lnTo>
                  <a:pt x="21600" y="21600"/>
                </a:lnTo>
                <a:lnTo>
                  <a:pt x="0" y="21600"/>
                </a:lnTo>
                <a:close/>
              </a:path>
            </a:pathLst>
          </a:custGeom>
          <a:solidFill>
            <a:srgbClr val="FFFF00"/>
          </a:solidFill>
          <a:ln>
            <a:solidFill>
              <a:srgbClr val="FFFFFF"/>
            </a:solidFill>
            <a:miter/>
          </a:ln>
        </p:spPr>
        <p:txBody>
          <a:bodyPr lIns="0" tIns="0" rIns="0" bIns="0" anchor="ctr"/>
          <a:lstStyle/>
          <a:p>
            <a:pPr lvl="0">
              <a:defRPr>
                <a:latin typeface="Arial"/>
                <a:ea typeface="Arial"/>
                <a:cs typeface="Arial"/>
                <a:sym typeface="Arial"/>
              </a:defRPr>
            </a:pPr>
          </a:p>
        </p:txBody>
      </p:sp>
      <p:sp>
        <p:nvSpPr>
          <p:cNvPr id="240" name="Shape 240"/>
          <p:cNvSpPr/>
          <p:nvPr/>
        </p:nvSpPr>
        <p:spPr>
          <a:xfrm>
            <a:off x="2987675" y="5805488"/>
            <a:ext cx="2305050"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000"/>
              </a:spcBef>
              <a:defRPr b="1">
                <a:solidFill>
                  <a:srgbClr val="002060"/>
                </a:solidFill>
                <a:latin typeface="Arial"/>
                <a:ea typeface="Arial"/>
                <a:cs typeface="Arial"/>
                <a:sym typeface="Arial"/>
              </a:defRPr>
            </a:lvl1pPr>
          </a:lstStyle>
          <a:p>
            <a:pPr lvl="0">
              <a:defRPr b="0">
                <a:solidFill>
                  <a:srgbClr val="000000"/>
                </a:solidFill>
              </a:defRPr>
            </a:pPr>
            <a:r>
              <a:rPr b="1">
                <a:solidFill>
                  <a:srgbClr val="002060"/>
                </a:solidFill>
              </a:rPr>
              <a:t>Random error</a:t>
            </a:r>
          </a:p>
        </p:txBody>
      </p:sp>
      <p:sp>
        <p:nvSpPr>
          <p:cNvPr id="241" name="Shape 241"/>
          <p:cNvSpPr/>
          <p:nvPr/>
        </p:nvSpPr>
        <p:spPr>
          <a:xfrm>
            <a:off x="0" y="1052513"/>
            <a:ext cx="91440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i="1" sz="2000">
                <a:solidFill>
                  <a:srgbClr val="FFFF00"/>
                </a:solidFill>
                <a:latin typeface="Arial"/>
                <a:ea typeface="Arial"/>
                <a:cs typeface="Arial"/>
                <a:sym typeface="Arial"/>
              </a:defRPr>
            </a:lvl1pPr>
          </a:lstStyle>
          <a:p>
            <a:pPr lvl="0">
              <a:defRPr b="0" i="0" sz="1800">
                <a:solidFill>
                  <a:srgbClr val="000000"/>
                </a:solidFill>
              </a:defRPr>
            </a:pPr>
            <a:r>
              <a:rPr b="1" i="1" sz="2000">
                <a:solidFill>
                  <a:srgbClr val="FFFF00"/>
                </a:solidFill>
              </a:rPr>
              <a:t>The principal sources of blood pressure variability and their periodicities</a:t>
            </a:r>
          </a:p>
        </p:txBody>
      </p:sp>
      <p:sp>
        <p:nvSpPr>
          <p:cNvPr id="242" name="Shape 242"/>
          <p:cNvSpPr/>
          <p:nvPr/>
        </p:nvSpPr>
        <p:spPr>
          <a:xfrm>
            <a:off x="323849" y="4149725"/>
            <a:ext cx="1223964" cy="5987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800"/>
              </a:spcBef>
            </a:pPr>
            <a:r>
              <a:rPr b="1" sz="1400">
                <a:solidFill>
                  <a:srgbClr val="002060"/>
                </a:solidFill>
                <a:latin typeface="Arial"/>
                <a:ea typeface="Arial"/>
                <a:cs typeface="Arial"/>
                <a:sym typeface="Arial"/>
              </a:rPr>
              <a:t>Respiratory</a:t>
            </a:r>
            <a:endParaRPr b="1" sz="1400">
              <a:solidFill>
                <a:srgbClr val="002060"/>
              </a:solidFill>
              <a:latin typeface="Arial"/>
              <a:ea typeface="Arial"/>
              <a:cs typeface="Arial"/>
              <a:sym typeface="Arial"/>
            </a:endParaRPr>
          </a:p>
          <a:p>
            <a:pPr lvl="0" algn="ctr">
              <a:spcBef>
                <a:spcPts val="800"/>
              </a:spcBef>
            </a:pPr>
            <a:r>
              <a:rPr b="1" sz="1400">
                <a:solidFill>
                  <a:srgbClr val="002060"/>
                </a:solidFill>
                <a:latin typeface="Arial"/>
                <a:ea typeface="Arial"/>
                <a:cs typeface="Arial"/>
                <a:sym typeface="Arial"/>
              </a:rPr>
              <a:t>(3 sec)</a:t>
            </a:r>
          </a:p>
        </p:txBody>
      </p:sp>
      <p:sp>
        <p:nvSpPr>
          <p:cNvPr id="243" name="Shape 243"/>
          <p:cNvSpPr/>
          <p:nvPr/>
        </p:nvSpPr>
        <p:spPr>
          <a:xfrm>
            <a:off x="1810962" y="4125118"/>
            <a:ext cx="1512889" cy="5987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800"/>
              </a:spcBef>
            </a:pPr>
            <a:r>
              <a:rPr b="1" sz="1400">
                <a:solidFill>
                  <a:srgbClr val="002060"/>
                </a:solidFill>
                <a:latin typeface="Arial"/>
                <a:ea typeface="Arial"/>
                <a:cs typeface="Arial"/>
                <a:sym typeface="Arial"/>
              </a:rPr>
              <a:t>Mayer waves</a:t>
            </a:r>
            <a:endParaRPr b="1" sz="1400">
              <a:solidFill>
                <a:srgbClr val="002060"/>
              </a:solidFill>
              <a:latin typeface="Arial"/>
              <a:ea typeface="Arial"/>
              <a:cs typeface="Arial"/>
              <a:sym typeface="Arial"/>
            </a:endParaRPr>
          </a:p>
          <a:p>
            <a:pPr lvl="0" algn="ctr">
              <a:spcBef>
                <a:spcPts val="800"/>
              </a:spcBef>
            </a:pPr>
            <a:r>
              <a:rPr b="1" sz="1400">
                <a:solidFill>
                  <a:srgbClr val="002060"/>
                </a:solidFill>
                <a:latin typeface="Arial"/>
                <a:ea typeface="Arial"/>
                <a:cs typeface="Arial"/>
                <a:sym typeface="Arial"/>
              </a:rPr>
              <a:t>(10 sec)</a:t>
            </a:r>
          </a:p>
        </p:txBody>
      </p:sp>
      <p:sp>
        <p:nvSpPr>
          <p:cNvPr id="244" name="Shape 244"/>
          <p:cNvSpPr/>
          <p:nvPr/>
        </p:nvSpPr>
        <p:spPr>
          <a:xfrm>
            <a:off x="3492500" y="4076700"/>
            <a:ext cx="1511300" cy="6639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900"/>
              </a:spcBef>
            </a:pPr>
            <a:r>
              <a:rPr b="1" sz="1600">
                <a:solidFill>
                  <a:srgbClr val="002060"/>
                </a:solidFill>
                <a:latin typeface="Arial"/>
                <a:ea typeface="Arial"/>
                <a:cs typeface="Arial"/>
                <a:sym typeface="Arial"/>
              </a:rPr>
              <a:t>Ultradian</a:t>
            </a:r>
            <a:endParaRPr b="1" sz="1600">
              <a:solidFill>
                <a:srgbClr val="002060"/>
              </a:solidFill>
              <a:latin typeface="Arial"/>
              <a:ea typeface="Arial"/>
              <a:cs typeface="Arial"/>
              <a:sym typeface="Arial"/>
            </a:endParaRPr>
          </a:p>
          <a:p>
            <a:pPr lvl="0" algn="ctr">
              <a:spcBef>
                <a:spcPts val="900"/>
              </a:spcBef>
            </a:pPr>
            <a:r>
              <a:rPr b="1" sz="1600">
                <a:solidFill>
                  <a:srgbClr val="002060"/>
                </a:solidFill>
                <a:latin typeface="Arial"/>
                <a:ea typeface="Arial"/>
                <a:cs typeface="Arial"/>
                <a:sym typeface="Arial"/>
              </a:rPr>
              <a:t>(90 min)</a:t>
            </a:r>
          </a:p>
        </p:txBody>
      </p:sp>
      <p:sp>
        <p:nvSpPr>
          <p:cNvPr id="245" name="Shape 245"/>
          <p:cNvSpPr/>
          <p:nvPr/>
        </p:nvSpPr>
        <p:spPr>
          <a:xfrm>
            <a:off x="5219700" y="4149725"/>
            <a:ext cx="1296988" cy="6639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900"/>
              </a:spcBef>
            </a:pPr>
            <a:r>
              <a:rPr b="1" sz="1600">
                <a:solidFill>
                  <a:srgbClr val="002060"/>
                </a:solidFill>
                <a:latin typeface="Arial"/>
                <a:ea typeface="Arial"/>
                <a:cs typeface="Arial"/>
                <a:sym typeface="Arial"/>
              </a:rPr>
              <a:t>Diurnal</a:t>
            </a:r>
            <a:endParaRPr b="1" sz="1600">
              <a:solidFill>
                <a:srgbClr val="002060"/>
              </a:solidFill>
              <a:latin typeface="Arial"/>
              <a:ea typeface="Arial"/>
              <a:cs typeface="Arial"/>
              <a:sym typeface="Arial"/>
            </a:endParaRPr>
          </a:p>
          <a:p>
            <a:pPr lvl="0" algn="ctr">
              <a:spcBef>
                <a:spcPts val="900"/>
              </a:spcBef>
            </a:pPr>
            <a:r>
              <a:rPr b="1" sz="1600">
                <a:solidFill>
                  <a:srgbClr val="002060"/>
                </a:solidFill>
                <a:latin typeface="Arial"/>
                <a:ea typeface="Arial"/>
                <a:cs typeface="Arial"/>
                <a:sym typeface="Arial"/>
              </a:rPr>
              <a:t>(24 h)</a:t>
            </a:r>
          </a:p>
        </p:txBody>
      </p:sp>
      <p:sp>
        <p:nvSpPr>
          <p:cNvPr id="246" name="Shape 246"/>
          <p:cNvSpPr/>
          <p:nvPr/>
        </p:nvSpPr>
        <p:spPr>
          <a:xfrm>
            <a:off x="7235825" y="4149725"/>
            <a:ext cx="1512888" cy="6639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900"/>
              </a:spcBef>
            </a:pPr>
            <a:r>
              <a:rPr b="1" sz="1600">
                <a:solidFill>
                  <a:srgbClr val="002060"/>
                </a:solidFill>
                <a:latin typeface="Arial"/>
                <a:ea typeface="Arial"/>
                <a:cs typeface="Arial"/>
                <a:sym typeface="Arial"/>
              </a:rPr>
              <a:t>Seasonal</a:t>
            </a:r>
            <a:endParaRPr b="1" sz="1600">
              <a:solidFill>
                <a:srgbClr val="002060"/>
              </a:solidFill>
              <a:latin typeface="Arial"/>
              <a:ea typeface="Arial"/>
              <a:cs typeface="Arial"/>
              <a:sym typeface="Arial"/>
            </a:endParaRPr>
          </a:p>
          <a:p>
            <a:pPr lvl="0" algn="ctr">
              <a:spcBef>
                <a:spcPts val="900"/>
              </a:spcBef>
            </a:pPr>
            <a:r>
              <a:rPr b="1" sz="1600">
                <a:solidFill>
                  <a:srgbClr val="002060"/>
                </a:solidFill>
                <a:latin typeface="Arial"/>
                <a:ea typeface="Arial"/>
                <a:cs typeface="Arial"/>
                <a:sym typeface="Arial"/>
              </a:rPr>
              <a:t>(1 year)</a:t>
            </a:r>
          </a:p>
        </p:txBody>
      </p:sp>
      <p:sp>
        <p:nvSpPr>
          <p:cNvPr id="247" name="Shape 247"/>
          <p:cNvSpPr/>
          <p:nvPr/>
        </p:nvSpPr>
        <p:spPr>
          <a:xfrm>
            <a:off x="6084888" y="6453188"/>
            <a:ext cx="2519362"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a:solidFill>
                  <a:srgbClr val="FFFF00"/>
                </a:solidFill>
                <a:latin typeface="Arial"/>
                <a:ea typeface="Arial"/>
                <a:cs typeface="Arial"/>
                <a:sym typeface="Arial"/>
              </a:defRPr>
            </a:lvl1pPr>
          </a:lstStyle>
          <a:p>
            <a:pPr lvl="0">
              <a:defRPr>
                <a:solidFill>
                  <a:srgbClr val="000000"/>
                </a:solidFill>
              </a:defRPr>
            </a:pPr>
            <a:r>
              <a:rPr>
                <a:solidFill>
                  <a:srgbClr val="FFFF00"/>
                </a:solidFill>
              </a:rPr>
              <a:t>T.G.Pickering 1991</a:t>
            </a:r>
          </a:p>
        </p:txBody>
      </p:sp>
      <p:pic>
        <p:nvPicPr>
          <p:cNvPr id="248" name="image6.png"/>
          <p:cNvPicPr/>
          <p:nvPr/>
        </p:nvPicPr>
        <p:blipFill>
          <a:blip r:embed="rId2">
            <a:extLst/>
          </a:blip>
          <a:stretch>
            <a:fillRect/>
          </a:stretch>
        </p:blipFill>
        <p:spPr>
          <a:xfrm>
            <a:off x="0" y="0"/>
            <a:ext cx="827088" cy="404813"/>
          </a:xfrm>
          <a:prstGeom prst="rect">
            <a:avLst/>
          </a:prstGeom>
          <a:ln w="12700">
            <a:miter lim="400000"/>
          </a:ln>
        </p:spPr>
      </p:pic>
      <p:sp>
        <p:nvSpPr>
          <p:cNvPr id="249" name="Shape 249"/>
          <p:cNvSpPr/>
          <p:nvPr/>
        </p:nvSpPr>
        <p:spPr>
          <a:xfrm>
            <a:off x="827088" y="188913"/>
            <a:ext cx="806756"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latin typeface="Arial"/>
                <a:ea typeface="Arial"/>
                <a:cs typeface="Arial"/>
                <a:sym typeface="Arial"/>
              </a:defRPr>
            </a:lvl1pPr>
          </a:lstStyle>
          <a:p>
            <a:pPr lvl="0">
              <a:defRPr b="0" i="0" sz="1800"/>
            </a:pPr>
            <a:r>
              <a:rPr b="1" i="1" sz="1200"/>
              <a:t>D.Monizzi</a:t>
            </a:r>
          </a:p>
        </p:txBody>
      </p:sp>
    </p:spTree>
  </p:cSld>
  <p:clrMapOvr>
    <a:masterClrMapping/>
  </p:clrMapOvr>
  <p:transition spd="slow"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idx="4294967295"/>
          </p:nvPr>
        </p:nvSpPr>
        <p:spPr>
          <a:xfrm>
            <a:off x="457200" y="277812"/>
            <a:ext cx="8229600" cy="1139826"/>
          </a:xfrm>
          <a:prstGeom prst="rect">
            <a:avLst/>
          </a:prstGeom>
        </p:spPr>
        <p:txBody>
          <a:bodyPr lIns="0" tIns="0" rIns="0" bIns="0">
            <a:normAutofit fontScale="100000" lnSpcReduction="0"/>
          </a:bodyPr>
          <a:lstStyle>
            <a:lvl1pPr>
              <a:defRPr>
                <a:solidFill>
                  <a:srgbClr val="FFFFFF"/>
                </a:solidFill>
                <a:effectLst>
                  <a:outerShdw sx="100000" sy="100000" kx="0" ky="0" algn="b" rotWithShape="0" blurRad="12700" dist="25400" dir="2700000">
                    <a:srgbClr val="010199"/>
                  </a:outerShdw>
                </a:effectLst>
                <a:latin typeface="Arial"/>
                <a:ea typeface="Arial"/>
                <a:cs typeface="Arial"/>
                <a:sym typeface="Arial"/>
              </a:defRPr>
            </a:lvl1pPr>
          </a:lstStyle>
          <a:p>
            <a:pPr lvl="0">
              <a:defRPr sz="1800">
                <a:solidFill>
                  <a:srgbClr val="000000"/>
                </a:solidFill>
                <a:effectLst/>
              </a:defRPr>
            </a:pPr>
            <a:r>
              <a:rPr sz="4400">
                <a:solidFill>
                  <a:srgbClr val="FFFFFF"/>
                </a:solidFill>
                <a:effectLst>
                  <a:outerShdw sx="100000" sy="100000" kx="0" ky="0" algn="b" rotWithShape="0" blurRad="12700" dist="25400" dir="2700000">
                    <a:srgbClr val="010199"/>
                  </a:outerShdw>
                </a:effectLst>
              </a:rPr>
              <a:t>Variabilita’ alle comuni attivita’</a:t>
            </a:r>
          </a:p>
        </p:txBody>
      </p:sp>
      <p:sp>
        <p:nvSpPr>
          <p:cNvPr id="252" name="Shape 252"/>
          <p:cNvSpPr/>
          <p:nvPr>
            <p:ph type="body" idx="4294967295"/>
          </p:nvPr>
        </p:nvSpPr>
        <p:spPr>
          <a:xfrm>
            <a:off x="457200" y="1600200"/>
            <a:ext cx="8229600" cy="4530725"/>
          </a:xfrm>
          <a:prstGeom prst="rect">
            <a:avLst/>
          </a:prstGeom>
        </p:spPr>
        <p:txBody>
          <a:bodyPr lIns="0" tIns="0" rIns="0" bIns="0">
            <a:normAutofit fontScale="100000" lnSpcReduction="0"/>
          </a:bodyPr>
          <a:lstStyle/>
          <a:p>
            <a:pPr lvl="0">
              <a:buClr>
                <a:srgbClr val="FFFFCC"/>
              </a:buClr>
              <a:buSzPct val="75000"/>
              <a:buFont typeface="Helvetica"/>
              <a:buChar char="●"/>
              <a:defRPr>
                <a:solidFill>
                  <a:srgbClr val="FFFFFF"/>
                </a:solidFill>
                <a:effectLst>
                  <a:outerShdw sx="100000" sy="100000" kx="0" ky="0" algn="b" rotWithShape="0" blurRad="12700" dist="25400" dir="2700000">
                    <a:srgbClr val="010199"/>
                  </a:outerShdw>
                </a:effectLst>
                <a:latin typeface="Arial"/>
                <a:ea typeface="Arial"/>
                <a:cs typeface="Arial"/>
                <a:sym typeface="Arial"/>
              </a:defRPr>
            </a:pPr>
          </a:p>
        </p:txBody>
      </p:sp>
      <p:pic>
        <p:nvPicPr>
          <p:cNvPr id="253" name="image13.jpeg" descr="Untitled-8"/>
          <p:cNvPicPr/>
          <p:nvPr/>
        </p:nvPicPr>
        <p:blipFill>
          <a:blip r:embed="rId2">
            <a:extLst/>
          </a:blip>
          <a:stretch>
            <a:fillRect/>
          </a:stretch>
        </p:blipFill>
        <p:spPr>
          <a:xfrm>
            <a:off x="468312" y="1628774"/>
            <a:ext cx="8207376" cy="4824414"/>
          </a:xfrm>
          <a:prstGeom prst="rect">
            <a:avLst/>
          </a:prstGeom>
          <a:ln w="76200">
            <a:solidFill>
              <a:srgbClr val="FFFF00"/>
            </a:solidFill>
            <a:round/>
          </a:ln>
        </p:spPr>
      </p:pic>
      <p:pic>
        <p:nvPicPr>
          <p:cNvPr id="254" name="image6.png"/>
          <p:cNvPicPr/>
          <p:nvPr/>
        </p:nvPicPr>
        <p:blipFill>
          <a:blip r:embed="rId3">
            <a:extLst/>
          </a:blip>
          <a:stretch>
            <a:fillRect/>
          </a:stretch>
        </p:blipFill>
        <p:spPr>
          <a:xfrm>
            <a:off x="0" y="0"/>
            <a:ext cx="827088" cy="404813"/>
          </a:xfrm>
          <a:prstGeom prst="rect">
            <a:avLst/>
          </a:prstGeom>
          <a:ln w="12700">
            <a:miter lim="400000"/>
          </a:ln>
        </p:spPr>
      </p:pic>
      <p:sp>
        <p:nvSpPr>
          <p:cNvPr id="255" name="Shape 255"/>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nvSpPr>
        <p:spPr>
          <a:xfrm>
            <a:off x="-2" y="215900"/>
            <a:ext cx="9144003" cy="55880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algn="ctr">
              <a:defRPr b="1" sz="3200">
                <a:solidFill>
                  <a:srgbClr val="000066"/>
                </a:solidFill>
                <a:latin typeface="Calibri"/>
                <a:ea typeface="Calibri"/>
                <a:cs typeface="Calibri"/>
                <a:sym typeface="Calibri"/>
              </a:defRPr>
            </a:lvl1pPr>
          </a:lstStyle>
          <a:p>
            <a:pPr lvl="0">
              <a:defRPr b="0" sz="1800">
                <a:solidFill>
                  <a:srgbClr val="000000"/>
                </a:solidFill>
              </a:defRPr>
            </a:pPr>
            <a:r>
              <a:rPr b="1" sz="3200">
                <a:solidFill>
                  <a:srgbClr val="000066"/>
                </a:solidFill>
              </a:rPr>
              <a:t>White-coat hypertension</a:t>
            </a:r>
          </a:p>
        </p:txBody>
      </p:sp>
      <p:pic>
        <p:nvPicPr>
          <p:cNvPr id="258" name="image14.png"/>
          <p:cNvPicPr/>
          <p:nvPr/>
        </p:nvPicPr>
        <p:blipFill>
          <a:blip r:embed="rId2">
            <a:extLst/>
          </a:blip>
          <a:stretch>
            <a:fillRect/>
          </a:stretch>
        </p:blipFill>
        <p:spPr>
          <a:xfrm>
            <a:off x="646112" y="2489200"/>
            <a:ext cx="2976563" cy="2414588"/>
          </a:xfrm>
          <a:prstGeom prst="rect">
            <a:avLst/>
          </a:prstGeom>
          <a:ln w="38100">
            <a:solidFill>
              <a:srgbClr val="FFAF03"/>
            </a:solidFill>
            <a:round/>
          </a:ln>
        </p:spPr>
      </p:pic>
      <p:sp>
        <p:nvSpPr>
          <p:cNvPr id="259" name="Shape 259"/>
          <p:cNvSpPr/>
          <p:nvPr/>
        </p:nvSpPr>
        <p:spPr>
          <a:xfrm>
            <a:off x="3698875" y="1663700"/>
            <a:ext cx="4865688" cy="1534666"/>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p>
            <a:pPr lvl="0" algn="ctr"/>
            <a:r>
              <a:rPr sz="2400">
                <a:solidFill>
                  <a:srgbClr val="000066"/>
                </a:solidFill>
                <a:latin typeface="Calibri"/>
                <a:ea typeface="Calibri"/>
                <a:cs typeface="Calibri"/>
                <a:sym typeface="Calibri"/>
              </a:rPr>
              <a:t>Persistently </a:t>
            </a:r>
            <a:r>
              <a:rPr b="1" sz="2400">
                <a:solidFill>
                  <a:srgbClr val="000066"/>
                </a:solidFill>
                <a:latin typeface="Calibri"/>
                <a:ea typeface="Calibri"/>
                <a:cs typeface="Calibri"/>
                <a:sym typeface="Calibri"/>
              </a:rPr>
              <a:t>high office BP </a:t>
            </a:r>
            <a:r>
              <a:rPr sz="2400">
                <a:solidFill>
                  <a:srgbClr val="000066"/>
                </a:solidFill>
                <a:latin typeface="Calibri"/>
                <a:ea typeface="Calibri"/>
                <a:cs typeface="Calibri"/>
                <a:sym typeface="Calibri"/>
              </a:rPr>
              <a:t>(</a:t>
            </a:r>
            <a:r>
              <a:rPr sz="2400">
                <a:solidFill>
                  <a:srgbClr val="000066"/>
                </a:solidFill>
                <a:latin typeface="Symbol"/>
                <a:ea typeface="Symbol"/>
                <a:cs typeface="Symbol"/>
                <a:sym typeface="Symbol"/>
              </a:rPr>
              <a:t>≥</a:t>
            </a:r>
            <a:r>
              <a:rPr sz="2400">
                <a:solidFill>
                  <a:srgbClr val="000066"/>
                </a:solidFill>
                <a:latin typeface="Calibri"/>
                <a:ea typeface="Calibri"/>
                <a:cs typeface="Calibri"/>
                <a:sym typeface="Calibri"/>
              </a:rPr>
              <a:t>140/90 mmHg on </a:t>
            </a:r>
            <a:r>
              <a:rPr sz="2400">
                <a:solidFill>
                  <a:srgbClr val="000066"/>
                </a:solidFill>
                <a:latin typeface="Symbol"/>
                <a:ea typeface="Symbol"/>
                <a:cs typeface="Symbol"/>
                <a:sym typeface="Symbol"/>
              </a:rPr>
              <a:t>≥</a:t>
            </a:r>
            <a:r>
              <a:rPr sz="2400">
                <a:solidFill>
                  <a:srgbClr val="000066"/>
                </a:solidFill>
                <a:latin typeface="Calibri"/>
                <a:ea typeface="Calibri"/>
                <a:cs typeface="Calibri"/>
                <a:sym typeface="Calibri"/>
              </a:rPr>
              <a:t>2 visits) with concomitant </a:t>
            </a:r>
            <a:r>
              <a:rPr b="1" sz="2400">
                <a:solidFill>
                  <a:srgbClr val="000066"/>
                </a:solidFill>
                <a:latin typeface="Calibri"/>
                <a:ea typeface="Calibri"/>
                <a:cs typeface="Calibri"/>
                <a:sym typeface="Calibri"/>
              </a:rPr>
              <a:t>normal ambulatory </a:t>
            </a:r>
            <a:r>
              <a:rPr sz="2400">
                <a:solidFill>
                  <a:srgbClr val="000066"/>
                </a:solidFill>
                <a:latin typeface="Calibri"/>
                <a:ea typeface="Calibri"/>
                <a:cs typeface="Calibri"/>
                <a:sym typeface="Calibri"/>
              </a:rPr>
              <a:t>(*) </a:t>
            </a:r>
            <a:r>
              <a:rPr b="1" sz="2400">
                <a:solidFill>
                  <a:srgbClr val="000066"/>
                </a:solidFill>
                <a:latin typeface="Calibri"/>
                <a:ea typeface="Calibri"/>
                <a:cs typeface="Calibri"/>
                <a:sym typeface="Calibri"/>
              </a:rPr>
              <a:t>or self-measured </a:t>
            </a:r>
            <a:r>
              <a:rPr sz="2400">
                <a:solidFill>
                  <a:srgbClr val="000066"/>
                </a:solidFill>
                <a:latin typeface="Calibri"/>
                <a:ea typeface="Calibri"/>
                <a:cs typeface="Calibri"/>
                <a:sym typeface="Calibri"/>
              </a:rPr>
              <a:t>(**) </a:t>
            </a:r>
            <a:r>
              <a:rPr b="1" sz="2400">
                <a:solidFill>
                  <a:srgbClr val="000066"/>
                </a:solidFill>
                <a:latin typeface="Calibri"/>
                <a:ea typeface="Calibri"/>
                <a:cs typeface="Calibri"/>
                <a:sym typeface="Calibri"/>
              </a:rPr>
              <a:t>BP</a:t>
            </a:r>
          </a:p>
        </p:txBody>
      </p:sp>
      <p:sp>
        <p:nvSpPr>
          <p:cNvPr id="260" name="Shape 260"/>
          <p:cNvSpPr/>
          <p:nvPr/>
        </p:nvSpPr>
        <p:spPr>
          <a:xfrm>
            <a:off x="4211636" y="4437062"/>
            <a:ext cx="4248152" cy="1562100"/>
          </a:xfrm>
          <a:prstGeom prst="rect">
            <a:avLst/>
          </a:prstGeom>
          <a:gradFill>
            <a:gsLst>
              <a:gs pos="0">
                <a:srgbClr val="4F81BD"/>
              </a:gs>
              <a:gs pos="100000">
                <a:srgbClr val="000066"/>
              </a:gs>
            </a:gsLst>
            <a:lin ang="5400000"/>
          </a:gradFill>
          <a:ln w="12700">
            <a:solidFill/>
            <a:round/>
          </a:ln>
          <a:extLst>
            <a:ext uri="{C572A759-6A51-4108-AA02-DFA0A04FC94B}">
              <ma14:wrappingTextBoxFlag xmlns:ma14="http://schemas.microsoft.com/office/mac/drawingml/2011/main" val="1"/>
            </a:ext>
          </a:extLst>
        </p:spPr>
        <p:txBody>
          <a:bodyPr lIns="44450" tIns="44450" rIns="44450" bIns="44450">
            <a:spAutoFit/>
          </a:bodyPr>
          <a:lstStyle/>
          <a:p>
            <a:pPr lvl="0"/>
            <a:r>
              <a:rPr sz="2000">
                <a:solidFill>
                  <a:srgbClr val="FFFFFF"/>
                </a:solidFill>
                <a:latin typeface="Calibri"/>
                <a:ea typeface="Calibri"/>
                <a:cs typeface="Calibri"/>
                <a:sym typeface="Calibri"/>
              </a:rPr>
              <a:t>(*) Average daytime ambulatory BP </a:t>
            </a:r>
            <a:endParaRPr>
              <a:latin typeface="Arial"/>
              <a:ea typeface="Arial"/>
              <a:cs typeface="Arial"/>
              <a:sym typeface="Arial"/>
            </a:endParaRPr>
          </a:p>
          <a:p>
            <a:pPr lvl="0"/>
            <a:r>
              <a:rPr sz="2000">
                <a:solidFill>
                  <a:srgbClr val="FFFFFF"/>
                </a:solidFill>
                <a:latin typeface="Calibri"/>
                <a:ea typeface="Calibri"/>
                <a:cs typeface="Calibri"/>
                <a:sym typeface="Calibri"/>
              </a:rPr>
              <a:t>	&lt;135/85 mmHg (normal)</a:t>
            </a:r>
            <a:endParaRPr>
              <a:latin typeface="Arial"/>
              <a:ea typeface="Arial"/>
              <a:cs typeface="Arial"/>
              <a:sym typeface="Arial"/>
            </a:endParaRPr>
          </a:p>
          <a:p>
            <a:pPr lvl="0"/>
            <a:r>
              <a:rPr sz="2000">
                <a:solidFill>
                  <a:srgbClr val="FFFFFF"/>
                </a:solidFill>
                <a:latin typeface="Calibri"/>
                <a:ea typeface="Calibri"/>
                <a:cs typeface="Calibri"/>
                <a:sym typeface="Calibri"/>
              </a:rPr>
              <a:t>	&lt;130/80 mmHg (optimal)</a:t>
            </a:r>
            <a:endParaRPr>
              <a:latin typeface="Arial"/>
              <a:ea typeface="Arial"/>
              <a:cs typeface="Arial"/>
              <a:sym typeface="Arial"/>
            </a:endParaRPr>
          </a:p>
          <a:p>
            <a:pPr lvl="0"/>
            <a:r>
              <a:rPr sz="2000">
                <a:solidFill>
                  <a:srgbClr val="FFFFFF"/>
                </a:solidFill>
                <a:latin typeface="Calibri"/>
                <a:ea typeface="Calibri"/>
                <a:cs typeface="Calibri"/>
                <a:sym typeface="Calibri"/>
              </a:rPr>
              <a:t>(**) Self-measured BP</a:t>
            </a:r>
            <a:endParaRPr>
              <a:latin typeface="Arial"/>
              <a:ea typeface="Arial"/>
              <a:cs typeface="Arial"/>
              <a:sym typeface="Arial"/>
            </a:endParaRPr>
          </a:p>
          <a:p>
            <a:pPr lvl="0"/>
            <a:r>
              <a:rPr sz="2000">
                <a:solidFill>
                  <a:srgbClr val="FFFFFF"/>
                </a:solidFill>
                <a:latin typeface="Calibri"/>
                <a:ea typeface="Calibri"/>
                <a:cs typeface="Calibri"/>
                <a:sym typeface="Calibri"/>
              </a:rPr>
              <a:t>	&lt;135/85 mmHg</a:t>
            </a:r>
          </a:p>
        </p:txBody>
      </p:sp>
    </p:spTree>
  </p:cSld>
  <p:clrMapOvr>
    <a:masterClrMapping/>
  </p:clrMapOvr>
  <p:transition spd="slow" advClick="1">
    <p:dissolve/>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86" name="Group 286"/>
          <p:cNvGrpSpPr/>
          <p:nvPr/>
        </p:nvGrpSpPr>
        <p:grpSpPr>
          <a:xfrm>
            <a:off x="323850" y="836611"/>
            <a:ext cx="8345489" cy="4613277"/>
            <a:chOff x="0" y="0"/>
            <a:chExt cx="8345489" cy="4613276"/>
          </a:xfrm>
        </p:grpSpPr>
        <p:sp>
          <p:nvSpPr>
            <p:cNvPr id="262" name="Shape 262"/>
            <p:cNvSpPr/>
            <p:nvPr/>
          </p:nvSpPr>
          <p:spPr>
            <a:xfrm>
              <a:off x="0" y="0"/>
              <a:ext cx="8345489" cy="4613276"/>
            </a:xfrm>
            <a:prstGeom prst="rect">
              <a:avLst/>
            </a:prstGeom>
            <a:solidFill>
              <a:srgbClr val="144E5E"/>
            </a:solidFill>
            <a:ln w="25400" cap="flat">
              <a:solidFill>
                <a:srgbClr val="FFFFFF"/>
              </a:solidFill>
              <a:prstDash val="solid"/>
              <a:round/>
            </a:ln>
            <a:effectLst>
              <a:outerShdw sx="100000" sy="100000" kx="0" ky="0" algn="b" rotWithShape="0" blurRad="63500" dist="53881" dir="2700000">
                <a:srgbClr val="000000"/>
              </a:outerShdw>
            </a:effectLst>
          </p:spPr>
          <p:txBody>
            <a:bodyPr wrap="square" lIns="0" tIns="0" rIns="0" bIns="0" numCol="1" anchor="ctr">
              <a:noAutofit/>
            </a:bodyPr>
            <a:lstStyle/>
            <a:p>
              <a:pPr lvl="0">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pPr>
            </a:p>
          </p:txBody>
        </p:sp>
        <p:pic>
          <p:nvPicPr>
            <p:cNvPr id="263" name="image7.png"/>
            <p:cNvPicPr/>
            <p:nvPr/>
          </p:nvPicPr>
          <p:blipFill>
            <a:blip r:embed="rId2">
              <a:extLst/>
            </a:blip>
            <a:stretch>
              <a:fillRect/>
            </a:stretch>
          </p:blipFill>
          <p:spPr>
            <a:xfrm>
              <a:off x="771752" y="114451"/>
              <a:ext cx="6986853" cy="4121722"/>
            </a:xfrm>
            <a:prstGeom prst="rect">
              <a:avLst/>
            </a:prstGeom>
            <a:ln w="12700" cap="flat">
              <a:noFill/>
              <a:miter lim="400000"/>
            </a:ln>
            <a:effectLst/>
          </p:spPr>
        </p:pic>
        <p:sp>
          <p:nvSpPr>
            <p:cNvPr id="264" name="Shape 264"/>
            <p:cNvSpPr/>
            <p:nvPr/>
          </p:nvSpPr>
          <p:spPr>
            <a:xfrm>
              <a:off x="765141" y="880396"/>
              <a:ext cx="396888"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ABP</a:t>
              </a:r>
            </a:p>
          </p:txBody>
        </p:sp>
        <p:sp>
          <p:nvSpPr>
            <p:cNvPr id="265" name="Shape 265"/>
            <p:cNvSpPr/>
            <p:nvPr/>
          </p:nvSpPr>
          <p:spPr>
            <a:xfrm>
              <a:off x="725052" y="1796008"/>
              <a:ext cx="425240"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MAP</a:t>
              </a:r>
            </a:p>
          </p:txBody>
        </p:sp>
        <p:sp>
          <p:nvSpPr>
            <p:cNvPr id="266" name="Shape 266"/>
            <p:cNvSpPr/>
            <p:nvPr/>
          </p:nvSpPr>
          <p:spPr>
            <a:xfrm>
              <a:off x="660514" y="2711619"/>
              <a:ext cx="501515"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òABP</a:t>
              </a:r>
            </a:p>
          </p:txBody>
        </p:sp>
        <p:sp>
          <p:nvSpPr>
            <p:cNvPr id="267" name="Shape 267"/>
            <p:cNvSpPr/>
            <p:nvPr/>
          </p:nvSpPr>
          <p:spPr>
            <a:xfrm>
              <a:off x="864410" y="3404199"/>
              <a:ext cx="297620"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HR</a:t>
              </a:r>
            </a:p>
          </p:txBody>
        </p:sp>
        <p:sp>
          <p:nvSpPr>
            <p:cNvPr id="268" name="Shape 268"/>
            <p:cNvSpPr/>
            <p:nvPr/>
          </p:nvSpPr>
          <p:spPr>
            <a:xfrm>
              <a:off x="7265621" y="434328"/>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250</a:t>
              </a:r>
            </a:p>
          </p:txBody>
        </p:sp>
        <p:sp>
          <p:nvSpPr>
            <p:cNvPr id="269" name="Shape 269"/>
            <p:cNvSpPr/>
            <p:nvPr/>
          </p:nvSpPr>
          <p:spPr>
            <a:xfrm>
              <a:off x="7265622" y="1244293"/>
              <a:ext cx="159136"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0</a:t>
              </a:r>
            </a:p>
          </p:txBody>
        </p:sp>
        <p:sp>
          <p:nvSpPr>
            <p:cNvPr id="270" name="Shape 270"/>
            <p:cNvSpPr/>
            <p:nvPr/>
          </p:nvSpPr>
          <p:spPr>
            <a:xfrm>
              <a:off x="7265621" y="1420372"/>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150</a:t>
              </a:r>
            </a:p>
          </p:txBody>
        </p:sp>
        <p:sp>
          <p:nvSpPr>
            <p:cNvPr id="271" name="Shape 271"/>
            <p:cNvSpPr/>
            <p:nvPr/>
          </p:nvSpPr>
          <p:spPr>
            <a:xfrm>
              <a:off x="7265622" y="2007303"/>
              <a:ext cx="267482"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50</a:t>
              </a:r>
            </a:p>
          </p:txBody>
        </p:sp>
        <p:sp>
          <p:nvSpPr>
            <p:cNvPr id="272" name="Shape 272"/>
            <p:cNvSpPr/>
            <p:nvPr/>
          </p:nvSpPr>
          <p:spPr>
            <a:xfrm>
              <a:off x="7265621" y="2195120"/>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150</a:t>
              </a:r>
            </a:p>
          </p:txBody>
        </p:sp>
        <p:sp>
          <p:nvSpPr>
            <p:cNvPr id="273" name="Shape 273"/>
            <p:cNvSpPr/>
            <p:nvPr/>
          </p:nvSpPr>
          <p:spPr>
            <a:xfrm>
              <a:off x="7265622" y="2840744"/>
              <a:ext cx="267482"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50</a:t>
              </a:r>
            </a:p>
          </p:txBody>
        </p:sp>
        <p:sp>
          <p:nvSpPr>
            <p:cNvPr id="274" name="Shape 274"/>
            <p:cNvSpPr/>
            <p:nvPr/>
          </p:nvSpPr>
          <p:spPr>
            <a:xfrm>
              <a:off x="7265621" y="3005085"/>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150</a:t>
              </a:r>
            </a:p>
          </p:txBody>
        </p:sp>
        <p:sp>
          <p:nvSpPr>
            <p:cNvPr id="275" name="Shape 275"/>
            <p:cNvSpPr/>
            <p:nvPr/>
          </p:nvSpPr>
          <p:spPr>
            <a:xfrm>
              <a:off x="7265622" y="3603755"/>
              <a:ext cx="267482"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50</a:t>
              </a:r>
            </a:p>
          </p:txBody>
        </p:sp>
        <p:sp>
          <p:nvSpPr>
            <p:cNvPr id="276" name="Shape 276"/>
            <p:cNvSpPr/>
            <p:nvPr/>
          </p:nvSpPr>
          <p:spPr>
            <a:xfrm>
              <a:off x="7265621" y="798225"/>
              <a:ext cx="607480"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mmHg</a:t>
              </a:r>
            </a:p>
          </p:txBody>
        </p:sp>
        <p:sp>
          <p:nvSpPr>
            <p:cNvPr id="277" name="Shape 277"/>
            <p:cNvSpPr/>
            <p:nvPr/>
          </p:nvSpPr>
          <p:spPr>
            <a:xfrm>
              <a:off x="7265621" y="1678621"/>
              <a:ext cx="607480"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mmHg</a:t>
              </a:r>
            </a:p>
          </p:txBody>
        </p:sp>
        <p:sp>
          <p:nvSpPr>
            <p:cNvPr id="278" name="Shape 278"/>
            <p:cNvSpPr/>
            <p:nvPr/>
          </p:nvSpPr>
          <p:spPr>
            <a:xfrm>
              <a:off x="7265621" y="2488586"/>
              <a:ext cx="607480"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mmHg</a:t>
              </a:r>
            </a:p>
          </p:txBody>
        </p:sp>
        <p:sp>
          <p:nvSpPr>
            <p:cNvPr id="279" name="Shape 279"/>
            <p:cNvSpPr/>
            <p:nvPr/>
          </p:nvSpPr>
          <p:spPr>
            <a:xfrm>
              <a:off x="7265621" y="3298550"/>
              <a:ext cx="584338"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b/min</a:t>
              </a:r>
            </a:p>
          </p:txBody>
        </p:sp>
        <p:sp>
          <p:nvSpPr>
            <p:cNvPr id="280" name="Shape 280"/>
            <p:cNvSpPr/>
            <p:nvPr/>
          </p:nvSpPr>
          <p:spPr>
            <a:xfrm>
              <a:off x="6605839" y="4190686"/>
              <a:ext cx="533141" cy="283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ct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3 min</a:t>
              </a:r>
            </a:p>
          </p:txBody>
        </p:sp>
        <p:sp>
          <p:nvSpPr>
            <p:cNvPr id="281" name="Shape 281"/>
            <p:cNvSpPr/>
            <p:nvPr/>
          </p:nvSpPr>
          <p:spPr>
            <a:xfrm flipV="1">
              <a:off x="1831077" y="3756356"/>
              <a:ext cx="2" cy="539978"/>
            </a:xfrm>
            <a:prstGeom prst="line">
              <a:avLst/>
            </a:prstGeom>
            <a:noFill/>
            <a:ln w="25400" cap="flat">
              <a:solidFill>
                <a:srgbClr val="FFFF00"/>
              </a:solidFill>
              <a:prstDash val="solid"/>
              <a:round/>
              <a:tailEnd type="triangle" w="med" len="med"/>
            </a:ln>
            <a:effectLst>
              <a:outerShdw sx="100000" sy="100000" kx="0" ky="0" algn="b" rotWithShape="0" blurRad="63500" dist="35921" dir="2700000">
                <a:srgbClr val="000000"/>
              </a:outerShdw>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2" name="Shape 282"/>
            <p:cNvSpPr/>
            <p:nvPr/>
          </p:nvSpPr>
          <p:spPr>
            <a:xfrm flipV="1">
              <a:off x="5375856" y="3756356"/>
              <a:ext cx="1" cy="539978"/>
            </a:xfrm>
            <a:prstGeom prst="line">
              <a:avLst/>
            </a:prstGeom>
            <a:noFill/>
            <a:ln w="25400" cap="flat">
              <a:solidFill>
                <a:srgbClr val="FFFF00"/>
              </a:solidFill>
              <a:prstDash val="solid"/>
              <a:round/>
              <a:tailEnd type="triangle" w="med" len="med"/>
            </a:ln>
            <a:effectLst>
              <a:outerShdw sx="100000" sy="100000" kx="0" ky="0" algn="b" rotWithShape="0" blurRad="63500" dist="35921" dir="2700000">
                <a:srgbClr val="000000"/>
              </a:outerShdw>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3" name="Shape 283"/>
            <p:cNvSpPr/>
            <p:nvPr/>
          </p:nvSpPr>
          <p:spPr>
            <a:xfrm>
              <a:off x="7206933" y="4108515"/>
              <a:ext cx="1" cy="93910"/>
            </a:xfrm>
            <a:prstGeom prst="line">
              <a:avLst/>
            </a:prstGeom>
            <a:noFill/>
            <a:ln w="25400" cap="flat">
              <a:solidFill>
                <a:srgbClr val="FFFF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4" name="Shape 284"/>
            <p:cNvSpPr/>
            <p:nvPr/>
          </p:nvSpPr>
          <p:spPr>
            <a:xfrm flipH="1">
              <a:off x="6561361" y="4214163"/>
              <a:ext cx="633836" cy="0"/>
            </a:xfrm>
            <a:prstGeom prst="line">
              <a:avLst/>
            </a:prstGeom>
            <a:noFill/>
            <a:ln w="25400" cap="flat">
              <a:solidFill>
                <a:srgbClr val="FFFF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5" name="Shape 285"/>
            <p:cNvSpPr/>
            <p:nvPr/>
          </p:nvSpPr>
          <p:spPr>
            <a:xfrm>
              <a:off x="6549622" y="4108515"/>
              <a:ext cx="2" cy="93910"/>
            </a:xfrm>
            <a:prstGeom prst="line">
              <a:avLst/>
            </a:prstGeom>
            <a:noFill/>
            <a:ln w="25400" cap="flat">
              <a:solidFill>
                <a:srgbClr val="FFFF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287" name="Shape 287"/>
          <p:cNvSpPr/>
          <p:nvPr/>
        </p:nvSpPr>
        <p:spPr>
          <a:xfrm>
            <a:off x="5564398" y="6176962"/>
            <a:ext cx="2358815" cy="283446"/>
          </a:xfrm>
          <a:prstGeom prst="rect">
            <a:avLst/>
          </a:prstGeom>
          <a:ln w="12700">
            <a:miter lim="400000"/>
          </a:ln>
          <a:extLst>
            <a:ext uri="{C572A759-6A51-4108-AA02-DFA0A04FC94B}">
              <ma14:wrappingTextBoxFlag xmlns:ma14="http://schemas.microsoft.com/office/mac/drawingml/2011/main" val="1"/>
            </a:ext>
          </a:extLst>
        </p:spPr>
        <p:txBody>
          <a:bodyPr wrap="none" lIns="19044" tIns="19044" rIns="19044" bIns="19044">
            <a:spAutoFit/>
          </a:bodyPr>
          <a:lstStyle>
            <a:lvl1pPr algn="r" defTabSz="760412">
              <a:lnSpc>
                <a:spcPts val="2100"/>
              </a:lnSpc>
              <a:tabLst>
                <a:tab pos="342900" algn="l"/>
                <a:tab pos="698500" algn="l"/>
                <a:tab pos="1066800" algn="l"/>
              </a:tabLst>
              <a:defRPr sz="1200">
                <a:solidFill>
                  <a:srgbClr val="000066"/>
                </a:solidFill>
                <a:latin typeface="Verdana"/>
                <a:ea typeface="Verdana"/>
                <a:cs typeface="Verdana"/>
                <a:sym typeface="Verdana"/>
              </a:defRPr>
            </a:lvl1pPr>
          </a:lstStyle>
          <a:p>
            <a:pPr lvl="0">
              <a:defRPr sz="1800">
                <a:solidFill>
                  <a:srgbClr val="000000"/>
                </a:solidFill>
              </a:defRPr>
            </a:pPr>
            <a:r>
              <a:rPr sz="1200">
                <a:solidFill>
                  <a:srgbClr val="000066"/>
                </a:solidFill>
              </a:rPr>
              <a:t>Mancia G. et al.  Lancet  1983</a:t>
            </a:r>
          </a:p>
        </p:txBody>
      </p:sp>
      <p:sp>
        <p:nvSpPr>
          <p:cNvPr id="288" name="Shape 288"/>
          <p:cNvSpPr/>
          <p:nvPr/>
        </p:nvSpPr>
        <p:spPr>
          <a:xfrm>
            <a:off x="571500" y="5500687"/>
            <a:ext cx="8215311" cy="447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solidFill>
                  <a:srgbClr val="002060"/>
                </a:solidFill>
                <a:latin typeface="Calibri"/>
                <a:ea typeface="Calibri"/>
                <a:cs typeface="Calibri"/>
                <a:sym typeface="Calibri"/>
              </a:defRPr>
            </a:lvl1pPr>
          </a:lstStyle>
          <a:p>
            <a:pPr lvl="0">
              <a:defRPr b="0" sz="1800">
                <a:solidFill>
                  <a:srgbClr val="000000"/>
                </a:solidFill>
              </a:defRPr>
            </a:pPr>
            <a:r>
              <a:rPr b="1" sz="2400">
                <a:solidFill>
                  <a:srgbClr val="002060"/>
                </a:solidFill>
              </a:rPr>
              <a:t>Pa=La piu’ importante variabile fisiologica naturale </a:t>
            </a:r>
          </a:p>
        </p:txBody>
      </p:sp>
    </p:spTree>
  </p:cSld>
  <p:clrMapOvr>
    <a:masterClrMapping/>
  </p:clrMapOvr>
  <p:transition spd="slow" advClick="1">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idx="4294967295"/>
          </p:nvPr>
        </p:nvSpPr>
        <p:spPr>
          <a:xfrm>
            <a:off x="457200" y="277812"/>
            <a:ext cx="8229600" cy="1139826"/>
          </a:xfrm>
          <a:prstGeom prst="rect">
            <a:avLst/>
          </a:prstGeom>
        </p:spPr>
        <p:txBody>
          <a:bodyPr lIns="0" tIns="0" rIns="0" bIns="0">
            <a:normAutofit fontScale="100000" lnSpcReduction="0"/>
          </a:bodyPr>
          <a:lstStyle>
            <a:lvl1pPr>
              <a:defRPr>
                <a:solidFill>
                  <a:srgbClr val="B2B2B2"/>
                </a:solidFill>
                <a:effectLst>
                  <a:outerShdw sx="100000" sy="100000" kx="0" ky="0" algn="b" rotWithShape="0" blurRad="12700" dist="25400" dir="2700000">
                    <a:srgbClr val="FFFFFF"/>
                  </a:outerShdw>
                </a:effectLst>
                <a:latin typeface="Arial"/>
                <a:ea typeface="Arial"/>
                <a:cs typeface="Arial"/>
                <a:sym typeface="Arial"/>
              </a:defRPr>
            </a:lvl1pPr>
          </a:lstStyle>
          <a:p>
            <a:pPr lvl="0">
              <a:defRPr sz="1800">
                <a:solidFill>
                  <a:srgbClr val="000000"/>
                </a:solidFill>
                <a:effectLst/>
              </a:defRPr>
            </a:pPr>
            <a:r>
              <a:rPr sz="4400">
                <a:solidFill>
                  <a:srgbClr val="B2B2B2"/>
                </a:solidFill>
                <a:effectLst>
                  <a:outerShdw sx="100000" sy="100000" kx="0" ky="0" algn="b" rotWithShape="0" blurRad="12700" dist="25400" dir="2700000">
                    <a:srgbClr val="FFFFFF"/>
                  </a:outerShdw>
                </a:effectLst>
              </a:rPr>
              <a:t>Effetto camice bianco</a:t>
            </a:r>
          </a:p>
        </p:txBody>
      </p:sp>
      <p:sp>
        <p:nvSpPr>
          <p:cNvPr id="291" name="Shape 291"/>
          <p:cNvSpPr/>
          <p:nvPr>
            <p:ph type="body" idx="4294967295"/>
          </p:nvPr>
        </p:nvSpPr>
        <p:spPr>
          <a:xfrm>
            <a:off x="457200" y="1600200"/>
            <a:ext cx="8229600" cy="4530725"/>
          </a:xfrm>
          <a:prstGeom prst="rect">
            <a:avLst/>
          </a:prstGeom>
        </p:spPr>
        <p:txBody>
          <a:bodyPr lIns="0" tIns="0" rIns="0" bIns="0">
            <a:normAutofit fontScale="100000" lnSpcReduction="0"/>
          </a:bodyPr>
          <a:lstStyle/>
          <a:p>
            <a:pPr lvl="0">
              <a:buClr>
                <a:srgbClr val="FFFFCC"/>
              </a:buClr>
              <a:buSzPct val="75000"/>
              <a:buFont typeface="Helvetica"/>
              <a:buChar char="●"/>
              <a:defRPr>
                <a:solidFill>
                  <a:srgbClr val="FFFFFF"/>
                </a:solidFill>
                <a:effectLst>
                  <a:outerShdw sx="100000" sy="100000" kx="0" ky="0" algn="b" rotWithShape="0" blurRad="12700" dist="25400" dir="2700000">
                    <a:srgbClr val="010199"/>
                  </a:outerShdw>
                </a:effectLst>
                <a:latin typeface="Arial"/>
                <a:ea typeface="Arial"/>
                <a:cs typeface="Arial"/>
                <a:sym typeface="Arial"/>
              </a:defRPr>
            </a:pPr>
          </a:p>
        </p:txBody>
      </p:sp>
      <p:pic>
        <p:nvPicPr>
          <p:cNvPr id="292" name="image15.jpeg" descr="Untitled-16"/>
          <p:cNvPicPr/>
          <p:nvPr/>
        </p:nvPicPr>
        <p:blipFill>
          <a:blip r:embed="rId2">
            <a:extLst/>
          </a:blip>
          <a:stretch>
            <a:fillRect/>
          </a:stretch>
        </p:blipFill>
        <p:spPr>
          <a:xfrm>
            <a:off x="395287" y="1412875"/>
            <a:ext cx="8353425" cy="4895850"/>
          </a:xfrm>
          <a:prstGeom prst="rect">
            <a:avLst/>
          </a:prstGeom>
          <a:ln w="76200">
            <a:solidFill>
              <a:srgbClr val="FFFF00"/>
            </a:solidFill>
            <a:round/>
          </a:ln>
        </p:spPr>
      </p:pic>
      <p:pic>
        <p:nvPicPr>
          <p:cNvPr id="293" name="image6.png"/>
          <p:cNvPicPr/>
          <p:nvPr/>
        </p:nvPicPr>
        <p:blipFill>
          <a:blip r:embed="rId3">
            <a:extLst/>
          </a:blip>
          <a:stretch>
            <a:fillRect/>
          </a:stretch>
        </p:blipFill>
        <p:spPr>
          <a:xfrm>
            <a:off x="0" y="0"/>
            <a:ext cx="827088" cy="404813"/>
          </a:xfrm>
          <a:prstGeom prst="rect">
            <a:avLst/>
          </a:prstGeom>
          <a:ln w="12700">
            <a:miter lim="400000"/>
          </a:ln>
        </p:spPr>
      </p:pic>
      <p:sp>
        <p:nvSpPr>
          <p:cNvPr id="294" name="Shape 294"/>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0" name="Group 120"/>
          <p:cNvGrpSpPr/>
          <p:nvPr/>
        </p:nvGrpSpPr>
        <p:grpSpPr>
          <a:xfrm>
            <a:off x="323850" y="836611"/>
            <a:ext cx="8345489" cy="4613277"/>
            <a:chOff x="0" y="0"/>
            <a:chExt cx="8345489" cy="4613276"/>
          </a:xfrm>
        </p:grpSpPr>
        <p:sp>
          <p:nvSpPr>
            <p:cNvPr id="96" name="Shape 96"/>
            <p:cNvSpPr/>
            <p:nvPr/>
          </p:nvSpPr>
          <p:spPr>
            <a:xfrm>
              <a:off x="0" y="0"/>
              <a:ext cx="8345489" cy="4613276"/>
            </a:xfrm>
            <a:prstGeom prst="rect">
              <a:avLst/>
            </a:prstGeom>
            <a:solidFill>
              <a:srgbClr val="144E5E"/>
            </a:solidFill>
            <a:ln w="25400" cap="flat">
              <a:solidFill>
                <a:srgbClr val="FFFFFF"/>
              </a:solidFill>
              <a:prstDash val="solid"/>
              <a:round/>
            </a:ln>
            <a:effectLst>
              <a:outerShdw sx="100000" sy="100000" kx="0" ky="0" algn="b" rotWithShape="0" blurRad="63500" dist="53881" dir="2700000">
                <a:srgbClr val="000000"/>
              </a:outerShdw>
            </a:effectLst>
          </p:spPr>
          <p:txBody>
            <a:bodyPr wrap="square" lIns="0" tIns="0" rIns="0" bIns="0" numCol="1" anchor="ctr">
              <a:noAutofit/>
            </a:bodyPr>
            <a:lstStyle/>
            <a:p>
              <a:pPr lvl="0">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pPr>
            </a:p>
          </p:txBody>
        </p:sp>
        <p:pic>
          <p:nvPicPr>
            <p:cNvPr id="97" name="image7.png"/>
            <p:cNvPicPr/>
            <p:nvPr/>
          </p:nvPicPr>
          <p:blipFill>
            <a:blip r:embed="rId2">
              <a:extLst/>
            </a:blip>
            <a:stretch>
              <a:fillRect/>
            </a:stretch>
          </p:blipFill>
          <p:spPr>
            <a:xfrm>
              <a:off x="771752" y="114451"/>
              <a:ext cx="6986853" cy="4121722"/>
            </a:xfrm>
            <a:prstGeom prst="rect">
              <a:avLst/>
            </a:prstGeom>
            <a:ln w="12700" cap="flat">
              <a:noFill/>
              <a:miter lim="400000"/>
            </a:ln>
            <a:effectLst/>
          </p:spPr>
        </p:pic>
        <p:sp>
          <p:nvSpPr>
            <p:cNvPr id="98" name="Shape 98"/>
            <p:cNvSpPr/>
            <p:nvPr/>
          </p:nvSpPr>
          <p:spPr>
            <a:xfrm>
              <a:off x="765141" y="880396"/>
              <a:ext cx="396888"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ABP</a:t>
              </a:r>
            </a:p>
          </p:txBody>
        </p:sp>
        <p:sp>
          <p:nvSpPr>
            <p:cNvPr id="99" name="Shape 99"/>
            <p:cNvSpPr/>
            <p:nvPr/>
          </p:nvSpPr>
          <p:spPr>
            <a:xfrm>
              <a:off x="725052" y="1796008"/>
              <a:ext cx="425240"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MAP</a:t>
              </a:r>
            </a:p>
          </p:txBody>
        </p:sp>
        <p:sp>
          <p:nvSpPr>
            <p:cNvPr id="100" name="Shape 100"/>
            <p:cNvSpPr/>
            <p:nvPr/>
          </p:nvSpPr>
          <p:spPr>
            <a:xfrm>
              <a:off x="660514" y="2711619"/>
              <a:ext cx="501515"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òABP</a:t>
              </a:r>
            </a:p>
          </p:txBody>
        </p:sp>
        <p:sp>
          <p:nvSpPr>
            <p:cNvPr id="101" name="Shape 101"/>
            <p:cNvSpPr/>
            <p:nvPr/>
          </p:nvSpPr>
          <p:spPr>
            <a:xfrm>
              <a:off x="864410" y="3404199"/>
              <a:ext cx="297620" cy="324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r" defTabSz="760412">
                <a:lnSpc>
                  <a:spcPts val="2500"/>
                </a:lnSpc>
                <a:tabLst>
                  <a:tab pos="342900" algn="l"/>
                  <a:tab pos="698500" algn="l"/>
                  <a:tab pos="1066800" algn="l"/>
                </a:tabLst>
                <a:defRPr b="1" sz="1200">
                  <a:solidFill>
                    <a:srgbClr val="FFFF00"/>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00"/>
                  </a:solidFill>
                  <a:effectLst>
                    <a:outerShdw sx="100000" sy="100000" kx="0" ky="0" algn="b" rotWithShape="0" blurRad="12700" dist="25400" dir="2700000">
                      <a:srgbClr val="000000"/>
                    </a:outerShdw>
                  </a:effectLst>
                </a:rPr>
                <a:t>HR</a:t>
              </a:r>
            </a:p>
          </p:txBody>
        </p:sp>
        <p:sp>
          <p:nvSpPr>
            <p:cNvPr id="102" name="Shape 102"/>
            <p:cNvSpPr/>
            <p:nvPr/>
          </p:nvSpPr>
          <p:spPr>
            <a:xfrm>
              <a:off x="7265621" y="434328"/>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250</a:t>
              </a:r>
            </a:p>
          </p:txBody>
        </p:sp>
        <p:sp>
          <p:nvSpPr>
            <p:cNvPr id="103" name="Shape 103"/>
            <p:cNvSpPr/>
            <p:nvPr/>
          </p:nvSpPr>
          <p:spPr>
            <a:xfrm>
              <a:off x="7265622" y="1244293"/>
              <a:ext cx="159136"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0</a:t>
              </a:r>
            </a:p>
          </p:txBody>
        </p:sp>
        <p:sp>
          <p:nvSpPr>
            <p:cNvPr id="104" name="Shape 104"/>
            <p:cNvSpPr/>
            <p:nvPr/>
          </p:nvSpPr>
          <p:spPr>
            <a:xfrm>
              <a:off x="7265621" y="1420372"/>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150</a:t>
              </a:r>
            </a:p>
          </p:txBody>
        </p:sp>
        <p:sp>
          <p:nvSpPr>
            <p:cNvPr id="105" name="Shape 105"/>
            <p:cNvSpPr/>
            <p:nvPr/>
          </p:nvSpPr>
          <p:spPr>
            <a:xfrm>
              <a:off x="7265622" y="2007303"/>
              <a:ext cx="267482"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50</a:t>
              </a:r>
            </a:p>
          </p:txBody>
        </p:sp>
        <p:sp>
          <p:nvSpPr>
            <p:cNvPr id="106" name="Shape 106"/>
            <p:cNvSpPr/>
            <p:nvPr/>
          </p:nvSpPr>
          <p:spPr>
            <a:xfrm>
              <a:off x="7265621" y="2195120"/>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150</a:t>
              </a:r>
            </a:p>
          </p:txBody>
        </p:sp>
        <p:sp>
          <p:nvSpPr>
            <p:cNvPr id="107" name="Shape 107"/>
            <p:cNvSpPr/>
            <p:nvPr/>
          </p:nvSpPr>
          <p:spPr>
            <a:xfrm>
              <a:off x="7265622" y="2840744"/>
              <a:ext cx="267482"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50</a:t>
              </a:r>
            </a:p>
          </p:txBody>
        </p:sp>
        <p:sp>
          <p:nvSpPr>
            <p:cNvPr id="108" name="Shape 108"/>
            <p:cNvSpPr/>
            <p:nvPr/>
          </p:nvSpPr>
          <p:spPr>
            <a:xfrm>
              <a:off x="7265621" y="3005085"/>
              <a:ext cx="375829"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150</a:t>
              </a:r>
            </a:p>
          </p:txBody>
        </p:sp>
        <p:sp>
          <p:nvSpPr>
            <p:cNvPr id="109" name="Shape 109"/>
            <p:cNvSpPr/>
            <p:nvPr/>
          </p:nvSpPr>
          <p:spPr>
            <a:xfrm>
              <a:off x="7265622" y="3603755"/>
              <a:ext cx="267482" cy="26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19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50</a:t>
              </a:r>
            </a:p>
          </p:txBody>
        </p:sp>
        <p:sp>
          <p:nvSpPr>
            <p:cNvPr id="110" name="Shape 110"/>
            <p:cNvSpPr/>
            <p:nvPr/>
          </p:nvSpPr>
          <p:spPr>
            <a:xfrm>
              <a:off x="7265621" y="798225"/>
              <a:ext cx="607480"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mmHg</a:t>
              </a:r>
            </a:p>
          </p:txBody>
        </p:sp>
        <p:sp>
          <p:nvSpPr>
            <p:cNvPr id="111" name="Shape 111"/>
            <p:cNvSpPr/>
            <p:nvPr/>
          </p:nvSpPr>
          <p:spPr>
            <a:xfrm>
              <a:off x="7265621" y="1678621"/>
              <a:ext cx="607480"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mmHg</a:t>
              </a:r>
            </a:p>
          </p:txBody>
        </p:sp>
        <p:sp>
          <p:nvSpPr>
            <p:cNvPr id="112" name="Shape 112"/>
            <p:cNvSpPr/>
            <p:nvPr/>
          </p:nvSpPr>
          <p:spPr>
            <a:xfrm>
              <a:off x="7265621" y="2488586"/>
              <a:ext cx="607480"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mmHg</a:t>
              </a:r>
            </a:p>
          </p:txBody>
        </p:sp>
        <p:sp>
          <p:nvSpPr>
            <p:cNvPr id="113" name="Shape 113"/>
            <p:cNvSpPr/>
            <p:nvPr/>
          </p:nvSpPr>
          <p:spPr>
            <a:xfrm>
              <a:off x="7265621" y="3298550"/>
              <a:ext cx="584338" cy="283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b/min</a:t>
              </a:r>
            </a:p>
          </p:txBody>
        </p:sp>
        <p:sp>
          <p:nvSpPr>
            <p:cNvPr id="114" name="Shape 114"/>
            <p:cNvSpPr/>
            <p:nvPr/>
          </p:nvSpPr>
          <p:spPr>
            <a:xfrm>
              <a:off x="6605839" y="4190686"/>
              <a:ext cx="533141" cy="283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19044" tIns="19044" rIns="19044" bIns="19044" numCol="1" anchor="t">
              <a:spAutoFit/>
            </a:bodyPr>
            <a:lstStyle>
              <a:lvl1pPr algn="ctr" defTabSz="760412">
                <a:lnSpc>
                  <a:spcPts val="2100"/>
                </a:lnSpc>
                <a:tabLst>
                  <a:tab pos="342900" algn="l"/>
                  <a:tab pos="698500" algn="l"/>
                  <a:tab pos="1066800" algn="l"/>
                </a:tabLst>
                <a:defRPr b="1" sz="1200">
                  <a:solidFill>
                    <a:srgbClr val="FFFFFF"/>
                  </a:solidFill>
                  <a:effectLst>
                    <a:outerShdw sx="100000" sy="100000" kx="0" ky="0" algn="b" rotWithShape="0" blurRad="12700" dist="25400" dir="2700000">
                      <a:srgbClr val="000000"/>
                    </a:outerShdw>
                  </a:effectLst>
                  <a:latin typeface="Verdana"/>
                  <a:ea typeface="Verdana"/>
                  <a:cs typeface="Verdana"/>
                  <a:sym typeface="Verdana"/>
                </a:defRPr>
              </a:lvl1pPr>
            </a:lstStyle>
            <a:p>
              <a:pPr lvl="0">
                <a:defRPr b="0" sz="1800">
                  <a:solidFill>
                    <a:srgbClr val="000000"/>
                  </a:solidFill>
                  <a:effectLst/>
                </a:defRPr>
              </a:pPr>
              <a:r>
                <a:rPr b="1" sz="1200">
                  <a:solidFill>
                    <a:srgbClr val="FFFFFF"/>
                  </a:solidFill>
                  <a:effectLst>
                    <a:outerShdw sx="100000" sy="100000" kx="0" ky="0" algn="b" rotWithShape="0" blurRad="12700" dist="25400" dir="2700000">
                      <a:srgbClr val="000000"/>
                    </a:outerShdw>
                  </a:effectLst>
                </a:rPr>
                <a:t>3 min</a:t>
              </a:r>
            </a:p>
          </p:txBody>
        </p:sp>
        <p:sp>
          <p:nvSpPr>
            <p:cNvPr id="115" name="Shape 115"/>
            <p:cNvSpPr/>
            <p:nvPr/>
          </p:nvSpPr>
          <p:spPr>
            <a:xfrm flipV="1">
              <a:off x="1831077" y="3756356"/>
              <a:ext cx="2" cy="539978"/>
            </a:xfrm>
            <a:prstGeom prst="line">
              <a:avLst/>
            </a:prstGeom>
            <a:noFill/>
            <a:ln w="25400" cap="flat">
              <a:solidFill>
                <a:srgbClr val="FFFF00"/>
              </a:solidFill>
              <a:prstDash val="solid"/>
              <a:round/>
              <a:tailEnd type="triangle" w="med" len="med"/>
            </a:ln>
            <a:effectLst>
              <a:outerShdw sx="100000" sy="100000" kx="0" ky="0" algn="b" rotWithShape="0" blurRad="63500" dist="35921" dir="2700000">
                <a:srgbClr val="000000"/>
              </a:outerShdw>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16" name="Shape 116"/>
            <p:cNvSpPr/>
            <p:nvPr/>
          </p:nvSpPr>
          <p:spPr>
            <a:xfrm flipV="1">
              <a:off x="5375856" y="3756356"/>
              <a:ext cx="1" cy="539978"/>
            </a:xfrm>
            <a:prstGeom prst="line">
              <a:avLst/>
            </a:prstGeom>
            <a:noFill/>
            <a:ln w="25400" cap="flat">
              <a:solidFill>
                <a:srgbClr val="FFFF00"/>
              </a:solidFill>
              <a:prstDash val="solid"/>
              <a:round/>
              <a:tailEnd type="triangle" w="med" len="med"/>
            </a:ln>
            <a:effectLst>
              <a:outerShdw sx="100000" sy="100000" kx="0" ky="0" algn="b" rotWithShape="0" blurRad="63500" dist="35921" dir="2700000">
                <a:srgbClr val="000000"/>
              </a:outerShdw>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17" name="Shape 117"/>
            <p:cNvSpPr/>
            <p:nvPr/>
          </p:nvSpPr>
          <p:spPr>
            <a:xfrm>
              <a:off x="7206933" y="4108515"/>
              <a:ext cx="1" cy="93910"/>
            </a:xfrm>
            <a:prstGeom prst="line">
              <a:avLst/>
            </a:prstGeom>
            <a:noFill/>
            <a:ln w="25400" cap="flat">
              <a:solidFill>
                <a:srgbClr val="FFFF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18" name="Shape 118"/>
            <p:cNvSpPr/>
            <p:nvPr/>
          </p:nvSpPr>
          <p:spPr>
            <a:xfrm flipH="1">
              <a:off x="6561361" y="4214163"/>
              <a:ext cx="633836" cy="0"/>
            </a:xfrm>
            <a:prstGeom prst="line">
              <a:avLst/>
            </a:prstGeom>
            <a:noFill/>
            <a:ln w="25400" cap="flat">
              <a:solidFill>
                <a:srgbClr val="FFFF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19" name="Shape 119"/>
            <p:cNvSpPr/>
            <p:nvPr/>
          </p:nvSpPr>
          <p:spPr>
            <a:xfrm>
              <a:off x="6549622" y="4108515"/>
              <a:ext cx="2" cy="93910"/>
            </a:xfrm>
            <a:prstGeom prst="line">
              <a:avLst/>
            </a:prstGeom>
            <a:noFill/>
            <a:ln w="25400" cap="flat">
              <a:solidFill>
                <a:srgbClr val="FFFF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121" name="Shape 121"/>
          <p:cNvSpPr/>
          <p:nvPr/>
        </p:nvSpPr>
        <p:spPr>
          <a:xfrm>
            <a:off x="5564398" y="6176962"/>
            <a:ext cx="2358815" cy="283446"/>
          </a:xfrm>
          <a:prstGeom prst="rect">
            <a:avLst/>
          </a:prstGeom>
          <a:ln w="12700">
            <a:miter lim="400000"/>
          </a:ln>
          <a:extLst>
            <a:ext uri="{C572A759-6A51-4108-AA02-DFA0A04FC94B}">
              <ma14:wrappingTextBoxFlag xmlns:ma14="http://schemas.microsoft.com/office/mac/drawingml/2011/main" val="1"/>
            </a:ext>
          </a:extLst>
        </p:spPr>
        <p:txBody>
          <a:bodyPr wrap="none" lIns="19044" tIns="19044" rIns="19044" bIns="19044">
            <a:spAutoFit/>
          </a:bodyPr>
          <a:lstStyle>
            <a:lvl1pPr algn="r" defTabSz="760412">
              <a:lnSpc>
                <a:spcPts val="2100"/>
              </a:lnSpc>
              <a:tabLst>
                <a:tab pos="342900" algn="l"/>
                <a:tab pos="698500" algn="l"/>
                <a:tab pos="1066800" algn="l"/>
              </a:tabLst>
              <a:defRPr sz="1200">
                <a:solidFill>
                  <a:srgbClr val="000066"/>
                </a:solidFill>
                <a:latin typeface="Verdana"/>
                <a:ea typeface="Verdana"/>
                <a:cs typeface="Verdana"/>
                <a:sym typeface="Verdana"/>
              </a:defRPr>
            </a:lvl1pPr>
          </a:lstStyle>
          <a:p>
            <a:pPr lvl="0">
              <a:defRPr sz="1800">
                <a:solidFill>
                  <a:srgbClr val="000000"/>
                </a:solidFill>
              </a:defRPr>
            </a:pPr>
            <a:r>
              <a:rPr sz="1200">
                <a:solidFill>
                  <a:srgbClr val="000066"/>
                </a:solidFill>
              </a:rPr>
              <a:t>Mancia G. et al.  Lancet  1983</a:t>
            </a:r>
          </a:p>
        </p:txBody>
      </p:sp>
      <p:sp>
        <p:nvSpPr>
          <p:cNvPr id="122" name="Shape 122"/>
          <p:cNvSpPr/>
          <p:nvPr/>
        </p:nvSpPr>
        <p:spPr>
          <a:xfrm>
            <a:off x="571500" y="5500687"/>
            <a:ext cx="8215311" cy="4470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solidFill>
                  <a:srgbClr val="002060"/>
                </a:solidFill>
                <a:latin typeface="Calibri"/>
                <a:ea typeface="Calibri"/>
                <a:cs typeface="Calibri"/>
                <a:sym typeface="Calibri"/>
              </a:defRPr>
            </a:lvl1pPr>
          </a:lstStyle>
          <a:p>
            <a:pPr lvl="0">
              <a:defRPr b="0" sz="1800">
                <a:solidFill>
                  <a:srgbClr val="000000"/>
                </a:solidFill>
              </a:defRPr>
            </a:pPr>
            <a:r>
              <a:rPr b="1" sz="2400">
                <a:solidFill>
                  <a:srgbClr val="002060"/>
                </a:solidFill>
              </a:rPr>
              <a:t>Pa=La piu’ importante variabile fisiologica naturale </a:t>
            </a:r>
          </a:p>
        </p:txBody>
      </p:sp>
    </p:spTree>
  </p:cSld>
  <p:clrMapOvr>
    <a:masterClrMapping/>
  </p:clrMapOvr>
  <p:transition spd="slow" advClick="1">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idx="4294967295"/>
          </p:nvPr>
        </p:nvSpPr>
        <p:spPr>
          <a:xfrm>
            <a:off x="1597024" y="349250"/>
            <a:ext cx="6018214" cy="909638"/>
          </a:xfrm>
          <a:prstGeom prst="rect">
            <a:avLst/>
          </a:prstGeom>
        </p:spPr>
        <p:txBody>
          <a:bodyPr lIns="0" tIns="0" rIns="0" bIns="0">
            <a:normAutofit fontScale="100000" lnSpcReduction="0"/>
          </a:bodyPr>
          <a:lstStyle>
            <a:lvl1pPr defTabSz="658368">
              <a:defRPr sz="2300">
                <a:solidFill>
                  <a:srgbClr val="B2B2B2"/>
                </a:solidFill>
                <a:effectLst>
                  <a:outerShdw sx="100000" sy="100000" kx="0" ky="0" algn="b" rotWithShape="0" blurRad="12700" dist="18288" dir="2700000">
                    <a:srgbClr val="FFFFFF"/>
                  </a:outerShdw>
                </a:effectLst>
                <a:latin typeface="Comic Sans MS"/>
                <a:ea typeface="Comic Sans MS"/>
                <a:cs typeface="Comic Sans MS"/>
                <a:sym typeface="Comic Sans MS"/>
              </a:defRPr>
            </a:lvl1pPr>
          </a:lstStyle>
          <a:p>
            <a:pPr lvl="0">
              <a:defRPr sz="1800">
                <a:solidFill>
                  <a:srgbClr val="000000"/>
                </a:solidFill>
                <a:effectLst/>
              </a:defRPr>
            </a:pPr>
            <a:r>
              <a:rPr sz="2300">
                <a:solidFill>
                  <a:srgbClr val="B2B2B2"/>
                </a:solidFill>
                <a:effectLst>
                  <a:outerShdw sx="100000" sy="100000" kx="0" ky="0" algn="b" rotWithShape="0" blurRad="12700" dist="18288" dir="2700000">
                    <a:srgbClr val="FFFFFF"/>
                  </a:outerShdw>
                </a:effectLst>
              </a:rPr>
              <a:t>La Variabilità della PA              e danno d’organo</a:t>
            </a:r>
          </a:p>
        </p:txBody>
      </p:sp>
      <p:pic>
        <p:nvPicPr>
          <p:cNvPr id="297" name="image16.png" descr="ar59"/>
          <p:cNvPicPr/>
          <p:nvPr/>
        </p:nvPicPr>
        <p:blipFill>
          <a:blip r:embed="rId2">
            <a:extLst/>
          </a:blip>
          <a:stretch>
            <a:fillRect/>
          </a:stretch>
        </p:blipFill>
        <p:spPr>
          <a:xfrm>
            <a:off x="468312" y="260350"/>
            <a:ext cx="647701" cy="952500"/>
          </a:xfrm>
          <a:prstGeom prst="rect">
            <a:avLst/>
          </a:prstGeom>
          <a:ln w="12700">
            <a:miter lim="400000"/>
          </a:ln>
        </p:spPr>
      </p:pic>
      <p:pic>
        <p:nvPicPr>
          <p:cNvPr id="298" name="image17.png" descr="scanner8"/>
          <p:cNvPicPr/>
          <p:nvPr/>
        </p:nvPicPr>
        <p:blipFill>
          <a:blip r:embed="rId3">
            <a:extLst/>
          </a:blip>
          <a:stretch>
            <a:fillRect/>
          </a:stretch>
        </p:blipFill>
        <p:spPr>
          <a:xfrm>
            <a:off x="684212" y="1628775"/>
            <a:ext cx="7777164" cy="4679950"/>
          </a:xfrm>
          <a:prstGeom prst="rect">
            <a:avLst/>
          </a:prstGeom>
          <a:ln w="12700">
            <a:miter lim="400000"/>
          </a:ln>
        </p:spPr>
      </p:pic>
      <p:sp>
        <p:nvSpPr>
          <p:cNvPr id="299" name="Shape 299"/>
          <p:cNvSpPr/>
          <p:nvPr/>
        </p:nvSpPr>
        <p:spPr>
          <a:xfrm>
            <a:off x="3851275" y="6381749"/>
            <a:ext cx="4105275" cy="294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700"/>
              </a:spcBef>
              <a:defRPr b="1" sz="1200">
                <a:solidFill>
                  <a:srgbClr val="FFFFFF"/>
                </a:solidFill>
                <a:latin typeface="Comic Sans MS"/>
                <a:ea typeface="Comic Sans MS"/>
                <a:cs typeface="Comic Sans MS"/>
                <a:sym typeface="Comic Sans MS"/>
              </a:defRPr>
            </a:lvl1pPr>
          </a:lstStyle>
          <a:p>
            <a:pPr lvl="0">
              <a:defRPr b="0" sz="1800">
                <a:solidFill>
                  <a:srgbClr val="000000"/>
                </a:solidFill>
              </a:defRPr>
            </a:pPr>
            <a:r>
              <a:rPr b="1" sz="1200">
                <a:solidFill>
                  <a:srgbClr val="FFFFFF"/>
                </a:solidFill>
              </a:rPr>
              <a:t>Parati et coll. J Hypertension 1987; 5: 93-8</a:t>
            </a:r>
          </a:p>
        </p:txBody>
      </p:sp>
      <p:pic>
        <p:nvPicPr>
          <p:cNvPr id="300" name="image6.png"/>
          <p:cNvPicPr/>
          <p:nvPr/>
        </p:nvPicPr>
        <p:blipFill>
          <a:blip r:embed="rId4">
            <a:extLst/>
          </a:blip>
          <a:stretch>
            <a:fillRect/>
          </a:stretch>
        </p:blipFill>
        <p:spPr>
          <a:xfrm>
            <a:off x="0" y="0"/>
            <a:ext cx="827088" cy="404813"/>
          </a:xfrm>
          <a:prstGeom prst="rect">
            <a:avLst/>
          </a:prstGeom>
          <a:ln w="12700">
            <a:miter lim="400000"/>
          </a:ln>
        </p:spPr>
      </p:pic>
      <p:sp>
        <p:nvSpPr>
          <p:cNvPr id="301" name="Shape 301"/>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nvSpPr>
        <p:spPr>
          <a:xfrm>
            <a:off x="647698" y="746124"/>
            <a:ext cx="5363816" cy="914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000">
                <a:solidFill>
                  <a:srgbClr val="000066"/>
                </a:solidFill>
                <a:latin typeface="Verdana"/>
                <a:ea typeface="Verdana"/>
                <a:cs typeface="Verdana"/>
                <a:sym typeface="Verdana"/>
              </a:rPr>
              <a:t>(</a:t>
            </a:r>
            <a:r>
              <a:rPr i="1" sz="2000">
                <a:solidFill>
                  <a:srgbClr val="000066"/>
                </a:solidFill>
                <a:latin typeface="Verdana"/>
                <a:ea typeface="Verdana"/>
                <a:cs typeface="Verdana"/>
                <a:sym typeface="Verdana"/>
              </a:rPr>
              <a:t>Hypertension.</a:t>
            </a:r>
            <a:r>
              <a:rPr sz="2000">
                <a:solidFill>
                  <a:srgbClr val="000066"/>
                </a:solidFill>
                <a:latin typeface="Verdana"/>
                <a:ea typeface="Verdana"/>
                <a:cs typeface="Verdana"/>
                <a:sym typeface="Verdana"/>
              </a:rPr>
              <a:t> 2008;51:1272.)</a:t>
            </a:r>
            <a:br>
              <a:rPr sz="2000">
                <a:solidFill>
                  <a:srgbClr val="000066"/>
                </a:solidFill>
                <a:latin typeface="Verdana"/>
                <a:ea typeface="Verdana"/>
                <a:cs typeface="Verdana"/>
                <a:sym typeface="Verdana"/>
              </a:rPr>
            </a:br>
            <a:r>
              <a:rPr sz="2000">
                <a:solidFill>
                  <a:srgbClr val="000066"/>
                </a:solidFill>
                <a:latin typeface="Verdana"/>
                <a:ea typeface="Verdana"/>
                <a:cs typeface="Verdana"/>
                <a:sym typeface="Verdana"/>
              </a:rPr>
              <a:t>© 2008 American Heart Association, Inc. </a:t>
            </a:r>
            <a:br>
              <a:rPr sz="2000">
                <a:solidFill>
                  <a:srgbClr val="000066"/>
                </a:solidFill>
                <a:latin typeface="Verdana"/>
                <a:ea typeface="Verdana"/>
                <a:cs typeface="Verdana"/>
                <a:sym typeface="Verdana"/>
              </a:rPr>
            </a:br>
          </a:p>
        </p:txBody>
      </p:sp>
      <p:graphicFrame>
        <p:nvGraphicFramePr>
          <p:cNvPr id="304" name="Table 304"/>
          <p:cNvGraphicFramePr/>
          <p:nvPr/>
        </p:nvGraphicFramePr>
        <p:xfrm>
          <a:off x="685800" y="1828800"/>
          <a:ext cx="4235450" cy="73247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35450"/>
              </a:tblGrid>
              <a:tr h="365125">
                <a:tc>
                  <a:txBody>
                    <a:bodyPr/>
                    <a:lstStyle/>
                    <a:p>
                      <a:pPr lvl="0" algn="l">
                        <a:spcBef>
                          <a:spcPts val="400"/>
                        </a:spcBef>
                        <a:defRPr b="0" i="0" sz="1800"/>
                      </a:pPr>
                      <a:r>
                        <a:rPr>
                          <a:latin typeface="+mn-lt"/>
                          <a:ea typeface="+mn-ea"/>
                          <a:cs typeface="+mn-cs"/>
                          <a:sym typeface="Avenir"/>
                        </a:rPr>
                        <a:t/>
                      </a:r>
                    </a:p>
                  </a:txBody>
                  <a:tcPr marL="45720" marR="45720" marT="45720" marB="45720" anchor="t" anchorCtr="0" horzOverflow="overflow">
                    <a:lnL w="12700">
                      <a:miter lim="400000"/>
                    </a:lnL>
                    <a:lnR w="12700">
                      <a:miter lim="400000"/>
                    </a:lnR>
                    <a:lnT w="12700">
                      <a:miter lim="400000"/>
                    </a:lnT>
                    <a:lnB w="12700">
                      <a:miter lim="400000"/>
                    </a:lnB>
                    <a:noFill/>
                  </a:tcPr>
                </a:tc>
              </a:tr>
              <a:tr h="366712">
                <a:tc>
                  <a:txBody>
                    <a:bodyPr/>
                    <a:lstStyle/>
                    <a:p>
                      <a:pPr lvl="0" algn="l">
                        <a:defRPr b="0" i="0" sz="1800"/>
                      </a:pPr>
                      <a:r>
                        <a:rPr b="1">
                          <a:solidFill>
                            <a:srgbClr val="000066"/>
                          </a:solidFill>
                          <a:latin typeface="Verdana"/>
                          <a:ea typeface="Verdana"/>
                          <a:cs typeface="Verdana"/>
                          <a:sym typeface="Verdana"/>
                        </a:rPr>
                        <a:t>Editorial commentaries</a:t>
                      </a:r>
                    </a:p>
                  </a:txBody>
                  <a:tcPr marL="45720" marR="45720" marT="45720" marB="45720" anchor="t" anchorCtr="0" horzOverflow="overflow">
                    <a:lnL w="12700">
                      <a:miter lim="400000"/>
                    </a:lnL>
                    <a:lnR w="12700">
                      <a:miter lim="400000"/>
                    </a:lnR>
                    <a:lnT w="12700">
                      <a:miter lim="400000"/>
                    </a:lnT>
                    <a:lnB w="12700">
                      <a:miter lim="400000"/>
                    </a:lnB>
                    <a:noFill/>
                  </a:tcPr>
                </a:tc>
              </a:tr>
            </a:tbl>
          </a:graphicData>
        </a:graphic>
      </p:graphicFrame>
      <p:sp>
        <p:nvSpPr>
          <p:cNvPr id="305" name="Shape 305"/>
          <p:cNvSpPr/>
          <p:nvPr/>
        </p:nvSpPr>
        <p:spPr>
          <a:xfrm>
            <a:off x="685800" y="2582083"/>
            <a:ext cx="7740650" cy="2666970"/>
          </a:xfrm>
          <a:prstGeom prst="rect">
            <a:avLst/>
          </a:prstGeom>
          <a:ln w="12700">
            <a:miter lim="400000"/>
          </a:ln>
          <a:extLst>
            <a:ext uri="{C572A759-6A51-4108-AA02-DFA0A04FC94B}">
              <ma14:wrappingTextBoxFlag xmlns:ma14="http://schemas.microsoft.com/office/mac/drawingml/2011/main" val="1"/>
            </a:ext>
          </a:extLst>
        </p:spPr>
        <p:txBody>
          <a:bodyPr lIns="44434" tIns="44434" rIns="44434" bIns="44434" anchor="ctr">
            <a:spAutoFit/>
          </a:bodyPr>
          <a:lstStyle/>
          <a:p>
            <a:pPr lvl="0"/>
            <a:r>
              <a:rPr b="1" sz="3600">
                <a:solidFill>
                  <a:srgbClr val="000066"/>
                </a:solidFill>
                <a:latin typeface="Verdana"/>
                <a:ea typeface="Verdana"/>
                <a:cs typeface="Verdana"/>
                <a:sym typeface="Verdana"/>
              </a:rPr>
              <a:t>White-Coat Hypertension Is Hypertension</a:t>
            </a:r>
            <a:endParaRPr b="1" sz="3600">
              <a:solidFill>
                <a:srgbClr val="000066"/>
              </a:solidFill>
              <a:latin typeface="Calibri"/>
              <a:ea typeface="Calibri"/>
              <a:cs typeface="Calibri"/>
              <a:sym typeface="Calibri"/>
            </a:endParaRPr>
          </a:p>
          <a:p>
            <a:pPr lvl="0"/>
            <a:r>
              <a:rPr sz="2400">
                <a:solidFill>
                  <a:srgbClr val="000066"/>
                </a:solidFill>
                <a:latin typeface="Verdana"/>
                <a:ea typeface="Verdana"/>
                <a:cs typeface="Verdana"/>
                <a:sym typeface="Verdana"/>
              </a:rPr>
              <a:t>(L’ipertensione da camice bianco è ipertensione)</a:t>
            </a:r>
            <a:endParaRPr sz="2400">
              <a:solidFill>
                <a:srgbClr val="000066"/>
              </a:solidFill>
              <a:latin typeface="Calibri"/>
              <a:ea typeface="Calibri"/>
              <a:cs typeface="Calibri"/>
              <a:sym typeface="Calibri"/>
            </a:endParaRPr>
          </a:p>
          <a:p>
            <a:pPr lvl="0"/>
            <a:endParaRPr sz="2400">
              <a:solidFill>
                <a:srgbClr val="000066"/>
              </a:solidFill>
              <a:latin typeface="Calibri"/>
              <a:ea typeface="Calibri"/>
              <a:cs typeface="Calibri"/>
              <a:sym typeface="Calibri"/>
            </a:endParaRPr>
          </a:p>
          <a:p>
            <a:pPr lvl="0"/>
            <a:r>
              <a:rPr sz="2000">
                <a:solidFill>
                  <a:srgbClr val="000066"/>
                </a:solidFill>
                <a:latin typeface="Verdana"/>
                <a:ea typeface="Verdana"/>
                <a:cs typeface="Verdana"/>
                <a:sym typeface="Verdana"/>
              </a:rPr>
              <a:t>J. David Spence</a:t>
            </a:r>
            <a:r>
              <a:rPr sz="2400">
                <a:solidFill>
                  <a:srgbClr val="000066"/>
                </a:solidFill>
                <a:latin typeface="Verdana"/>
                <a:ea typeface="Verdana"/>
                <a:cs typeface="Verdana"/>
                <a:sym typeface="Verdana"/>
              </a:rPr>
              <a:t> </a:t>
            </a:r>
            <a:br>
              <a:rPr sz="2400">
                <a:solidFill>
                  <a:srgbClr val="000066"/>
                </a:solidFill>
                <a:latin typeface="Verdana"/>
                <a:ea typeface="Verdana"/>
                <a:cs typeface="Verdana"/>
                <a:sym typeface="Verdana"/>
              </a:rPr>
            </a:br>
          </a:p>
        </p:txBody>
      </p:sp>
    </p:spTree>
  </p:cSld>
  <p:clrMapOvr>
    <a:masterClrMapping/>
  </p:clrMapOvr>
  <p:transition spd="slow" advClick="1">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7" name="image18.jpeg" descr="pagina%202%20copy"/>
          <p:cNvPicPr/>
          <p:nvPr/>
        </p:nvPicPr>
        <p:blipFill>
          <a:blip r:embed="rId2">
            <a:extLst/>
          </a:blip>
          <a:stretch>
            <a:fillRect/>
          </a:stretch>
        </p:blipFill>
        <p:spPr>
          <a:xfrm>
            <a:off x="0" y="0"/>
            <a:ext cx="9144000" cy="5300663"/>
          </a:xfrm>
          <a:prstGeom prst="rect">
            <a:avLst/>
          </a:prstGeom>
          <a:ln w="12700">
            <a:miter lim="400000"/>
          </a:ln>
        </p:spPr>
      </p:pic>
      <p:pic>
        <p:nvPicPr>
          <p:cNvPr id="308" name="image19.jpeg" descr="VIR"/>
          <p:cNvPicPr/>
          <p:nvPr/>
        </p:nvPicPr>
        <p:blipFill>
          <a:blip r:embed="rId3">
            <a:extLst/>
          </a:blip>
          <a:stretch>
            <a:fillRect/>
          </a:stretch>
        </p:blipFill>
        <p:spPr>
          <a:xfrm>
            <a:off x="0" y="4076700"/>
            <a:ext cx="9144000" cy="6332538"/>
          </a:xfrm>
          <a:prstGeom prst="rect">
            <a:avLst/>
          </a:prstGeom>
          <a:ln w="12700">
            <a:miter lim="400000"/>
          </a:ln>
        </p:spPr>
      </p:pic>
      <p:pic>
        <p:nvPicPr>
          <p:cNvPr id="309" name="image6.png"/>
          <p:cNvPicPr/>
          <p:nvPr/>
        </p:nvPicPr>
        <p:blipFill>
          <a:blip r:embed="rId4">
            <a:extLst/>
          </a:blip>
          <a:stretch>
            <a:fillRect/>
          </a:stretch>
        </p:blipFill>
        <p:spPr>
          <a:xfrm>
            <a:off x="0" y="0"/>
            <a:ext cx="827088" cy="404813"/>
          </a:xfrm>
          <a:prstGeom prst="rect">
            <a:avLst/>
          </a:prstGeom>
          <a:ln w="12700">
            <a:miter lim="400000"/>
          </a:ln>
        </p:spPr>
      </p:pic>
      <p:sp>
        <p:nvSpPr>
          <p:cNvPr id="310" name="Shape 310"/>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2" name="image20.jpeg" descr="7"/>
          <p:cNvPicPr/>
          <p:nvPr/>
        </p:nvPicPr>
        <p:blipFill>
          <a:blip r:embed="rId2">
            <a:extLst/>
          </a:blip>
          <a:stretch>
            <a:fillRect/>
          </a:stretch>
        </p:blipFill>
        <p:spPr>
          <a:xfrm>
            <a:off x="611187" y="1025525"/>
            <a:ext cx="8153401" cy="5832475"/>
          </a:xfrm>
          <a:prstGeom prst="rect">
            <a:avLst/>
          </a:prstGeom>
          <a:ln w="76200">
            <a:solidFill>
              <a:srgbClr val="FFFF00"/>
            </a:solidFill>
            <a:prstDash val="lgDash"/>
            <a:round/>
          </a:ln>
        </p:spPr>
      </p:pic>
      <p:sp>
        <p:nvSpPr>
          <p:cNvPr id="313" name="Shape 313"/>
          <p:cNvSpPr/>
          <p:nvPr/>
        </p:nvSpPr>
        <p:spPr>
          <a:xfrm>
            <a:off x="395287" y="404811"/>
            <a:ext cx="9144001" cy="4213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sz="2400">
                <a:solidFill>
                  <a:srgbClr val="FFFF66"/>
                </a:solidFill>
                <a:latin typeface="Times New Roman"/>
                <a:ea typeface="Times New Roman"/>
                <a:cs typeface="Times New Roman"/>
                <a:sym typeface="Times New Roman"/>
              </a:defRPr>
            </a:lvl1pPr>
          </a:lstStyle>
          <a:p>
            <a:pPr lvl="0">
              <a:defRPr b="0" sz="1800">
                <a:solidFill>
                  <a:srgbClr val="000000"/>
                </a:solidFill>
              </a:defRPr>
            </a:pPr>
            <a:r>
              <a:rPr b="1" sz="2400">
                <a:solidFill>
                  <a:srgbClr val="FFFF66"/>
                </a:solidFill>
              </a:rPr>
              <a:t>Perdita di funzioni organiche e funzionali con l’eta’</a:t>
            </a:r>
          </a:p>
        </p:txBody>
      </p:sp>
      <p:pic>
        <p:nvPicPr>
          <p:cNvPr id="314" name="image6.png"/>
          <p:cNvPicPr/>
          <p:nvPr/>
        </p:nvPicPr>
        <p:blipFill>
          <a:blip r:embed="rId3">
            <a:extLst/>
          </a:blip>
          <a:stretch>
            <a:fillRect/>
          </a:stretch>
        </p:blipFill>
        <p:spPr>
          <a:xfrm>
            <a:off x="0" y="0"/>
            <a:ext cx="827088" cy="404813"/>
          </a:xfrm>
          <a:prstGeom prst="rect">
            <a:avLst/>
          </a:prstGeom>
          <a:ln w="12700">
            <a:miter lim="400000"/>
          </a:ln>
        </p:spPr>
      </p:pic>
      <p:sp>
        <p:nvSpPr>
          <p:cNvPr id="315" name="Shape 315"/>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med" advClick="1">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7" name="image21.jpeg" descr="22"/>
          <p:cNvPicPr/>
          <p:nvPr/>
        </p:nvPicPr>
        <p:blipFill>
          <a:blip r:embed="rId2">
            <a:extLst/>
          </a:blip>
          <a:stretch>
            <a:fillRect/>
          </a:stretch>
        </p:blipFill>
        <p:spPr>
          <a:xfrm>
            <a:off x="0" y="-3939"/>
            <a:ext cx="9144000" cy="6858001"/>
          </a:xfrm>
          <a:prstGeom prst="rect">
            <a:avLst/>
          </a:prstGeom>
          <a:ln w="12700">
            <a:miter lim="400000"/>
          </a:ln>
        </p:spPr>
      </p:pic>
      <p:pic>
        <p:nvPicPr>
          <p:cNvPr id="318" name="image22.png"/>
          <p:cNvPicPr/>
          <p:nvPr/>
        </p:nvPicPr>
        <p:blipFill>
          <a:blip r:embed="rId3">
            <a:extLst/>
          </a:blip>
          <a:stretch>
            <a:fillRect/>
          </a:stretch>
        </p:blipFill>
        <p:spPr>
          <a:xfrm>
            <a:off x="8316913" y="6453188"/>
            <a:ext cx="827087" cy="404812"/>
          </a:xfrm>
          <a:prstGeom prst="rect">
            <a:avLst/>
          </a:prstGeom>
          <a:ln w="12700">
            <a:miter lim="400000"/>
          </a:ln>
        </p:spPr>
      </p:pic>
      <p:sp>
        <p:nvSpPr>
          <p:cNvPr id="319" name="Shape 319"/>
          <p:cNvSpPr/>
          <p:nvPr/>
        </p:nvSpPr>
        <p:spPr>
          <a:xfrm>
            <a:off x="4284662" y="6521450"/>
            <a:ext cx="5256212" cy="3114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900"/>
              </a:spcBef>
              <a:defRPr sz="16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600">
                <a:solidFill>
                  <a:srgbClr val="FFFFFF"/>
                </a:solidFill>
              </a:rPr>
              <a:t>Domenico Monizzi Resp.Cardiologia ASL 5 Kr</a:t>
            </a:r>
          </a:p>
        </p:txBody>
      </p:sp>
      <p:sp>
        <p:nvSpPr>
          <p:cNvPr id="320" name="Shape 320"/>
          <p:cNvSpPr/>
          <p:nvPr/>
        </p:nvSpPr>
        <p:spPr>
          <a:xfrm>
            <a:off x="7785947" y="4114277"/>
            <a:ext cx="885985" cy="242316"/>
          </a:xfrm>
          <a:prstGeom prst="leftArrow">
            <a:avLst>
              <a:gd name="adj1" fmla="val 50000"/>
              <a:gd name="adj2" fmla="val 50000"/>
            </a:avLst>
          </a:prstGeom>
          <a:solidFill>
            <a:srgbClr val="FFFF00"/>
          </a:solidFill>
          <a:ln>
            <a:solidFill>
              <a:srgbClr val="FFFF00"/>
            </a:solidFill>
            <a:round/>
          </a:ln>
        </p:spPr>
        <p:txBody>
          <a:bodyPr lIns="0" tIns="0" rIns="0" bIns="0"/>
          <a:lstStyle/>
          <a:p>
            <a:pPr lvl="0">
              <a:defRPr sz="2400">
                <a:latin typeface="Times New Roman"/>
                <a:ea typeface="Times New Roman"/>
                <a:cs typeface="Times New Roman"/>
                <a:sym typeface="Times New Roman"/>
              </a:defRPr>
            </a:pPr>
          </a:p>
        </p:txBody>
      </p:sp>
      <p:sp>
        <p:nvSpPr>
          <p:cNvPr id="321" name="Shape 321"/>
          <p:cNvSpPr/>
          <p:nvPr/>
        </p:nvSpPr>
        <p:spPr>
          <a:xfrm>
            <a:off x="7860731" y="4356593"/>
            <a:ext cx="869725" cy="334558"/>
          </a:xfrm>
          <a:prstGeom prst="leftArrow">
            <a:avLst>
              <a:gd name="adj1" fmla="val 50000"/>
              <a:gd name="adj2" fmla="val 50000"/>
            </a:avLst>
          </a:prstGeom>
          <a:solidFill>
            <a:srgbClr val="FFFF00"/>
          </a:solidFill>
          <a:ln>
            <a:solidFill/>
            <a:round/>
          </a:ln>
        </p:spPr>
        <p:txBody>
          <a:bodyPr lIns="0" tIns="0" rIns="0" bIns="0"/>
          <a:lstStyle/>
          <a:p>
            <a:pPr lvl="0">
              <a:defRPr sz="2400">
                <a:latin typeface="Times New Roman"/>
                <a:ea typeface="Times New Roman"/>
                <a:cs typeface="Times New Roman"/>
                <a:sym typeface="Times New Roman"/>
              </a:defRPr>
            </a:pPr>
          </a:p>
        </p:txBody>
      </p:sp>
      <p:sp>
        <p:nvSpPr>
          <p:cNvPr id="322" name="Shape 322"/>
          <p:cNvSpPr/>
          <p:nvPr/>
        </p:nvSpPr>
        <p:spPr>
          <a:xfrm>
            <a:off x="7806388" y="4691151"/>
            <a:ext cx="978408" cy="421975"/>
          </a:xfrm>
          <a:prstGeom prst="leftArrow">
            <a:avLst>
              <a:gd name="adj1" fmla="val 50000"/>
              <a:gd name="adj2" fmla="val 50000"/>
            </a:avLst>
          </a:prstGeom>
          <a:solidFill>
            <a:srgbClr val="FF0000"/>
          </a:solidFill>
          <a:ln>
            <a:solidFill/>
            <a:round/>
          </a:ln>
        </p:spPr>
        <p:txBody>
          <a:bodyPr lIns="0" tIns="0" rIns="0" bIns="0"/>
          <a:lstStyle/>
          <a:p>
            <a:pPr lvl="0">
              <a:defRPr sz="2400">
                <a:latin typeface="Times New Roman"/>
                <a:ea typeface="Times New Roman"/>
                <a:cs typeface="Times New Roman"/>
                <a:sym typeface="Times New Roman"/>
              </a:defRPr>
            </a:pPr>
          </a:p>
        </p:txBody>
      </p:sp>
    </p:spTree>
  </p:cSld>
  <p:clrMapOvr>
    <a:masterClrMapping/>
  </p:clrMapOvr>
  <p:transition spd="slow" advClick="1">
    <p:dissolve/>
  </p:transition>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nvSpPr>
        <p:spPr>
          <a:xfrm>
            <a:off x="-2" y="0"/>
            <a:ext cx="9144003" cy="7640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2800"/>
              </a:spcBef>
              <a:defRPr b="1" sz="4800">
                <a:solidFill>
                  <a:srgbClr val="FFFF00"/>
                </a:solidFill>
                <a:latin typeface="Times New Roman"/>
                <a:ea typeface="Times New Roman"/>
                <a:cs typeface="Times New Roman"/>
                <a:sym typeface="Times New Roman"/>
              </a:defRPr>
            </a:lvl1pPr>
          </a:lstStyle>
          <a:p>
            <a:pPr lvl="0">
              <a:defRPr b="0" sz="1800">
                <a:solidFill>
                  <a:srgbClr val="000000"/>
                </a:solidFill>
              </a:defRPr>
            </a:pPr>
            <a:r>
              <a:rPr b="1" sz="4800">
                <a:solidFill>
                  <a:srgbClr val="FFFF00"/>
                </a:solidFill>
              </a:rPr>
              <a:t>RISULTATI</a:t>
            </a:r>
          </a:p>
        </p:txBody>
      </p:sp>
      <p:sp>
        <p:nvSpPr>
          <p:cNvPr id="325" name="Shape 325"/>
          <p:cNvSpPr/>
          <p:nvPr/>
        </p:nvSpPr>
        <p:spPr>
          <a:xfrm>
            <a:off x="-2" y="762000"/>
            <a:ext cx="9144003" cy="850652"/>
          </a:xfrm>
          <a:prstGeom prst="rect">
            <a:avLst/>
          </a:prstGeom>
          <a:solidFill>
            <a:srgbClr val="FF66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1400"/>
              </a:spcBef>
            </a:pPr>
            <a:r>
              <a:rPr b="1" sz="2400">
                <a:solidFill>
                  <a:srgbClr val="FFFF00"/>
                </a:solidFill>
                <a:latin typeface="Times New Roman"/>
                <a:ea typeface="Times New Roman"/>
                <a:cs typeface="Times New Roman"/>
                <a:sym typeface="Times New Roman"/>
              </a:rPr>
              <a:t>          </a:t>
            </a:r>
            <a:r>
              <a:rPr b="1" sz="2400">
                <a:solidFill>
                  <a:srgbClr val="000066"/>
                </a:solidFill>
                <a:latin typeface="Times New Roman"/>
                <a:ea typeface="Times New Roman"/>
                <a:cs typeface="Times New Roman"/>
                <a:sym typeface="Times New Roman"/>
              </a:rPr>
              <a:t>ISI veri                                                     ISI wc(white coat)</a:t>
            </a:r>
            <a:endParaRPr>
              <a:latin typeface="Arial"/>
              <a:ea typeface="Arial"/>
              <a:cs typeface="Arial"/>
              <a:sym typeface="Arial"/>
            </a:endParaRPr>
          </a:p>
          <a:p>
            <a:pPr lvl="0">
              <a:spcBef>
                <a:spcPts val="1400"/>
              </a:spcBef>
            </a:pPr>
            <a:r>
              <a:rPr b="1" sz="2400">
                <a:solidFill>
                  <a:srgbClr val="000066"/>
                </a:solidFill>
                <a:latin typeface="Times New Roman"/>
                <a:ea typeface="Times New Roman"/>
                <a:cs typeface="Times New Roman"/>
                <a:sym typeface="Times New Roman"/>
              </a:rPr>
              <a:t>(22 pz,12f e 10m eta’ 70+-6)                 (17 pz,12f e 5m eta’ 69 +-5)</a:t>
            </a:r>
          </a:p>
        </p:txBody>
      </p:sp>
      <p:sp>
        <p:nvSpPr>
          <p:cNvPr id="326" name="Shape 326" descr="Noce"/>
          <p:cNvSpPr/>
          <p:nvPr/>
        </p:nvSpPr>
        <p:spPr>
          <a:xfrm>
            <a:off x="-2" y="2133600"/>
            <a:ext cx="9144003" cy="1700535"/>
          </a:xfrm>
          <a:prstGeom prst="rect">
            <a:avLst/>
          </a:prstGeom>
          <a:blipFill>
            <a:blip r:embed="rId2"/>
          </a:blipFill>
          <a:ln>
            <a:solidFill>
              <a:srgbClr val="FFFF00"/>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400"/>
              </a:spcBef>
            </a:pPr>
            <a:r>
              <a:rPr b="1" sz="2000">
                <a:solidFill>
                  <a:srgbClr val="FFFF00"/>
                </a:solidFill>
                <a:latin typeface="Times New Roman"/>
                <a:ea typeface="Times New Roman"/>
                <a:cs typeface="Times New Roman"/>
                <a:sym typeface="Times New Roman"/>
              </a:rPr>
              <a:t>PAS c          173+-14                                            167+-10                NS</a:t>
            </a:r>
            <a:endParaRPr>
              <a:latin typeface="Arial"/>
              <a:ea typeface="Arial"/>
              <a:cs typeface="Arial"/>
              <a:sym typeface="Arial"/>
            </a:endParaRPr>
          </a:p>
          <a:p>
            <a:pPr lvl="0">
              <a:spcBef>
                <a:spcPts val="1400"/>
              </a:spcBef>
            </a:pPr>
            <a:r>
              <a:rPr b="1" sz="2000">
                <a:solidFill>
                  <a:srgbClr val="FFFF00"/>
                </a:solidFill>
                <a:latin typeface="Times New Roman"/>
                <a:ea typeface="Times New Roman"/>
                <a:cs typeface="Times New Roman"/>
                <a:sym typeface="Times New Roman"/>
              </a:rPr>
              <a:t>PAD c             85+-5                                               88+-3                 0.023</a:t>
            </a:r>
            <a:endParaRPr>
              <a:latin typeface="Arial"/>
              <a:ea typeface="Arial"/>
              <a:cs typeface="Arial"/>
              <a:sym typeface="Arial"/>
            </a:endParaRPr>
          </a:p>
          <a:p>
            <a:pPr lvl="0">
              <a:spcBef>
                <a:spcPts val="1400"/>
              </a:spcBef>
            </a:pPr>
            <a:r>
              <a:rPr b="1" sz="2000">
                <a:solidFill>
                  <a:srgbClr val="FFFF00"/>
                </a:solidFill>
                <a:latin typeface="Times New Roman"/>
                <a:ea typeface="Times New Roman"/>
                <a:cs typeface="Times New Roman"/>
                <a:sym typeface="Times New Roman"/>
              </a:rPr>
              <a:t>PP c                 88+-11                                             79+-9                 0.01</a:t>
            </a:r>
            <a:endParaRPr>
              <a:latin typeface="Arial"/>
              <a:ea typeface="Arial"/>
              <a:cs typeface="Arial"/>
              <a:sym typeface="Arial"/>
            </a:endParaRPr>
          </a:p>
          <a:p>
            <a:pPr lvl="0">
              <a:spcBef>
                <a:spcPts val="1400"/>
              </a:spcBef>
            </a:pPr>
            <a:r>
              <a:rPr b="1" sz="2000">
                <a:solidFill>
                  <a:srgbClr val="FFFF00"/>
                </a:solidFill>
                <a:latin typeface="Times New Roman"/>
                <a:ea typeface="Times New Roman"/>
                <a:cs typeface="Times New Roman"/>
                <a:sym typeface="Times New Roman"/>
              </a:rPr>
              <a:t>MAP c         114+-5                                               114+-7                 NS</a:t>
            </a:r>
          </a:p>
        </p:txBody>
      </p:sp>
      <p:sp>
        <p:nvSpPr>
          <p:cNvPr id="327" name="Shape 327" descr="Maglia viola"/>
          <p:cNvSpPr/>
          <p:nvPr/>
        </p:nvSpPr>
        <p:spPr>
          <a:xfrm>
            <a:off x="-2" y="4725144"/>
            <a:ext cx="9144002" cy="1700535"/>
          </a:xfrm>
          <a:prstGeom prst="rect">
            <a:avLst/>
          </a:prstGeom>
          <a:blipFill>
            <a:blip r:embed="rId3"/>
          </a:blipFill>
          <a:ln>
            <a:solidFill>
              <a:srgbClr val="FFFF00"/>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400"/>
              </a:spcBef>
            </a:pPr>
            <a:r>
              <a:rPr b="1" sz="2000">
                <a:solidFill>
                  <a:srgbClr val="FFFF00"/>
                </a:solidFill>
                <a:latin typeface="Times New Roman"/>
                <a:ea typeface="Times New Roman"/>
                <a:cs typeface="Times New Roman"/>
                <a:sym typeface="Times New Roman"/>
              </a:rPr>
              <a:t>PAS 24        154+-10                                              129+-10            0.0001</a:t>
            </a:r>
            <a:endParaRPr>
              <a:latin typeface="Arial"/>
              <a:ea typeface="Arial"/>
              <a:cs typeface="Arial"/>
              <a:sym typeface="Arial"/>
            </a:endParaRPr>
          </a:p>
          <a:p>
            <a:pPr lvl="0">
              <a:spcBef>
                <a:spcPts val="1400"/>
              </a:spcBef>
            </a:pPr>
            <a:r>
              <a:rPr b="1" sz="2000">
                <a:solidFill>
                  <a:srgbClr val="FFFF00"/>
                </a:solidFill>
                <a:latin typeface="Times New Roman"/>
                <a:ea typeface="Times New Roman"/>
                <a:cs typeface="Times New Roman"/>
                <a:sym typeface="Times New Roman"/>
              </a:rPr>
              <a:t>PAD 24          79+-8                                                  78+-5                NS</a:t>
            </a:r>
            <a:endParaRPr>
              <a:latin typeface="Arial"/>
              <a:ea typeface="Arial"/>
              <a:cs typeface="Arial"/>
              <a:sym typeface="Arial"/>
            </a:endParaRPr>
          </a:p>
          <a:p>
            <a:pPr lvl="0">
              <a:spcBef>
                <a:spcPts val="1400"/>
              </a:spcBef>
            </a:pPr>
            <a:r>
              <a:rPr b="1" sz="2000">
                <a:solidFill>
                  <a:srgbClr val="FFFF00"/>
                </a:solidFill>
                <a:latin typeface="Times New Roman"/>
                <a:ea typeface="Times New Roman"/>
                <a:cs typeface="Times New Roman"/>
                <a:sym typeface="Times New Roman"/>
              </a:rPr>
              <a:t>PP 24              75+-14                                                51+-8             0.0001</a:t>
            </a:r>
            <a:endParaRPr>
              <a:latin typeface="Arial"/>
              <a:ea typeface="Arial"/>
              <a:cs typeface="Arial"/>
              <a:sym typeface="Arial"/>
            </a:endParaRPr>
          </a:p>
          <a:p>
            <a:pPr lvl="0">
              <a:spcBef>
                <a:spcPts val="1400"/>
              </a:spcBef>
            </a:pPr>
            <a:r>
              <a:rPr b="1" sz="2000">
                <a:solidFill>
                  <a:srgbClr val="FFFF00"/>
                </a:solidFill>
                <a:latin typeface="Times New Roman"/>
                <a:ea typeface="Times New Roman"/>
                <a:cs typeface="Times New Roman"/>
                <a:sym typeface="Times New Roman"/>
              </a:rPr>
              <a:t>MAP 24        105+-6                                                  95+-5             0.001</a:t>
            </a:r>
          </a:p>
        </p:txBody>
      </p:sp>
      <p:pic>
        <p:nvPicPr>
          <p:cNvPr id="328" name="image6.png"/>
          <p:cNvPicPr/>
          <p:nvPr/>
        </p:nvPicPr>
        <p:blipFill>
          <a:blip r:embed="rId4">
            <a:extLst/>
          </a:blip>
          <a:stretch>
            <a:fillRect/>
          </a:stretch>
        </p:blipFill>
        <p:spPr>
          <a:xfrm>
            <a:off x="0" y="0"/>
            <a:ext cx="827088" cy="404813"/>
          </a:xfrm>
          <a:prstGeom prst="rect">
            <a:avLst/>
          </a:prstGeom>
          <a:ln w="12700">
            <a:miter lim="400000"/>
          </a:ln>
        </p:spPr>
      </p:pic>
      <p:sp>
        <p:nvSpPr>
          <p:cNvPr id="329" name="Shape 329"/>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body" idx="4294967295"/>
          </p:nvPr>
        </p:nvSpPr>
        <p:spPr>
          <a:xfrm>
            <a:off x="1371600" y="3886200"/>
            <a:ext cx="6400800" cy="1752600"/>
          </a:xfrm>
          <a:prstGeom prst="rect">
            <a:avLst/>
          </a:prstGeom>
        </p:spPr>
        <p:txBody>
          <a:bodyPr lIns="0" tIns="0" rIns="0" bIns="0">
            <a:normAutofit fontScale="100000" lnSpcReduction="0"/>
          </a:bodyPr>
          <a:lstStyle/>
          <a:p>
            <a:pPr lvl="0" marL="0" indent="0" algn="ctr">
              <a:buClr>
                <a:srgbClr val="FFFFCC"/>
              </a:buClr>
              <a:buSzTx/>
              <a:buFont typeface="Helvetica"/>
              <a:buNone/>
              <a:defRPr>
                <a:solidFill>
                  <a:srgbClr val="FFFFFF"/>
                </a:solidFill>
                <a:effectLst>
                  <a:outerShdw sx="100000" sy="100000" kx="0" ky="0" algn="b" rotWithShape="0" blurRad="12700" dist="25400" dir="2700000">
                    <a:srgbClr val="010199"/>
                  </a:outerShdw>
                </a:effectLst>
                <a:latin typeface="Arial"/>
                <a:ea typeface="Arial"/>
                <a:cs typeface="Arial"/>
                <a:sym typeface="Arial"/>
              </a:defRPr>
            </a:pPr>
          </a:p>
        </p:txBody>
      </p:sp>
      <p:pic>
        <p:nvPicPr>
          <p:cNvPr id="332" name="image25.jpeg"/>
          <p:cNvPicPr/>
          <p:nvPr/>
        </p:nvPicPr>
        <p:blipFill>
          <a:blip r:embed="rId2">
            <a:extLst/>
          </a:blip>
          <a:stretch>
            <a:fillRect/>
          </a:stretch>
        </p:blipFill>
        <p:spPr>
          <a:xfrm>
            <a:off x="1143000" y="857250"/>
            <a:ext cx="6858000" cy="5143500"/>
          </a:xfrm>
          <a:prstGeom prst="rect">
            <a:avLst/>
          </a:prstGeom>
          <a:ln w="76200">
            <a:solidFill>
              <a:srgbClr val="FFFF00"/>
            </a:solidFill>
            <a:prstDash val="lgDash"/>
            <a:round/>
          </a:ln>
        </p:spPr>
      </p:pic>
      <p:pic>
        <p:nvPicPr>
          <p:cNvPr id="333" name="image6.png"/>
          <p:cNvPicPr/>
          <p:nvPr/>
        </p:nvPicPr>
        <p:blipFill>
          <a:blip r:embed="rId3">
            <a:extLst/>
          </a:blip>
          <a:stretch>
            <a:fillRect/>
          </a:stretch>
        </p:blipFill>
        <p:spPr>
          <a:xfrm>
            <a:off x="0" y="0"/>
            <a:ext cx="827088" cy="404813"/>
          </a:xfrm>
          <a:prstGeom prst="rect">
            <a:avLst/>
          </a:prstGeom>
          <a:ln w="12700">
            <a:miter lim="400000"/>
          </a:ln>
        </p:spPr>
      </p:pic>
      <p:sp>
        <p:nvSpPr>
          <p:cNvPr id="334" name="Shape 334"/>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539750" y="1341437"/>
            <a:ext cx="8604250" cy="61901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2800"/>
              </a:spcBef>
            </a:pPr>
            <a:r>
              <a:rPr b="1" sz="4800">
                <a:solidFill>
                  <a:srgbClr val="FFFF00"/>
                </a:solidFill>
                <a:latin typeface="Arial"/>
                <a:ea typeface="Arial"/>
                <a:cs typeface="Arial"/>
                <a:sym typeface="Arial"/>
              </a:rPr>
              <a:t>No</a:t>
            </a:r>
            <a:r>
              <a:rPr sz="2400">
                <a:solidFill>
                  <a:srgbClr val="FFFFFF"/>
                </a:solidFill>
                <a:latin typeface="Arial"/>
                <a:ea typeface="Arial"/>
                <a:cs typeface="Arial"/>
                <a:sym typeface="Arial"/>
              </a:rPr>
              <a:t>,se reazione d’allarme transitoria a determinati stimoli</a:t>
            </a:r>
            <a:endParaRPr>
              <a:latin typeface="Arial"/>
              <a:ea typeface="Arial"/>
              <a:cs typeface="Arial"/>
              <a:sym typeface="Arial"/>
            </a:endParaRPr>
          </a:p>
          <a:p>
            <a:pPr lvl="0">
              <a:spcBef>
                <a:spcPts val="1400"/>
              </a:spcBef>
            </a:pPr>
            <a:r>
              <a:rPr sz="2400">
                <a:solidFill>
                  <a:srgbClr val="FFFFFF"/>
                </a:solidFill>
                <a:latin typeface="Arial"/>
                <a:ea typeface="Arial"/>
                <a:cs typeface="Arial"/>
                <a:sym typeface="Arial"/>
              </a:rPr>
              <a:t>(tuttavia ,valutare il profilo di rischio globale)</a:t>
            </a:r>
            <a:endParaRPr>
              <a:latin typeface="Arial"/>
              <a:ea typeface="Arial"/>
              <a:cs typeface="Arial"/>
              <a:sym typeface="Arial"/>
            </a:endParaRPr>
          </a:p>
          <a:p>
            <a:pPr lvl="0">
              <a:spcBef>
                <a:spcPts val="3600"/>
              </a:spcBef>
            </a:pPr>
            <a:r>
              <a:rPr b="1" sz="6000">
                <a:solidFill>
                  <a:srgbClr val="FFFF00"/>
                </a:solidFill>
                <a:latin typeface="Arial"/>
                <a:ea typeface="Arial"/>
                <a:cs typeface="Arial"/>
                <a:sym typeface="Arial"/>
              </a:rPr>
              <a:t>Si</a:t>
            </a:r>
            <a:r>
              <a:rPr b="1" sz="2400">
                <a:solidFill>
                  <a:srgbClr val="FFFFFF"/>
                </a:solidFill>
                <a:latin typeface="Arial"/>
                <a:ea typeface="Arial"/>
                <a:cs typeface="Arial"/>
                <a:sym typeface="Arial"/>
              </a:rPr>
              <a:t>,interazione tra soggetti e stress ambientali prolungati ed intensi(wc)</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(condizionato dalla coesistenza di fattori genetici)</a:t>
            </a:r>
            <a:endParaRPr>
              <a:latin typeface="Arial"/>
              <a:ea typeface="Arial"/>
              <a:cs typeface="Arial"/>
              <a:sym typeface="Arial"/>
            </a:endParaRPr>
          </a:p>
          <a:p>
            <a:pPr lvl="0">
              <a:spcBef>
                <a:spcPts val="3600"/>
              </a:spcBef>
            </a:pPr>
            <a:r>
              <a:rPr b="1" sz="6000">
                <a:solidFill>
                  <a:srgbClr val="FFFF00"/>
                </a:solidFill>
                <a:latin typeface="Arial"/>
                <a:ea typeface="Arial"/>
                <a:cs typeface="Arial"/>
                <a:sym typeface="Arial"/>
              </a:rPr>
              <a:t>Si</a:t>
            </a:r>
            <a:r>
              <a:rPr b="1" sz="3200">
                <a:solidFill>
                  <a:srgbClr val="FFFFFF"/>
                </a:solidFill>
                <a:latin typeface="Arial"/>
                <a:ea typeface="Arial"/>
                <a:cs typeface="Arial"/>
                <a:sym typeface="Arial"/>
              </a:rPr>
              <a:t>,</a:t>
            </a:r>
            <a:r>
              <a:rPr sz="2400">
                <a:solidFill>
                  <a:srgbClr val="FFFFFF"/>
                </a:solidFill>
                <a:latin typeface="Arial"/>
                <a:ea typeface="Arial"/>
                <a:cs typeface="Arial"/>
                <a:sym typeface="Arial"/>
              </a:rPr>
              <a:t>come cofattore ,quando “psico” viene omologato con psico-neuro-endocrino.</a:t>
            </a:r>
            <a:endParaRPr>
              <a:latin typeface="Arial"/>
              <a:ea typeface="Arial"/>
              <a:cs typeface="Arial"/>
              <a:sym typeface="Arial"/>
            </a:endParaRPr>
          </a:p>
          <a:p>
            <a:pPr lvl="0">
              <a:spcBef>
                <a:spcPts val="1000"/>
              </a:spcBef>
            </a:pPr>
            <a:endParaRPr sz="2400">
              <a:solidFill>
                <a:srgbClr val="FFFFFF"/>
              </a:solidFill>
              <a:latin typeface="Arial"/>
              <a:ea typeface="Arial"/>
              <a:cs typeface="Arial"/>
              <a:sym typeface="Arial"/>
            </a:endParaRPr>
          </a:p>
        </p:txBody>
      </p:sp>
      <p:sp>
        <p:nvSpPr>
          <p:cNvPr id="337" name="Shape 337"/>
          <p:cNvSpPr/>
          <p:nvPr/>
        </p:nvSpPr>
        <p:spPr>
          <a:xfrm>
            <a:off x="2627312" y="0"/>
            <a:ext cx="4537076" cy="7081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2600"/>
              </a:spcBef>
              <a:defRPr sz="4400">
                <a:solidFill>
                  <a:srgbClr val="FFFF00"/>
                </a:solidFill>
                <a:latin typeface="Arial"/>
                <a:ea typeface="Arial"/>
                <a:cs typeface="Arial"/>
                <a:sym typeface="Arial"/>
              </a:defRPr>
            </a:lvl1pPr>
          </a:lstStyle>
          <a:p>
            <a:pPr lvl="0">
              <a:defRPr sz="1800">
                <a:solidFill>
                  <a:srgbClr val="000000"/>
                </a:solidFill>
              </a:defRPr>
            </a:pPr>
            <a:r>
              <a:rPr sz="4400">
                <a:solidFill>
                  <a:srgbClr val="FFFF00"/>
                </a:solidFill>
              </a:rPr>
              <a:t>Conclusioni</a:t>
            </a:r>
          </a:p>
        </p:txBody>
      </p:sp>
      <p:sp>
        <p:nvSpPr>
          <p:cNvPr id="338" name="Shape 338"/>
          <p:cNvSpPr/>
          <p:nvPr/>
        </p:nvSpPr>
        <p:spPr>
          <a:xfrm>
            <a:off x="827087" y="981075"/>
            <a:ext cx="8066089"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i="1" sz="2400">
                <a:solidFill>
                  <a:srgbClr val="FF0000"/>
                </a:solidFill>
                <a:latin typeface="Arial"/>
                <a:ea typeface="Arial"/>
                <a:cs typeface="Arial"/>
                <a:sym typeface="Arial"/>
              </a:defRPr>
            </a:lvl1pPr>
          </a:lstStyle>
          <a:p>
            <a:pPr lvl="0">
              <a:defRPr b="0" i="0" sz="1800">
                <a:solidFill>
                  <a:srgbClr val="000000"/>
                </a:solidFill>
              </a:defRPr>
            </a:pPr>
            <a:r>
              <a:rPr b="1" i="1" sz="2400">
                <a:solidFill>
                  <a:srgbClr val="FF0000"/>
                </a:solidFill>
              </a:rPr>
              <a:t>Psiche ed ipertensione arteriosa</a:t>
            </a:r>
          </a:p>
        </p:txBody>
      </p:sp>
      <p:pic>
        <p:nvPicPr>
          <p:cNvPr id="339" name="image6.png"/>
          <p:cNvPicPr/>
          <p:nvPr/>
        </p:nvPicPr>
        <p:blipFill>
          <a:blip r:embed="rId2">
            <a:extLst/>
          </a:blip>
          <a:stretch>
            <a:fillRect/>
          </a:stretch>
        </p:blipFill>
        <p:spPr>
          <a:xfrm>
            <a:off x="0" y="0"/>
            <a:ext cx="827088" cy="404813"/>
          </a:xfrm>
          <a:prstGeom prst="rect">
            <a:avLst/>
          </a:prstGeom>
          <a:ln w="12700">
            <a:miter lim="400000"/>
          </a:ln>
        </p:spPr>
      </p:pic>
      <p:sp>
        <p:nvSpPr>
          <p:cNvPr id="340" name="Shape 340"/>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idx="4294967295"/>
          </p:nvPr>
        </p:nvSpPr>
        <p:spPr>
          <a:xfrm>
            <a:off x="457200" y="277812"/>
            <a:ext cx="8229600" cy="1139826"/>
          </a:xfrm>
          <a:prstGeom prst="rect">
            <a:avLst/>
          </a:prstGeom>
        </p:spPr>
        <p:txBody>
          <a:bodyPr lIns="0" tIns="0" rIns="0" bIns="0">
            <a:normAutofit fontScale="100000" lnSpcReduction="0"/>
          </a:bodyPr>
          <a:lstStyle>
            <a:lvl1pPr>
              <a:defRPr>
                <a:solidFill>
                  <a:srgbClr val="FFFF00"/>
                </a:solidFill>
                <a:effectLst>
                  <a:outerShdw sx="100000" sy="100000" kx="0" ky="0" algn="b" rotWithShape="0" blurRad="12700" dist="25400" dir="2700000">
                    <a:srgbClr val="FFFFFF"/>
                  </a:outerShdw>
                </a:effectLst>
                <a:latin typeface="Arial"/>
                <a:ea typeface="Arial"/>
                <a:cs typeface="Arial"/>
                <a:sym typeface="Arial"/>
              </a:defRPr>
            </a:lvl1pPr>
          </a:lstStyle>
          <a:p>
            <a:pPr lvl="0">
              <a:defRPr sz="1800">
                <a:solidFill>
                  <a:srgbClr val="000000"/>
                </a:solidFill>
                <a:effectLst/>
              </a:defRPr>
            </a:pPr>
            <a:r>
              <a:rPr sz="4400">
                <a:solidFill>
                  <a:srgbClr val="FFFF00"/>
                </a:solidFill>
                <a:effectLst>
                  <a:outerShdw sx="100000" sy="100000" kx="0" ky="0" algn="b" rotWithShape="0" blurRad="12700" dist="25400" dir="2700000">
                    <a:srgbClr val="FFFFFF"/>
                  </a:outerShdw>
                </a:effectLst>
              </a:rPr>
              <a:t>Conclusioni</a:t>
            </a:r>
          </a:p>
        </p:txBody>
      </p:sp>
      <p:sp>
        <p:nvSpPr>
          <p:cNvPr id="343" name="Shape 343"/>
          <p:cNvSpPr/>
          <p:nvPr/>
        </p:nvSpPr>
        <p:spPr>
          <a:xfrm>
            <a:off x="539750" y="1628775"/>
            <a:ext cx="8095278" cy="20372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spcBef>
                <a:spcPts val="1400"/>
              </a:spcBef>
            </a:pPr>
            <a:r>
              <a:rPr b="1" sz="2400">
                <a:solidFill>
                  <a:srgbClr val="FFFFFF"/>
                </a:solidFill>
                <a:latin typeface="Arial"/>
                <a:ea typeface="Arial"/>
                <a:cs typeface="Arial"/>
                <a:sym typeface="Arial"/>
              </a:rPr>
              <a:t>Il trattamento farmacologico usuale della pressione</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arteriosa essenziale non ha effetti primari sulla psiche,</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pertanto rimane un problema aperto e forse insolubile </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come collegare la psiche al corpo.</a:t>
            </a:r>
          </a:p>
        </p:txBody>
      </p:sp>
      <p:pic>
        <p:nvPicPr>
          <p:cNvPr id="344" name="image10.jpeg" descr="Ninfee"/>
          <p:cNvPicPr/>
          <p:nvPr/>
        </p:nvPicPr>
        <p:blipFill>
          <a:blip r:embed="rId2">
            <a:extLst/>
          </a:blip>
          <a:stretch>
            <a:fillRect/>
          </a:stretch>
        </p:blipFill>
        <p:spPr>
          <a:xfrm>
            <a:off x="0" y="3644900"/>
            <a:ext cx="9144000" cy="3213100"/>
          </a:xfrm>
          <a:prstGeom prst="rect">
            <a:avLst/>
          </a:prstGeom>
          <a:ln w="12700">
            <a:miter lim="400000"/>
          </a:ln>
        </p:spPr>
      </p:pic>
      <p:pic>
        <p:nvPicPr>
          <p:cNvPr id="345" name="image26.png" descr="f_ok_20"/>
          <p:cNvPicPr/>
          <p:nvPr/>
        </p:nvPicPr>
        <p:blipFill>
          <a:blip r:embed="rId3">
            <a:extLst/>
          </a:blip>
          <a:stretch>
            <a:fillRect/>
          </a:stretch>
        </p:blipFill>
        <p:spPr>
          <a:xfrm flipV="1" rot="10800000">
            <a:off x="4067175" y="5734050"/>
            <a:ext cx="900113" cy="836613"/>
          </a:xfrm>
          <a:prstGeom prst="rect">
            <a:avLst/>
          </a:prstGeom>
          <a:ln w="12700">
            <a:miter lim="400000"/>
          </a:ln>
        </p:spPr>
      </p:pic>
      <p:pic>
        <p:nvPicPr>
          <p:cNvPr id="346" name="image6.png"/>
          <p:cNvPicPr/>
          <p:nvPr/>
        </p:nvPicPr>
        <p:blipFill>
          <a:blip r:embed="rId4">
            <a:extLst/>
          </a:blip>
          <a:stretch>
            <a:fillRect/>
          </a:stretch>
        </p:blipFill>
        <p:spPr>
          <a:xfrm>
            <a:off x="0" y="0"/>
            <a:ext cx="827088" cy="404813"/>
          </a:xfrm>
          <a:prstGeom prst="rect">
            <a:avLst/>
          </a:prstGeom>
          <a:ln w="12700">
            <a:miter lim="400000"/>
          </a:ln>
        </p:spPr>
      </p:pic>
      <p:sp>
        <p:nvSpPr>
          <p:cNvPr id="347" name="Shape 347"/>
          <p:cNvSpPr/>
          <p:nvPr/>
        </p:nvSpPr>
        <p:spPr>
          <a:xfrm>
            <a:off x="900111"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ph type="sldNum" sz="quarter" idx="2"/>
          </p:nvPr>
        </p:nvSpPr>
        <p:spPr>
          <a:xfrm>
            <a:off x="6553200" y="6248400"/>
            <a:ext cx="2133600" cy="1355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effectLst/>
              </a:defRPr>
            </a:pPr>
            <a:fld id="{86CB4B4D-7CA3-9044-876B-883B54F8677D}" type="slidenum">
              <a:rPr sz="1000">
                <a:solidFill>
                  <a:srgbClr val="FFFFFF"/>
                </a:solidFill>
                <a:effectLst>
                  <a:outerShdw sx="100000" sy="100000" kx="0" ky="0" algn="b" rotWithShape="0" blurRad="12700" dist="25400" dir="2700000">
                    <a:srgbClr val="010199"/>
                  </a:outerShdw>
                </a:effectLst>
              </a:rPr>
            </a:fld>
          </a:p>
        </p:txBody>
      </p:sp>
      <p:grpSp>
        <p:nvGrpSpPr>
          <p:cNvPr id="352" name="Group 352"/>
          <p:cNvGrpSpPr/>
          <p:nvPr/>
        </p:nvGrpSpPr>
        <p:grpSpPr>
          <a:xfrm>
            <a:off x="672707" y="1157305"/>
            <a:ext cx="7916365" cy="4318537"/>
            <a:chOff x="0" y="0"/>
            <a:chExt cx="7916365" cy="4318537"/>
          </a:xfrm>
        </p:grpSpPr>
        <p:pic>
          <p:nvPicPr>
            <p:cNvPr id="350" name="image27.png"/>
            <p:cNvPicPr/>
            <p:nvPr/>
          </p:nvPicPr>
          <p:blipFill>
            <a:blip r:embed="rId2">
              <a:extLst/>
            </a:blip>
            <a:srcRect l="12091" t="31821" r="12090" b="15859"/>
            <a:stretch>
              <a:fillRect/>
            </a:stretch>
          </p:blipFill>
          <p:spPr>
            <a:xfrm>
              <a:off x="203200" y="215900"/>
              <a:ext cx="7509966" cy="3886738"/>
            </a:xfrm>
            <a:prstGeom prst="rect">
              <a:avLst/>
            </a:prstGeom>
            <a:ln w="12700" cap="flat">
              <a:noFill/>
              <a:miter lim="400000"/>
            </a:ln>
            <a:effectLst/>
          </p:spPr>
        </p:pic>
        <p:pic>
          <p:nvPicPr>
            <p:cNvPr id="351" name="image28.png"/>
            <p:cNvPicPr/>
            <p:nvPr/>
          </p:nvPicPr>
          <p:blipFill>
            <a:blip r:embed="rId3">
              <a:extLst/>
            </a:blip>
            <a:stretch>
              <a:fillRect/>
            </a:stretch>
          </p:blipFill>
          <p:spPr>
            <a:xfrm>
              <a:off x="0" y="0"/>
              <a:ext cx="7916365" cy="4318537"/>
            </a:xfrm>
            <a:prstGeom prst="rect">
              <a:avLst/>
            </a:prstGeom>
            <a:ln w="12700" cap="flat">
              <a:noFill/>
              <a:miter lim="400000"/>
            </a:ln>
            <a:effectLst/>
          </p:spPr>
        </p:pic>
      </p:gr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468312" y="476250"/>
            <a:ext cx="8675688" cy="61545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endParaRPr>
              <a:solidFill>
                <a:srgbClr val="FFFFFF"/>
              </a:solidFill>
              <a:latin typeface="Arial"/>
              <a:ea typeface="Arial"/>
              <a:cs typeface="Arial"/>
              <a:sym typeface="Arial"/>
            </a:endParaRPr>
          </a:p>
          <a:p>
            <a:pPr lvl="0">
              <a:spcBef>
                <a:spcPts val="1000"/>
              </a:spcBef>
            </a:pPr>
            <a:endParaRPr b="1" u="sng">
              <a:solidFill>
                <a:srgbClr val="FFFFFF"/>
              </a:solidFill>
              <a:latin typeface="Arial"/>
              <a:ea typeface="Arial"/>
              <a:cs typeface="Arial"/>
              <a:sym typeface="Arial"/>
            </a:endParaRPr>
          </a:p>
          <a:p>
            <a:pPr lvl="0">
              <a:spcBef>
                <a:spcPts val="1400"/>
              </a:spcBef>
            </a:pPr>
            <a:r>
              <a:rPr b="1" sz="2400">
                <a:solidFill>
                  <a:srgbClr val="FFFF00"/>
                </a:solidFill>
                <a:latin typeface="Arial"/>
                <a:ea typeface="Arial"/>
                <a:cs typeface="Arial"/>
                <a:sym typeface="Arial"/>
              </a:rPr>
              <a:t>1)LA PSICHE CHE PRODUCE MALATTIE SOMATICHE</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(isterismo,dermatiti)</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(“incorporeo”=psicologia  </a:t>
            </a:r>
            <a:endParaRPr>
              <a:latin typeface="Arial"/>
              <a:ea typeface="Arial"/>
              <a:cs typeface="Arial"/>
              <a:sym typeface="Arial"/>
            </a:endParaRPr>
          </a:p>
          <a:p>
            <a:pPr lvl="0">
              <a:spcBef>
                <a:spcPts val="1400"/>
              </a:spcBef>
            </a:pPr>
            <a:r>
              <a:rPr b="1" sz="2400">
                <a:solidFill>
                  <a:srgbClr val="FFFFFF"/>
                </a:solidFill>
                <a:latin typeface="Arial"/>
                <a:ea typeface="Arial"/>
                <a:cs typeface="Arial"/>
                <a:sym typeface="Arial"/>
              </a:rPr>
              <a:t>“fisiologico”=psico-neuro-endocrino-immunologia)</a:t>
            </a:r>
            <a:endParaRPr>
              <a:latin typeface="Arial"/>
              <a:ea typeface="Arial"/>
              <a:cs typeface="Arial"/>
              <a:sym typeface="Arial"/>
            </a:endParaRPr>
          </a:p>
          <a:p>
            <a:pPr lvl="0">
              <a:spcBef>
                <a:spcPts val="1000"/>
              </a:spcBef>
            </a:pPr>
            <a:endParaRPr b="1" sz="2400">
              <a:solidFill>
                <a:srgbClr val="FFFFFF"/>
              </a:solidFill>
              <a:latin typeface="Arial"/>
              <a:ea typeface="Arial"/>
              <a:cs typeface="Arial"/>
              <a:sym typeface="Arial"/>
            </a:endParaRPr>
          </a:p>
          <a:p>
            <a:pPr lvl="0">
              <a:spcBef>
                <a:spcPts val="1400"/>
              </a:spcBef>
            </a:pPr>
            <a:r>
              <a:rPr b="1" sz="2400">
                <a:solidFill>
                  <a:srgbClr val="002060"/>
                </a:solidFill>
                <a:latin typeface="Arial"/>
                <a:ea typeface="Arial"/>
                <a:cs typeface="Arial"/>
                <a:sym typeface="Arial"/>
              </a:rPr>
              <a:t>2)EMOZIONI</a:t>
            </a:r>
            <a:endParaRPr>
              <a:latin typeface="Arial"/>
              <a:ea typeface="Arial"/>
              <a:cs typeface="Arial"/>
              <a:sym typeface="Arial"/>
            </a:endParaRPr>
          </a:p>
          <a:p>
            <a:pPr lvl="0">
              <a:spcBef>
                <a:spcPts val="1400"/>
              </a:spcBef>
            </a:pPr>
            <a:r>
              <a:rPr b="1" sz="2400">
                <a:solidFill>
                  <a:srgbClr val="002060"/>
                </a:solidFill>
                <a:latin typeface="Arial"/>
                <a:ea typeface="Arial"/>
                <a:cs typeface="Arial"/>
                <a:sym typeface="Arial"/>
              </a:rPr>
              <a:t>(semplici e transitorie risposte a determinati stimoli)</a:t>
            </a:r>
            <a:endParaRPr>
              <a:latin typeface="Arial"/>
              <a:ea typeface="Arial"/>
              <a:cs typeface="Arial"/>
              <a:sym typeface="Arial"/>
            </a:endParaRPr>
          </a:p>
          <a:p>
            <a:pPr lvl="0">
              <a:spcBef>
                <a:spcPts val="1000"/>
              </a:spcBef>
            </a:pPr>
            <a:endParaRPr b="1">
              <a:solidFill>
                <a:srgbClr val="002060"/>
              </a:solidFill>
              <a:latin typeface="Arial"/>
              <a:ea typeface="Arial"/>
              <a:cs typeface="Arial"/>
              <a:sym typeface="Arial"/>
            </a:endParaRPr>
          </a:p>
          <a:p>
            <a:pPr lvl="0">
              <a:spcBef>
                <a:spcPts val="1000"/>
              </a:spcBef>
            </a:pPr>
            <a:r>
              <a:rPr b="1">
                <a:solidFill>
                  <a:srgbClr val="002060"/>
                </a:solidFill>
                <a:latin typeface="Arial"/>
                <a:ea typeface="Arial"/>
                <a:cs typeface="Arial"/>
                <a:sym typeface="Arial"/>
              </a:rPr>
              <a:t>(La pressione misurata ad uno studente durante un esame risulta aumentata per un periodo di circa 3 ore.)</a:t>
            </a:r>
            <a:endParaRPr>
              <a:latin typeface="Arial"/>
              <a:ea typeface="Arial"/>
              <a:cs typeface="Arial"/>
              <a:sym typeface="Arial"/>
            </a:endParaRPr>
          </a:p>
          <a:p>
            <a:pPr lvl="0"/>
            <a:r>
              <a:rPr b="1" sz="1400">
                <a:solidFill>
                  <a:srgbClr val="FFFF00"/>
                </a:solidFill>
                <a:latin typeface="Arial"/>
                <a:ea typeface="Arial"/>
                <a:cs typeface="Arial"/>
                <a:sym typeface="Arial"/>
              </a:rPr>
              <a:t>  </a:t>
            </a:r>
            <a:endParaRPr>
              <a:latin typeface="Arial"/>
              <a:ea typeface="Arial"/>
              <a:cs typeface="Arial"/>
              <a:sym typeface="Arial"/>
            </a:endParaRPr>
          </a:p>
          <a:p>
            <a:pPr lvl="0"/>
            <a:endParaRPr b="1" sz="1400">
              <a:solidFill>
                <a:srgbClr val="FFFF00"/>
              </a:solidFill>
              <a:latin typeface="Arial"/>
              <a:ea typeface="Arial"/>
              <a:cs typeface="Arial"/>
              <a:sym typeface="Arial"/>
            </a:endParaRPr>
          </a:p>
          <a:p>
            <a:pPr lvl="0"/>
            <a:r>
              <a:rPr b="1">
                <a:solidFill>
                  <a:srgbClr val="FFFFFF"/>
                </a:solidFill>
                <a:latin typeface="Arial"/>
                <a:ea typeface="Arial"/>
                <a:cs typeface="Arial"/>
                <a:sym typeface="Arial"/>
              </a:rPr>
              <a:t>                                                                              </a:t>
            </a:r>
            <a:r>
              <a:rPr b="1">
                <a:solidFill>
                  <a:srgbClr val="FFFF00"/>
                </a:solidFill>
                <a:latin typeface="Arial"/>
                <a:ea typeface="Arial"/>
                <a:cs typeface="Arial"/>
                <a:sym typeface="Arial"/>
              </a:rPr>
              <a:t>Mancia 1997</a:t>
            </a:r>
          </a:p>
        </p:txBody>
      </p:sp>
      <p:pic>
        <p:nvPicPr>
          <p:cNvPr id="125" name="image5.png" descr="med26"/>
          <p:cNvPicPr/>
          <p:nvPr/>
        </p:nvPicPr>
        <p:blipFill>
          <a:blip r:embed="rId2">
            <a:extLst/>
          </a:blip>
          <a:stretch>
            <a:fillRect/>
          </a:stretch>
        </p:blipFill>
        <p:spPr>
          <a:xfrm>
            <a:off x="4067175" y="5899150"/>
            <a:ext cx="1008063" cy="958850"/>
          </a:xfrm>
          <a:prstGeom prst="rect">
            <a:avLst/>
          </a:prstGeom>
          <a:ln w="12700">
            <a:miter lim="400000"/>
          </a:ln>
        </p:spPr>
      </p:pic>
      <p:sp>
        <p:nvSpPr>
          <p:cNvPr id="126" name="Shape 126"/>
          <p:cNvSpPr/>
          <p:nvPr/>
        </p:nvSpPr>
        <p:spPr>
          <a:xfrm>
            <a:off x="1619250" y="549275"/>
            <a:ext cx="5832475"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i="1" sz="2400">
                <a:solidFill>
                  <a:srgbClr val="FFFFFF"/>
                </a:solidFill>
                <a:effectLst>
                  <a:outerShdw sx="100000" sy="100000" kx="0" ky="0" algn="b" rotWithShape="0" blurRad="12700" dist="25400" dir="2700000">
                    <a:srgbClr val="010199"/>
                  </a:outerShdw>
                </a:effectLst>
                <a:latin typeface="Arial"/>
                <a:ea typeface="Arial"/>
                <a:cs typeface="Arial"/>
                <a:sym typeface="Arial"/>
              </a:defRPr>
            </a:lvl1pPr>
          </a:lstStyle>
          <a:p>
            <a:pPr lvl="0">
              <a:defRPr b="0" i="0" sz="1800">
                <a:solidFill>
                  <a:srgbClr val="000000"/>
                </a:solidFill>
                <a:effectLst/>
              </a:defRPr>
            </a:pPr>
            <a:r>
              <a:rPr b="1" i="1" sz="2400">
                <a:solidFill>
                  <a:srgbClr val="FFFFFF"/>
                </a:solidFill>
                <a:effectLst>
                  <a:outerShdw sx="100000" sy="100000" kx="0" ky="0" algn="b" rotWithShape="0" blurRad="12700" dist="25400" dir="2700000">
                    <a:srgbClr val="010199"/>
                  </a:outerShdw>
                </a:effectLst>
              </a:rPr>
              <a:t>DEFINIZIONE  </a:t>
            </a:r>
          </a:p>
        </p:txBody>
      </p:sp>
      <p:pic>
        <p:nvPicPr>
          <p:cNvPr id="127" name="image6.png"/>
          <p:cNvPicPr/>
          <p:nvPr/>
        </p:nvPicPr>
        <p:blipFill>
          <a:blip r:embed="rId3">
            <a:extLst/>
          </a:blip>
          <a:stretch>
            <a:fillRect/>
          </a:stretch>
        </p:blipFill>
        <p:spPr>
          <a:xfrm>
            <a:off x="0" y="0"/>
            <a:ext cx="827088" cy="404813"/>
          </a:xfrm>
          <a:prstGeom prst="rect">
            <a:avLst/>
          </a:prstGeom>
          <a:ln w="12700">
            <a:miter lim="400000"/>
          </a:ln>
        </p:spPr>
      </p:pic>
      <p:sp>
        <p:nvSpPr>
          <p:cNvPr id="128" name="Shape 128"/>
          <p:cNvSpPr/>
          <p:nvPr/>
        </p:nvSpPr>
        <p:spPr>
          <a:xfrm>
            <a:off x="900112" y="188912"/>
            <a:ext cx="1079501"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700"/>
              </a:spcBef>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nvSpPr>
        <p:spPr>
          <a:xfrm>
            <a:off x="468312" y="1557336"/>
            <a:ext cx="8675688"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spcBef>
                <a:spcPts val="1400"/>
              </a:spcBef>
            </a:pPr>
            <a:r>
              <a:rPr b="1" sz="3200">
                <a:solidFill>
                  <a:srgbClr val="FFFF00"/>
                </a:solidFill>
                <a:latin typeface="Arial"/>
                <a:ea typeface="Arial"/>
                <a:cs typeface="Arial"/>
                <a:sym typeface="Arial"/>
              </a:rPr>
              <a:t>La psicosomatica nasce come un ramo della psicoanalisi.</a:t>
            </a:r>
            <a:endParaRPr>
              <a:latin typeface="Arial"/>
              <a:ea typeface="Arial"/>
              <a:cs typeface="Arial"/>
              <a:sym typeface="Arial"/>
            </a:endParaRPr>
          </a:p>
          <a:p>
            <a:pPr lvl="0">
              <a:spcBef>
                <a:spcPts val="1400"/>
              </a:spcBef>
            </a:pPr>
            <a:r>
              <a:rPr b="1" sz="1600">
                <a:solidFill>
                  <a:srgbClr val="FFFFFF"/>
                </a:solidFill>
                <a:latin typeface="Arial"/>
                <a:ea typeface="Arial"/>
                <a:cs typeface="Arial"/>
                <a:sym typeface="Arial"/>
              </a:rPr>
              <a:t>George Walter Groddeck(1866-1934</a:t>
            </a:r>
            <a:r>
              <a:rPr sz="1600">
                <a:solidFill>
                  <a:srgbClr val="FFFFFF"/>
                </a:solidFill>
                <a:latin typeface="Arial"/>
                <a:ea typeface="Arial"/>
                <a:cs typeface="Arial"/>
                <a:sym typeface="Arial"/>
              </a:rPr>
              <a:t>) medico, fisioterapista all’ombra del mitico Freud,sosteneva che </a:t>
            </a:r>
            <a:r>
              <a:rPr b="1" sz="1600">
                <a:solidFill>
                  <a:srgbClr val="FFFFFF"/>
                </a:solidFill>
                <a:latin typeface="Arial"/>
                <a:ea typeface="Arial"/>
                <a:cs typeface="Arial"/>
                <a:sym typeface="Arial"/>
              </a:rPr>
              <a:t>l’inconscio non parla soltanto in sogno,si esprime anche per mezzo di un gesto.</a:t>
            </a:r>
            <a:endParaRPr>
              <a:latin typeface="Arial"/>
              <a:ea typeface="Arial"/>
              <a:cs typeface="Arial"/>
              <a:sym typeface="Arial"/>
            </a:endParaRPr>
          </a:p>
          <a:p>
            <a:pPr lvl="0">
              <a:spcBef>
                <a:spcPts val="1000"/>
              </a:spcBef>
            </a:pPr>
            <a:endParaRPr sz="2400">
              <a:solidFill>
                <a:srgbClr val="FFFF00"/>
              </a:solidFill>
              <a:latin typeface="Arial"/>
              <a:ea typeface="Arial"/>
              <a:cs typeface="Arial"/>
              <a:sym typeface="Arial"/>
            </a:endParaRPr>
          </a:p>
          <a:p>
            <a:pPr lvl="0">
              <a:spcBef>
                <a:spcPts val="1400"/>
              </a:spcBef>
            </a:pPr>
            <a:r>
              <a:rPr sz="2400">
                <a:solidFill>
                  <a:srgbClr val="FFFF00"/>
                </a:solidFill>
                <a:latin typeface="Arial"/>
                <a:ea typeface="Arial"/>
                <a:cs typeface="Arial"/>
                <a:sym typeface="Arial"/>
              </a:rPr>
              <a:t>“..il compito del medico non e’ di guarire il malato,ma di curarlo,di spianare la strada alla natura,affinche’ essa lo possa guarire”</a:t>
            </a:r>
            <a:endParaRPr>
              <a:latin typeface="Arial"/>
              <a:ea typeface="Arial"/>
              <a:cs typeface="Arial"/>
              <a:sym typeface="Arial"/>
            </a:endParaRPr>
          </a:p>
          <a:p>
            <a:pPr lvl="0" algn="ctr">
              <a:spcBef>
                <a:spcPts val="1900"/>
              </a:spcBef>
            </a:pPr>
            <a:r>
              <a:rPr sz="3200">
                <a:solidFill>
                  <a:srgbClr val="FF0000"/>
                </a:solidFill>
                <a:latin typeface="Algerian"/>
                <a:ea typeface="Algerian"/>
                <a:cs typeface="Algerian"/>
                <a:sym typeface="Algerian"/>
              </a:rPr>
              <a:t>“NATURA SANAT,MEDICUS CURAT” </a:t>
            </a:r>
            <a:endParaRPr>
              <a:latin typeface="Arial"/>
              <a:ea typeface="Arial"/>
              <a:cs typeface="Arial"/>
              <a:sym typeface="Arial"/>
            </a:endParaRPr>
          </a:p>
          <a:p>
            <a:pPr lvl="0" algn="ctr">
              <a:spcBef>
                <a:spcPts val="1900"/>
              </a:spcBef>
            </a:pPr>
            <a:r>
              <a:rPr sz="3200">
                <a:solidFill>
                  <a:srgbClr val="FF0000"/>
                </a:solidFill>
                <a:latin typeface="Algerian"/>
                <a:ea typeface="Algerian"/>
                <a:cs typeface="Algerian"/>
                <a:sym typeface="Algerian"/>
              </a:rPr>
              <a:t>(NASAMECU)</a:t>
            </a:r>
          </a:p>
        </p:txBody>
      </p:sp>
      <p:sp>
        <p:nvSpPr>
          <p:cNvPr id="131" name="Shape 131"/>
          <p:cNvSpPr/>
          <p:nvPr/>
        </p:nvSpPr>
        <p:spPr>
          <a:xfrm>
            <a:off x="1547811" y="404812"/>
            <a:ext cx="6192839" cy="394767"/>
          </a:xfrm>
          <a:prstGeom prst="rect">
            <a:avLst/>
          </a:prstGeom>
          <a:solidFill>
            <a:srgbClr val="FF00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600"/>
              </a:spcBef>
              <a:defRPr sz="2800">
                <a:solidFill>
                  <a:srgbClr val="FFFF00"/>
                </a:solidFill>
                <a:latin typeface="Arial"/>
                <a:ea typeface="Arial"/>
                <a:cs typeface="Arial"/>
                <a:sym typeface="Arial"/>
              </a:defRPr>
            </a:lvl1pPr>
          </a:lstStyle>
          <a:p>
            <a:pPr lvl="0">
              <a:defRPr sz="1800">
                <a:solidFill>
                  <a:srgbClr val="000000"/>
                </a:solidFill>
              </a:defRPr>
            </a:pPr>
            <a:r>
              <a:rPr sz="2800">
                <a:solidFill>
                  <a:srgbClr val="FFFF00"/>
                </a:solidFill>
              </a:rPr>
              <a:t>“L’inconscio parla attraverso il corpo”</a:t>
            </a:r>
          </a:p>
        </p:txBody>
      </p:sp>
      <p:pic>
        <p:nvPicPr>
          <p:cNvPr id="132" name="image6.png"/>
          <p:cNvPicPr/>
          <p:nvPr/>
        </p:nvPicPr>
        <p:blipFill>
          <a:blip r:embed="rId2">
            <a:extLst/>
          </a:blip>
          <a:stretch>
            <a:fillRect/>
          </a:stretch>
        </p:blipFill>
        <p:spPr>
          <a:xfrm>
            <a:off x="0" y="0"/>
            <a:ext cx="827088" cy="404813"/>
          </a:xfrm>
          <a:prstGeom prst="rect">
            <a:avLst/>
          </a:prstGeom>
          <a:ln w="12700">
            <a:miter lim="400000"/>
          </a:ln>
        </p:spPr>
      </p:pic>
      <p:sp>
        <p:nvSpPr>
          <p:cNvPr id="133" name="Shape 133"/>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spcBef>
                <a:spcPts val="700"/>
              </a:spcBef>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395287" y="1196975"/>
            <a:ext cx="8208964"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400"/>
              </a:spcBef>
              <a:defRPr b="1" sz="2400">
                <a:solidFill>
                  <a:srgbClr val="FFFFFF"/>
                </a:solidFill>
                <a:latin typeface="Arial"/>
                <a:ea typeface="Arial"/>
                <a:cs typeface="Arial"/>
                <a:sym typeface="Arial"/>
              </a:defRPr>
            </a:lvl1pPr>
          </a:lstStyle>
          <a:p>
            <a:pPr lvl="0">
              <a:defRPr b="0" sz="1800">
                <a:solidFill>
                  <a:srgbClr val="000000"/>
                </a:solidFill>
              </a:defRPr>
            </a:pPr>
            <a:r>
              <a:rPr b="1" sz="2400">
                <a:solidFill>
                  <a:srgbClr val="FFFFFF"/>
                </a:solidFill>
              </a:rPr>
              <a:t>MEDICINA PSICOSOMATICA(Unita’ di soma e psiche)</a:t>
            </a:r>
          </a:p>
        </p:txBody>
      </p:sp>
      <p:sp>
        <p:nvSpPr>
          <p:cNvPr id="136" name="Shape 136"/>
          <p:cNvSpPr/>
          <p:nvPr/>
        </p:nvSpPr>
        <p:spPr>
          <a:xfrm>
            <a:off x="323850" y="2349500"/>
            <a:ext cx="8424862" cy="37628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r>
              <a:rPr b="1" i="1">
                <a:solidFill>
                  <a:srgbClr val="FFFF00"/>
                </a:solidFill>
                <a:latin typeface="Arial"/>
                <a:ea typeface="Arial"/>
                <a:cs typeface="Arial"/>
                <a:sym typeface="Arial"/>
              </a:rPr>
              <a:t>-Migliorare il rapporto medico-paziente</a:t>
            </a:r>
            <a:endParaRPr b="1" i="1">
              <a:solidFill>
                <a:srgbClr val="FFFF00"/>
              </a:solidFill>
              <a:latin typeface="Arial"/>
              <a:ea typeface="Arial"/>
              <a:cs typeface="Arial"/>
              <a:sym typeface="Arial"/>
            </a:endParaRPr>
          </a:p>
          <a:p>
            <a:pPr lvl="0">
              <a:spcBef>
                <a:spcPts val="1000"/>
              </a:spcBef>
            </a:pPr>
            <a:r>
              <a:rPr b="1" i="1">
                <a:solidFill>
                  <a:srgbClr val="FFFF00"/>
                </a:solidFill>
                <a:latin typeface="Arial"/>
                <a:ea typeface="Arial"/>
                <a:cs typeface="Arial"/>
                <a:sym typeface="Arial"/>
              </a:rPr>
              <a:t>-Curare l’uomo malato nella sua globalita’ e non la singola malattia</a:t>
            </a:r>
            <a:endParaRPr b="1" i="1">
              <a:solidFill>
                <a:srgbClr val="FFFF00"/>
              </a:solidFill>
              <a:latin typeface="Arial"/>
              <a:ea typeface="Arial"/>
              <a:cs typeface="Arial"/>
              <a:sym typeface="Arial"/>
            </a:endParaRPr>
          </a:p>
          <a:p>
            <a:pPr lvl="0">
              <a:spcBef>
                <a:spcPts val="1000"/>
              </a:spcBef>
            </a:pPr>
            <a:r>
              <a:rPr b="1" i="1">
                <a:solidFill>
                  <a:srgbClr val="FFFF00"/>
                </a:solidFill>
                <a:latin typeface="Arial"/>
                <a:ea typeface="Arial"/>
                <a:cs typeface="Arial"/>
                <a:sym typeface="Arial"/>
              </a:rPr>
              <a:t>-dare dignita’ all’uomo sofferente attraverso il rispetto della complessita’ delle sue emozioni</a:t>
            </a:r>
            <a:endParaRPr b="1" i="1">
              <a:solidFill>
                <a:srgbClr val="FFFF00"/>
              </a:solidFill>
              <a:latin typeface="Arial"/>
              <a:ea typeface="Arial"/>
              <a:cs typeface="Arial"/>
              <a:sym typeface="Arial"/>
            </a:endParaRPr>
          </a:p>
          <a:p>
            <a:pPr lvl="0">
              <a:spcBef>
                <a:spcPts val="1000"/>
              </a:spcBef>
            </a:pPr>
            <a:r>
              <a:rPr b="1" i="1">
                <a:solidFill>
                  <a:srgbClr val="FFFFFF"/>
                </a:solidFill>
                <a:latin typeface="Arial"/>
                <a:ea typeface="Arial"/>
                <a:cs typeface="Arial"/>
                <a:sym typeface="Arial"/>
              </a:rPr>
              <a:t>-</a:t>
            </a:r>
            <a:r>
              <a:rPr b="1" i="1" sz="2800">
                <a:solidFill>
                  <a:srgbClr val="FFFFFF"/>
                </a:solidFill>
                <a:latin typeface="Arial"/>
                <a:ea typeface="Arial"/>
                <a:cs typeface="Arial"/>
                <a:sym typeface="Arial"/>
              </a:rPr>
              <a:t>integrare tra i fattori di rischio delle malattie fisiche anche le variabili di personalita’,gli stili di vita,i modelli comportamentali e le relazioni interpersonali</a:t>
            </a:r>
            <a:endParaRPr b="1" i="1" sz="2800">
              <a:solidFill>
                <a:srgbClr val="FFFFFF"/>
              </a:solidFill>
              <a:latin typeface="Arial"/>
              <a:ea typeface="Arial"/>
              <a:cs typeface="Arial"/>
              <a:sym typeface="Arial"/>
            </a:endParaRPr>
          </a:p>
          <a:p>
            <a:pPr lvl="0">
              <a:spcBef>
                <a:spcPts val="1600"/>
              </a:spcBef>
            </a:pPr>
            <a:r>
              <a:rPr b="1" i="1" sz="2800">
                <a:solidFill>
                  <a:srgbClr val="FFFFFF"/>
                </a:solidFill>
                <a:latin typeface="Arial"/>
                <a:ea typeface="Arial"/>
                <a:cs typeface="Arial"/>
                <a:sym typeface="Arial"/>
              </a:rPr>
              <a:t>(persona che soffre e non “oggetto” di malattia) </a:t>
            </a:r>
          </a:p>
        </p:txBody>
      </p:sp>
      <p:sp>
        <p:nvSpPr>
          <p:cNvPr id="137" name="Shape 137"/>
          <p:cNvSpPr/>
          <p:nvPr/>
        </p:nvSpPr>
        <p:spPr>
          <a:xfrm>
            <a:off x="5975350" y="6308725"/>
            <a:ext cx="3168650"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F.Galgani</a:t>
            </a:r>
          </a:p>
        </p:txBody>
      </p:sp>
      <p:pic>
        <p:nvPicPr>
          <p:cNvPr id="138" name="image8.jpeg" descr="Tulipani"/>
          <p:cNvPicPr/>
          <p:nvPr/>
        </p:nvPicPr>
        <p:blipFill>
          <a:blip r:embed="rId2">
            <a:extLst/>
          </a:blip>
          <a:stretch>
            <a:fillRect/>
          </a:stretch>
        </p:blipFill>
        <p:spPr>
          <a:xfrm>
            <a:off x="3708400" y="0"/>
            <a:ext cx="1835150" cy="1223963"/>
          </a:xfrm>
          <a:prstGeom prst="rect">
            <a:avLst/>
          </a:prstGeom>
          <a:ln w="12700">
            <a:miter lim="400000"/>
          </a:ln>
        </p:spPr>
      </p:pic>
      <p:pic>
        <p:nvPicPr>
          <p:cNvPr id="139" name="image6.png"/>
          <p:cNvPicPr/>
          <p:nvPr/>
        </p:nvPicPr>
        <p:blipFill>
          <a:blip r:embed="rId3">
            <a:extLst/>
          </a:blip>
          <a:stretch>
            <a:fillRect/>
          </a:stretch>
        </p:blipFill>
        <p:spPr>
          <a:xfrm>
            <a:off x="0" y="0"/>
            <a:ext cx="827088" cy="404813"/>
          </a:xfrm>
          <a:prstGeom prst="rect">
            <a:avLst/>
          </a:prstGeom>
          <a:ln w="12700">
            <a:miter lim="400000"/>
          </a:ln>
        </p:spPr>
      </p:pic>
      <p:sp>
        <p:nvSpPr>
          <p:cNvPr id="140" name="Shape 140"/>
          <p:cNvSpPr/>
          <p:nvPr/>
        </p:nvSpPr>
        <p:spPr>
          <a:xfrm>
            <a:off x="900112" y="188912"/>
            <a:ext cx="1079501"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700"/>
              </a:spcBef>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395287" y="908050"/>
            <a:ext cx="8208964" cy="4526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000"/>
              </a:spcBef>
            </a:pPr>
            <a:endParaRPr sz="2400">
              <a:solidFill>
                <a:srgbClr val="FFFFFF"/>
              </a:solidFill>
              <a:latin typeface="Arial"/>
              <a:ea typeface="Arial"/>
              <a:cs typeface="Arial"/>
              <a:sym typeface="Arial"/>
            </a:endParaRPr>
          </a:p>
          <a:p>
            <a:pPr lvl="0">
              <a:spcBef>
                <a:spcPts val="1400"/>
              </a:spcBef>
            </a:pPr>
            <a:r>
              <a:rPr sz="2400">
                <a:solidFill>
                  <a:srgbClr val="FFFFFF"/>
                </a:solidFill>
                <a:latin typeface="Arial"/>
                <a:ea typeface="Arial"/>
                <a:cs typeface="Arial"/>
                <a:sym typeface="Arial"/>
              </a:rPr>
              <a:t>L’ipertensione essenziale e’ una delle patologie che ha maggiormente interessato la medicina psicosomatica,tanto da essere considerata una delle </a:t>
            </a:r>
            <a:r>
              <a:rPr sz="2400">
                <a:solidFill>
                  <a:srgbClr val="FFFF00"/>
                </a:solidFill>
                <a:latin typeface="Arial"/>
                <a:ea typeface="Arial"/>
                <a:cs typeface="Arial"/>
                <a:sym typeface="Arial"/>
              </a:rPr>
              <a:t>sette</a:t>
            </a:r>
            <a:r>
              <a:rPr sz="2400">
                <a:solidFill>
                  <a:srgbClr val="FFFFFF"/>
                </a:solidFill>
                <a:latin typeface="Arial"/>
                <a:ea typeface="Arial"/>
                <a:cs typeface="Arial"/>
                <a:sym typeface="Arial"/>
              </a:rPr>
              <a:t> malattie psicosomatiche classiche.</a:t>
            </a:r>
            <a:endParaRPr>
              <a:latin typeface="Arial"/>
              <a:ea typeface="Arial"/>
              <a:cs typeface="Arial"/>
              <a:sym typeface="Arial"/>
            </a:endParaRPr>
          </a:p>
          <a:p>
            <a:pPr lvl="0">
              <a:spcBef>
                <a:spcPts val="1400"/>
              </a:spcBef>
            </a:pPr>
            <a:r>
              <a:rPr sz="2400">
                <a:solidFill>
                  <a:srgbClr val="FFFF00"/>
                </a:solidFill>
                <a:latin typeface="Arial"/>
                <a:ea typeface="Arial"/>
                <a:cs typeface="Arial"/>
                <a:sym typeface="Arial"/>
              </a:rPr>
              <a:t>Alexander(1939)</a:t>
            </a:r>
            <a:r>
              <a:rPr sz="2400">
                <a:solidFill>
                  <a:srgbClr val="FFFFFF"/>
                </a:solidFill>
                <a:latin typeface="Arial"/>
                <a:ea typeface="Arial"/>
                <a:cs typeface="Arial"/>
                <a:sym typeface="Arial"/>
              </a:rPr>
              <a:t>sosteneva che</a:t>
            </a:r>
            <a:r>
              <a:rPr sz="2400">
                <a:solidFill>
                  <a:srgbClr val="FFFF00"/>
                </a:solidFill>
                <a:latin typeface="Arial"/>
                <a:ea typeface="Arial"/>
                <a:cs typeface="Arial"/>
                <a:sym typeface="Arial"/>
              </a:rPr>
              <a:t>:”una rabbia cronica inibita puo’ condurre ad un innalzamento cronico della pressione arteriosa”</a:t>
            </a:r>
            <a:endParaRPr>
              <a:latin typeface="Arial"/>
              <a:ea typeface="Arial"/>
              <a:cs typeface="Arial"/>
              <a:sym typeface="Arial"/>
            </a:endParaRPr>
          </a:p>
          <a:p>
            <a:pPr lvl="0">
              <a:spcBef>
                <a:spcPts val="1400"/>
              </a:spcBef>
            </a:pPr>
            <a:r>
              <a:rPr sz="2400">
                <a:solidFill>
                  <a:srgbClr val="FFFFFF"/>
                </a:solidFill>
                <a:latin typeface="Arial"/>
                <a:ea typeface="Arial"/>
                <a:cs typeface="Arial"/>
                <a:sym typeface="Arial"/>
              </a:rPr>
              <a:t>Alcuni studi sperimentali hanno confermato che </a:t>
            </a:r>
            <a:r>
              <a:rPr sz="2400">
                <a:solidFill>
                  <a:srgbClr val="FFFF00"/>
                </a:solidFill>
                <a:latin typeface="Arial"/>
                <a:ea typeface="Arial"/>
                <a:cs typeface="Arial"/>
                <a:sym typeface="Arial"/>
              </a:rPr>
              <a:t>la paura e la rabbia</a:t>
            </a:r>
            <a:r>
              <a:rPr sz="2400">
                <a:solidFill>
                  <a:srgbClr val="FFFFFF"/>
                </a:solidFill>
                <a:latin typeface="Arial"/>
                <a:ea typeface="Arial"/>
                <a:cs typeface="Arial"/>
                <a:sym typeface="Arial"/>
              </a:rPr>
              <a:t> producono un aumento della sistolica,mentre la diastolica aumenta solo con la rabbia e non con la paura   </a:t>
            </a:r>
          </a:p>
        </p:txBody>
      </p:sp>
      <p:sp>
        <p:nvSpPr>
          <p:cNvPr id="143" name="Shape 143"/>
          <p:cNvSpPr/>
          <p:nvPr/>
        </p:nvSpPr>
        <p:spPr>
          <a:xfrm>
            <a:off x="684212" y="188912"/>
            <a:ext cx="7920039" cy="6098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2100"/>
              </a:spcBef>
              <a:defRPr b="1" sz="3600">
                <a:solidFill>
                  <a:srgbClr val="FFFF00"/>
                </a:solidFill>
                <a:effectLst>
                  <a:outerShdw sx="100000" sy="100000" kx="0" ky="0" algn="b" rotWithShape="0" blurRad="12700" dist="25400" dir="2700000">
                    <a:srgbClr val="FFFFFF"/>
                  </a:outerShdw>
                </a:effectLst>
                <a:latin typeface="Arial"/>
                <a:ea typeface="Arial"/>
                <a:cs typeface="Arial"/>
                <a:sym typeface="Arial"/>
              </a:defRPr>
            </a:lvl1pPr>
          </a:lstStyle>
          <a:p>
            <a:pPr lvl="0">
              <a:defRPr b="0" sz="1800">
                <a:solidFill>
                  <a:srgbClr val="000000"/>
                </a:solidFill>
                <a:effectLst/>
              </a:defRPr>
            </a:pPr>
            <a:r>
              <a:rPr b="1" sz="3600">
                <a:solidFill>
                  <a:srgbClr val="FFFF00"/>
                </a:solidFill>
                <a:effectLst>
                  <a:outerShdw sx="100000" sy="100000" kx="0" ky="0" algn="b" rotWithShape="0" blurRad="12700" dist="25400" dir="2700000">
                    <a:srgbClr val="FFFFFF"/>
                  </a:outerShdw>
                </a:effectLst>
              </a:rPr>
              <a:t>Ipertensione e psiche</a:t>
            </a:r>
          </a:p>
        </p:txBody>
      </p:sp>
      <p:sp>
        <p:nvSpPr>
          <p:cNvPr id="144" name="Shape 144"/>
          <p:cNvSpPr/>
          <p:nvPr/>
        </p:nvSpPr>
        <p:spPr>
          <a:xfrm>
            <a:off x="5076824" y="6021387"/>
            <a:ext cx="2951164" cy="350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Sinha et al,1992</a:t>
            </a:r>
          </a:p>
        </p:txBody>
      </p:sp>
      <p:pic>
        <p:nvPicPr>
          <p:cNvPr id="145" name="image6.png"/>
          <p:cNvPicPr/>
          <p:nvPr/>
        </p:nvPicPr>
        <p:blipFill>
          <a:blip r:embed="rId2">
            <a:extLst/>
          </a:blip>
          <a:stretch>
            <a:fillRect/>
          </a:stretch>
        </p:blipFill>
        <p:spPr>
          <a:xfrm>
            <a:off x="0" y="0"/>
            <a:ext cx="827088" cy="404813"/>
          </a:xfrm>
          <a:prstGeom prst="rect">
            <a:avLst/>
          </a:prstGeom>
          <a:ln w="12700">
            <a:miter lim="400000"/>
          </a:ln>
        </p:spPr>
      </p:pic>
      <p:sp>
        <p:nvSpPr>
          <p:cNvPr id="146" name="Shape 146"/>
          <p:cNvSpPr/>
          <p:nvPr/>
        </p:nvSpPr>
        <p:spPr>
          <a:xfrm>
            <a:off x="827086" y="260350"/>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684212" y="549275"/>
            <a:ext cx="7920039" cy="6463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2400"/>
              </a:spcBef>
              <a:defRPr b="1" sz="4000">
                <a:solidFill>
                  <a:srgbClr val="FFFFFF"/>
                </a:solidFill>
                <a:latin typeface="Arial"/>
                <a:ea typeface="Arial"/>
                <a:cs typeface="Arial"/>
                <a:sym typeface="Arial"/>
              </a:defRPr>
            </a:lvl1pPr>
          </a:lstStyle>
          <a:p>
            <a:pPr lvl="0">
              <a:defRPr b="0" sz="1800">
                <a:solidFill>
                  <a:srgbClr val="000000"/>
                </a:solidFill>
              </a:defRPr>
            </a:pPr>
            <a:r>
              <a:rPr b="1" sz="4000">
                <a:solidFill>
                  <a:srgbClr val="FFFFFF"/>
                </a:solidFill>
              </a:rPr>
              <a:t>MALATTIE PSICOSOMATICHE</a:t>
            </a:r>
          </a:p>
        </p:txBody>
      </p:sp>
      <p:sp>
        <p:nvSpPr>
          <p:cNvPr id="149" name="Shape 149"/>
          <p:cNvSpPr/>
          <p:nvPr/>
        </p:nvSpPr>
        <p:spPr>
          <a:xfrm>
            <a:off x="323850" y="1385886"/>
            <a:ext cx="8351838" cy="52147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600"/>
              </a:spcBef>
            </a:pPr>
            <a:r>
              <a:rPr b="1" sz="2800">
                <a:solidFill>
                  <a:srgbClr val="FFFF00"/>
                </a:solidFill>
                <a:latin typeface="Arial"/>
                <a:ea typeface="Arial"/>
                <a:cs typeface="Arial"/>
                <a:sym typeface="Arial"/>
              </a:rPr>
              <a:t>-Ipertensione arteriosa</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-asma bronchiale</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-colite ulcerosa</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-ulcera gastroduodenale</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-eczema</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-anoressia-bulimia</a:t>
            </a:r>
            <a:endParaRPr>
              <a:latin typeface="Arial"/>
              <a:ea typeface="Arial"/>
              <a:cs typeface="Arial"/>
              <a:sym typeface="Arial"/>
            </a:endParaRPr>
          </a:p>
          <a:p>
            <a:pPr lvl="0">
              <a:spcBef>
                <a:spcPts val="1000"/>
              </a:spcBef>
            </a:pPr>
            <a:r>
              <a:rPr b="1">
                <a:solidFill>
                  <a:srgbClr val="FFFF00"/>
                </a:solidFill>
                <a:latin typeface="Arial"/>
                <a:ea typeface="Arial"/>
                <a:cs typeface="Arial"/>
                <a:sym typeface="Arial"/>
              </a:rPr>
              <a:t>-rettocolite ulcerosa</a:t>
            </a:r>
            <a:endParaRPr>
              <a:latin typeface="Arial"/>
              <a:ea typeface="Arial"/>
              <a:cs typeface="Arial"/>
              <a:sym typeface="Arial"/>
            </a:endParaRPr>
          </a:p>
          <a:p>
            <a:pPr lvl="0">
              <a:spcBef>
                <a:spcPts val="1000"/>
              </a:spcBef>
            </a:pPr>
            <a:r>
              <a:rPr b="1">
                <a:solidFill>
                  <a:srgbClr val="FFFFFF"/>
                </a:solidFill>
                <a:latin typeface="Arial"/>
                <a:ea typeface="Arial"/>
                <a:cs typeface="Arial"/>
                <a:sym typeface="Arial"/>
              </a:rPr>
              <a:t>-sindrome iperventilatoria</a:t>
            </a:r>
            <a:endParaRPr>
              <a:latin typeface="Arial"/>
              <a:ea typeface="Arial"/>
              <a:cs typeface="Arial"/>
              <a:sym typeface="Arial"/>
            </a:endParaRPr>
          </a:p>
          <a:p>
            <a:pPr lvl="0">
              <a:spcBef>
                <a:spcPts val="1000"/>
              </a:spcBef>
            </a:pPr>
            <a:r>
              <a:rPr b="1">
                <a:solidFill>
                  <a:srgbClr val="FFFFFF"/>
                </a:solidFill>
                <a:latin typeface="Arial"/>
                <a:ea typeface="Arial"/>
                <a:cs typeface="Arial"/>
                <a:sym typeface="Arial"/>
              </a:rPr>
              <a:t>-aritmie</a:t>
            </a:r>
            <a:endParaRPr>
              <a:latin typeface="Arial"/>
              <a:ea typeface="Arial"/>
              <a:cs typeface="Arial"/>
              <a:sym typeface="Arial"/>
            </a:endParaRPr>
          </a:p>
          <a:p>
            <a:pPr lvl="0">
              <a:spcBef>
                <a:spcPts val="1000"/>
              </a:spcBef>
            </a:pPr>
            <a:r>
              <a:rPr b="1">
                <a:solidFill>
                  <a:srgbClr val="FFFFFF"/>
                </a:solidFill>
                <a:latin typeface="Arial"/>
                <a:ea typeface="Arial"/>
                <a:cs typeface="Arial"/>
                <a:sym typeface="Arial"/>
              </a:rPr>
              <a:t>-cardiomiopatia da stress(tako-tsubo)</a:t>
            </a:r>
            <a:endParaRPr>
              <a:latin typeface="Arial"/>
              <a:ea typeface="Arial"/>
              <a:cs typeface="Arial"/>
              <a:sym typeface="Arial"/>
            </a:endParaRPr>
          </a:p>
          <a:p>
            <a:pPr lvl="0">
              <a:spcBef>
                <a:spcPts val="1000"/>
              </a:spcBef>
            </a:pPr>
            <a:r>
              <a:rPr b="1">
                <a:solidFill>
                  <a:srgbClr val="FFFFFF"/>
                </a:solidFill>
                <a:latin typeface="Arial"/>
                <a:ea typeface="Arial"/>
                <a:cs typeface="Arial"/>
                <a:sym typeface="Arial"/>
              </a:rPr>
              <a:t>-impotenza</a:t>
            </a:r>
            <a:endParaRPr>
              <a:latin typeface="Arial"/>
              <a:ea typeface="Arial"/>
              <a:cs typeface="Arial"/>
              <a:sym typeface="Arial"/>
            </a:endParaRPr>
          </a:p>
          <a:p>
            <a:pPr lvl="0">
              <a:spcBef>
                <a:spcPts val="1000"/>
              </a:spcBef>
            </a:pPr>
            <a:r>
              <a:rPr b="1">
                <a:solidFill>
                  <a:srgbClr val="FFFFFF"/>
                </a:solidFill>
                <a:latin typeface="Arial"/>
                <a:ea typeface="Arial"/>
                <a:cs typeface="Arial"/>
                <a:sym typeface="Arial"/>
              </a:rPr>
              <a:t>-torcicollo</a:t>
            </a:r>
            <a:endParaRPr>
              <a:latin typeface="Arial"/>
              <a:ea typeface="Arial"/>
              <a:cs typeface="Arial"/>
              <a:sym typeface="Arial"/>
            </a:endParaRPr>
          </a:p>
          <a:p>
            <a:pPr lvl="0">
              <a:spcBef>
                <a:spcPts val="1000"/>
              </a:spcBef>
            </a:pPr>
            <a:r>
              <a:rPr b="1">
                <a:solidFill>
                  <a:srgbClr val="FFFFFF"/>
                </a:solidFill>
                <a:latin typeface="Arial"/>
                <a:ea typeface="Arial"/>
                <a:cs typeface="Arial"/>
                <a:sym typeface="Arial"/>
              </a:rPr>
              <a:t>-diabete mellito</a:t>
            </a:r>
          </a:p>
        </p:txBody>
      </p:sp>
      <p:pic>
        <p:nvPicPr>
          <p:cNvPr id="150" name="image6.png"/>
          <p:cNvPicPr/>
          <p:nvPr/>
        </p:nvPicPr>
        <p:blipFill>
          <a:blip r:embed="rId2">
            <a:extLst/>
          </a:blip>
          <a:stretch>
            <a:fillRect/>
          </a:stretch>
        </p:blipFill>
        <p:spPr>
          <a:xfrm>
            <a:off x="0" y="0"/>
            <a:ext cx="827088" cy="404813"/>
          </a:xfrm>
          <a:prstGeom prst="rect">
            <a:avLst/>
          </a:prstGeom>
          <a:ln w="12700">
            <a:miter lim="400000"/>
          </a:ln>
        </p:spPr>
      </p:pic>
      <p:sp>
        <p:nvSpPr>
          <p:cNvPr id="151" name="Shape 151"/>
          <p:cNvSpPr/>
          <p:nvPr/>
        </p:nvSpPr>
        <p:spPr>
          <a:xfrm>
            <a:off x="827086" y="188912"/>
            <a:ext cx="806757"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200">
                <a:solidFill>
                  <a:srgbClr val="FFFFFF"/>
                </a:solidFill>
                <a:latin typeface="Arial"/>
                <a:ea typeface="Arial"/>
                <a:cs typeface="Arial"/>
                <a:sym typeface="Arial"/>
              </a:defRPr>
            </a:lvl1pPr>
          </a:lstStyle>
          <a:p>
            <a:pPr lvl="0">
              <a:defRPr b="0" i="0" sz="1800">
                <a:solidFill>
                  <a:srgbClr val="000000"/>
                </a:solidFill>
              </a:defRPr>
            </a:pPr>
            <a:r>
              <a:rPr b="1" i="1" sz="1200">
                <a:solidFill>
                  <a:srgbClr val="FFFFFF"/>
                </a:solidFill>
              </a:rPr>
              <a:t>D.Monizzi</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21340" y="1556791"/>
            <a:ext cx="9144003" cy="49566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r>
              <a:rPr b="1" sz="2800">
                <a:solidFill>
                  <a:srgbClr val="FFFFFF"/>
                </a:solidFill>
                <a:latin typeface="Arial"/>
                <a:ea typeface="Arial"/>
                <a:cs typeface="Arial"/>
                <a:sym typeface="Arial"/>
              </a:rPr>
              <a:t>l'ipertensione arteriosa sarebbe la rappresentazione a livello corporeo di un conflitto inconscio tra </a:t>
            </a:r>
            <a:r>
              <a:rPr b="1" sz="2800">
                <a:solidFill>
                  <a:srgbClr val="FFFF00"/>
                </a:solidFill>
                <a:latin typeface="Arial"/>
                <a:ea typeface="Arial"/>
                <a:cs typeface="Arial"/>
                <a:sym typeface="Arial"/>
              </a:rPr>
              <a:t>passione e ragione</a:t>
            </a:r>
            <a:r>
              <a:rPr b="1" sz="2800">
                <a:solidFill>
                  <a:srgbClr val="FFFFFF"/>
                </a:solidFill>
                <a:latin typeface="Arial"/>
                <a:ea typeface="Arial"/>
                <a:cs typeface="Arial"/>
                <a:sym typeface="Arial"/>
              </a:rPr>
              <a:t>, </a:t>
            </a:r>
            <a:r>
              <a:rPr b="1" sz="2800">
                <a:solidFill>
                  <a:srgbClr val="FFFF00"/>
                </a:solidFill>
                <a:latin typeface="Arial"/>
                <a:ea typeface="Arial"/>
                <a:cs typeface="Arial"/>
                <a:sym typeface="Arial"/>
              </a:rPr>
              <a:t>emotività e controllo</a:t>
            </a:r>
            <a:r>
              <a:rPr b="1" sz="2800">
                <a:solidFill>
                  <a:srgbClr val="FFFFFF"/>
                </a:solidFill>
                <a:latin typeface="Arial"/>
                <a:ea typeface="Arial"/>
                <a:cs typeface="Arial"/>
                <a:sym typeface="Arial"/>
              </a:rPr>
              <a:t>.</a:t>
            </a:r>
            <a:br>
              <a:rPr b="1" sz="2800">
                <a:solidFill>
                  <a:srgbClr val="FFFFFF"/>
                </a:solidFill>
                <a:latin typeface="Arial"/>
                <a:ea typeface="Arial"/>
                <a:cs typeface="Arial"/>
                <a:sym typeface="Arial"/>
              </a:rPr>
            </a:br>
            <a:endParaRPr b="1" sz="2800">
              <a:solidFill>
                <a:srgbClr val="FFFFFF"/>
              </a:solidFill>
              <a:latin typeface="Arial"/>
              <a:ea typeface="Arial"/>
              <a:cs typeface="Arial"/>
              <a:sym typeface="Arial"/>
            </a:endParaRPr>
          </a:p>
          <a:p>
            <a:pPr lvl="0"/>
            <a:r>
              <a:rPr b="1" sz="2800">
                <a:solidFill>
                  <a:srgbClr val="FFFFFF"/>
                </a:solidFill>
                <a:latin typeface="Arial"/>
                <a:ea typeface="Arial"/>
                <a:cs typeface="Arial"/>
                <a:sym typeface="Arial"/>
              </a:rPr>
              <a:t>Frenando continuamente la passionalità a favore della più sicura ragione</a:t>
            </a:r>
            <a:r>
              <a:rPr b="1" sz="2800">
                <a:solidFill>
                  <a:srgbClr val="FFFF00"/>
                </a:solidFill>
                <a:latin typeface="Arial"/>
                <a:ea typeface="Arial"/>
                <a:cs typeface="Arial"/>
                <a:sym typeface="Arial"/>
              </a:rPr>
              <a:t>, l'individuo iperteso si troverebbe continuamente impegnato psicologicamente ed emotivamente</a:t>
            </a:r>
            <a:r>
              <a:rPr b="1" sz="2800">
                <a:solidFill>
                  <a:srgbClr val="FFFFFF"/>
                </a:solidFill>
                <a:latin typeface="Arial"/>
                <a:ea typeface="Arial"/>
                <a:cs typeface="Arial"/>
                <a:sym typeface="Arial"/>
              </a:rPr>
              <a:t>, senza possibilità di raggiungere un sufficiente rilassamento anche quando l'ambiente e le situazioni sono favorevoli</a:t>
            </a:r>
            <a:r>
              <a:rPr b="1" sz="2800">
                <a:solidFill>
                  <a:srgbClr val="FFFF00"/>
                </a:solidFill>
                <a:latin typeface="Arial"/>
                <a:ea typeface="Arial"/>
                <a:cs typeface="Arial"/>
                <a:sym typeface="Arial"/>
              </a:rPr>
              <a:t>.(carico allostatico)</a:t>
            </a:r>
            <a:br>
              <a:rPr b="1" sz="2800">
                <a:solidFill>
                  <a:srgbClr val="FFFF00"/>
                </a:solidFill>
                <a:latin typeface="Arial"/>
                <a:ea typeface="Arial"/>
                <a:cs typeface="Arial"/>
                <a:sym typeface="Arial"/>
              </a:rPr>
            </a:br>
          </a:p>
        </p:txBody>
      </p:sp>
      <p:pic>
        <p:nvPicPr>
          <p:cNvPr id="154" name="image6.png"/>
          <p:cNvPicPr/>
          <p:nvPr/>
        </p:nvPicPr>
        <p:blipFill>
          <a:blip r:embed="rId2">
            <a:extLst/>
          </a:blip>
          <a:stretch>
            <a:fillRect/>
          </a:stretch>
        </p:blipFill>
        <p:spPr>
          <a:xfrm>
            <a:off x="0" y="0"/>
            <a:ext cx="827088" cy="404813"/>
          </a:xfrm>
          <a:prstGeom prst="rect">
            <a:avLst/>
          </a:prstGeom>
          <a:ln w="12700">
            <a:miter lim="400000"/>
          </a:ln>
        </p:spPr>
      </p:pic>
      <p:sp>
        <p:nvSpPr>
          <p:cNvPr id="155" name="Shape 155"/>
          <p:cNvSpPr/>
          <p:nvPr/>
        </p:nvSpPr>
        <p:spPr>
          <a:xfrm>
            <a:off x="809738" y="202405"/>
            <a:ext cx="1040963"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i="1" sz="1600">
                <a:solidFill>
                  <a:srgbClr val="FFFFFF"/>
                </a:solidFill>
                <a:latin typeface="Arial"/>
                <a:ea typeface="Arial"/>
                <a:cs typeface="Arial"/>
                <a:sym typeface="Arial"/>
              </a:defRPr>
            </a:lvl1pPr>
          </a:lstStyle>
          <a:p>
            <a:pPr lvl="0">
              <a:defRPr b="0" i="0" sz="1800">
                <a:solidFill>
                  <a:srgbClr val="000000"/>
                </a:solidFill>
              </a:defRPr>
            </a:pPr>
            <a:r>
              <a:rPr b="1" i="1" sz="1600">
                <a:solidFill>
                  <a:srgbClr val="FFFFFF"/>
                </a:solidFill>
              </a:rPr>
              <a:t>D.Monizzi</a:t>
            </a:r>
          </a:p>
        </p:txBody>
      </p:sp>
      <p:sp>
        <p:nvSpPr>
          <p:cNvPr id="156" name="Shape 156"/>
          <p:cNvSpPr/>
          <p:nvPr/>
        </p:nvSpPr>
        <p:spPr>
          <a:xfrm>
            <a:off x="1941779" y="420082"/>
            <a:ext cx="6446645"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solidFill>
                  <a:srgbClr val="FFFF00"/>
                </a:solidFill>
                <a:latin typeface="Arial"/>
                <a:ea typeface="Arial"/>
                <a:cs typeface="Arial"/>
                <a:sym typeface="Arial"/>
              </a:defRPr>
            </a:lvl1pPr>
          </a:lstStyle>
          <a:p>
            <a:pPr lvl="0">
              <a:defRPr b="0" sz="1800">
                <a:solidFill>
                  <a:srgbClr val="000000"/>
                </a:solidFill>
              </a:defRPr>
            </a:pPr>
            <a:r>
              <a:rPr b="1" sz="2400">
                <a:solidFill>
                  <a:srgbClr val="FFFF00"/>
                </a:solidFill>
              </a:rPr>
              <a:t>PSICHE ED IPERTENSIONE ARTERIOSA</a:t>
            </a: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399FF"/>
      </a:accent1>
      <a:accent2>
        <a:srgbClr val="666699"/>
      </a:accent2>
      <a:accent3>
        <a:srgbClr val="AAAAAA"/>
      </a:accent3>
      <a:accent4>
        <a:srgbClr val="DADADA"/>
      </a:accent4>
      <a:accent5>
        <a:srgbClr val="ADC9FF"/>
      </a:accent5>
      <a:accent6>
        <a:srgbClr val="5C5C8B"/>
      </a:accent6>
      <a:hlink>
        <a:srgbClr val="0000FF"/>
      </a:hlink>
      <a:folHlink>
        <a:srgbClr val="FF00FF"/>
      </a:folHlink>
    </a:clrScheme>
    <a:fontScheme name="Default">
      <a:majorFont>
        <a:latin typeface="Helvetica"/>
        <a:ea typeface="Helvetica"/>
        <a:cs typeface="Helvetica"/>
      </a:majorFont>
      <a:minorFont>
        <a:latin typeface="Avenir"/>
        <a:ea typeface="Avenir"/>
        <a:cs typeface="Aveni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399FF"/>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399FF"/>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399FF"/>
      </a:accent1>
      <a:accent2>
        <a:srgbClr val="666699"/>
      </a:accent2>
      <a:accent3>
        <a:srgbClr val="AAAAAA"/>
      </a:accent3>
      <a:accent4>
        <a:srgbClr val="DADADA"/>
      </a:accent4>
      <a:accent5>
        <a:srgbClr val="ADC9FF"/>
      </a:accent5>
      <a:accent6>
        <a:srgbClr val="5C5C8B"/>
      </a:accent6>
      <a:hlink>
        <a:srgbClr val="0000FF"/>
      </a:hlink>
      <a:folHlink>
        <a:srgbClr val="FF00FF"/>
      </a:folHlink>
    </a:clrScheme>
    <a:fontScheme name="Default">
      <a:majorFont>
        <a:latin typeface="Helvetica"/>
        <a:ea typeface="Helvetica"/>
        <a:cs typeface="Helvetica"/>
      </a:majorFont>
      <a:minorFont>
        <a:latin typeface="Avenir"/>
        <a:ea typeface="Avenir"/>
        <a:cs typeface="Aveni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399FF"/>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399FF"/>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veni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