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</p:sldIdLst>
  <p:sldSz cx="10693400" cy="7556500"/>
  <p:notesSz cx="6858000" cy="9144000"/>
  <p:defaultTextStyle>
    <a:lvl1pPr defTabSz="447675">
      <a:lnSpc>
        <a:spcPct val="93000"/>
      </a:lnSpc>
      <a:defRPr>
        <a:latin typeface="Tw Cen MT"/>
        <a:ea typeface="Tw Cen MT"/>
        <a:cs typeface="Tw Cen MT"/>
        <a:sym typeface="Tw Cen MT"/>
      </a:defRPr>
    </a:lvl1pPr>
    <a:lvl2pPr indent="457200" defTabSz="447675">
      <a:lnSpc>
        <a:spcPct val="93000"/>
      </a:lnSpc>
      <a:defRPr>
        <a:latin typeface="Tw Cen MT"/>
        <a:ea typeface="Tw Cen MT"/>
        <a:cs typeface="Tw Cen MT"/>
        <a:sym typeface="Tw Cen MT"/>
      </a:defRPr>
    </a:lvl2pPr>
    <a:lvl3pPr indent="914400" defTabSz="447675">
      <a:lnSpc>
        <a:spcPct val="93000"/>
      </a:lnSpc>
      <a:defRPr>
        <a:latin typeface="Tw Cen MT"/>
        <a:ea typeface="Tw Cen MT"/>
        <a:cs typeface="Tw Cen MT"/>
        <a:sym typeface="Tw Cen MT"/>
      </a:defRPr>
    </a:lvl3pPr>
    <a:lvl4pPr indent="1371600" defTabSz="447675">
      <a:lnSpc>
        <a:spcPct val="93000"/>
      </a:lnSpc>
      <a:defRPr>
        <a:latin typeface="Tw Cen MT"/>
        <a:ea typeface="Tw Cen MT"/>
        <a:cs typeface="Tw Cen MT"/>
        <a:sym typeface="Tw Cen MT"/>
      </a:defRPr>
    </a:lvl4pPr>
    <a:lvl5pPr indent="1827212" defTabSz="447675">
      <a:lnSpc>
        <a:spcPct val="93000"/>
      </a:lnSpc>
      <a:defRPr>
        <a:latin typeface="Tw Cen MT"/>
        <a:ea typeface="Tw Cen MT"/>
        <a:cs typeface="Tw Cen MT"/>
        <a:sym typeface="Tw Cen MT"/>
      </a:defRPr>
    </a:lvl5pPr>
    <a:lvl6pPr defTabSz="447675">
      <a:lnSpc>
        <a:spcPct val="93000"/>
      </a:lnSpc>
      <a:defRPr>
        <a:latin typeface="Tw Cen MT"/>
        <a:ea typeface="Tw Cen MT"/>
        <a:cs typeface="Tw Cen MT"/>
        <a:sym typeface="Tw Cen MT"/>
      </a:defRPr>
    </a:lvl6pPr>
    <a:lvl7pPr defTabSz="447675">
      <a:lnSpc>
        <a:spcPct val="93000"/>
      </a:lnSpc>
      <a:defRPr>
        <a:latin typeface="Tw Cen MT"/>
        <a:ea typeface="Tw Cen MT"/>
        <a:cs typeface="Tw Cen MT"/>
        <a:sym typeface="Tw Cen MT"/>
      </a:defRPr>
    </a:lvl7pPr>
    <a:lvl8pPr defTabSz="447675">
      <a:lnSpc>
        <a:spcPct val="93000"/>
      </a:lnSpc>
      <a:defRPr>
        <a:latin typeface="Tw Cen MT"/>
        <a:ea typeface="Tw Cen MT"/>
        <a:cs typeface="Tw Cen MT"/>
        <a:sym typeface="Tw Cen MT"/>
      </a:defRPr>
    </a:lvl8pPr>
    <a:lvl9pPr defTabSz="447675">
      <a:lnSpc>
        <a:spcPct val="93000"/>
      </a:lnSpc>
      <a:defRPr>
        <a:latin typeface="Tw Cen MT"/>
        <a:ea typeface="Tw Cen MT"/>
        <a:cs typeface="Tw Cen MT"/>
        <a:sym typeface="Tw Cen M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ECDD"/>
          </a:solidFill>
        </a:fill>
      </a:tcStyle>
    </a:wholeTbl>
    <a:band2H>
      <a:tcTxStyle b="def" i="def"/>
      <a:tcStyle>
        <a:tcBdr/>
        <a:fill>
          <a:solidFill>
            <a:srgbClr val="E6F6EF"/>
          </a:solidFill>
        </a:fill>
      </a:tcStyle>
    </a:band2H>
    <a:firstCol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CC99"/>
          </a:solidFill>
        </a:fill>
      </a:tcStyle>
    </a:firstCol>
    <a:lastRow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CC99"/>
          </a:solidFill>
        </a:fill>
      </a:tcStyle>
    </a:lastRow>
    <a:firstRow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CC99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CCCE6"/>
          </a:solidFill>
        </a:fill>
      </a:tcStyle>
    </a:wholeTbl>
    <a:band2H>
      <a:tcTxStyle b="def" i="def"/>
      <a:tcStyle>
        <a:tcBdr/>
        <a:fill>
          <a:solidFill>
            <a:srgbClr val="E7E7F3"/>
          </a:solidFill>
        </a:fill>
      </a:tcStyle>
    </a:band2H>
    <a:firstCol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E2EB9"/>
          </a:solidFill>
        </a:fill>
      </a:tcStyle>
    </a:firstCol>
    <a:lastRow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E2EB9"/>
          </a:solidFill>
        </a:fill>
      </a:tcStyle>
    </a:lastRow>
    <a:firstRow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E2EB9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CC99"/>
          </a:solidFill>
        </a:fill>
      </a:tcStyle>
    </a:firstCol>
    <a:lastRow>
      <a:tcTxStyle b="on" i="on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CC99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6" name="Shape 2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>
            <p:ph type="sldNum" sz="quarter" idx="2"/>
          </p:nvPr>
        </p:nvSpPr>
        <p:spPr>
          <a:xfrm>
            <a:off x="0" y="6551612"/>
            <a:ext cx="622300" cy="318511"/>
          </a:xfrm>
          <a:prstGeom prst="rect">
            <a:avLst/>
          </a:prstGeom>
        </p:spPr>
        <p:txBody>
          <a:bodyPr lIns="44954" tIns="44954" rIns="44954" bIns="44954"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sldNum" sz="quarter" idx="2"/>
          </p:nvPr>
        </p:nvSpPr>
        <p:spPr>
          <a:xfrm>
            <a:off x="7561262" y="7027862"/>
            <a:ext cx="2312988" cy="266701"/>
          </a:xfrm>
          <a:prstGeom prst="rect">
            <a:avLst/>
          </a:prstGeom>
        </p:spPr>
        <p:txBody>
          <a:bodyPr/>
          <a:lstStyle>
            <a:lvl1pPr>
              <a:tabLst>
                <a:tab pos="711200" algn="l"/>
                <a:tab pos="1435100" algn="l"/>
                <a:tab pos="2159000" algn="l"/>
              </a:tabLst>
              <a:defRPr b="0"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sldNum" sz="quarter" idx="2"/>
          </p:nvPr>
        </p:nvSpPr>
        <p:spPr>
          <a:xfrm>
            <a:off x="7561262" y="7027862"/>
            <a:ext cx="2312988" cy="266701"/>
          </a:xfrm>
          <a:prstGeom prst="rect">
            <a:avLst/>
          </a:prstGeom>
        </p:spPr>
        <p:txBody>
          <a:bodyPr/>
          <a:lstStyle>
            <a:lvl1pPr>
              <a:tabLst>
                <a:tab pos="711200" algn="l"/>
                <a:tab pos="1435100" algn="l"/>
                <a:tab pos="2159000" algn="l"/>
              </a:tabLst>
              <a:defRPr b="0"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>
            <p:ph type="sldNum" sz="quarter" idx="2"/>
          </p:nvPr>
        </p:nvSpPr>
        <p:spPr>
          <a:xfrm>
            <a:off x="7561262" y="7027862"/>
            <a:ext cx="2312988" cy="266701"/>
          </a:xfrm>
          <a:prstGeom prst="rect">
            <a:avLst/>
          </a:prstGeom>
        </p:spPr>
        <p:txBody>
          <a:bodyPr/>
          <a:lstStyle>
            <a:lvl1pPr>
              <a:tabLst>
                <a:tab pos="711200" algn="l"/>
                <a:tab pos="1435100" algn="l"/>
                <a:tab pos="2159000" algn="l"/>
              </a:tabLst>
              <a:defRPr b="0"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775F55"/>
                </a:solidFill>
              </a:rPr>
              <a:t>Fate clic per modificare il formato del testo del titoloTitolo Testo</a:t>
            </a:r>
          </a:p>
        </p:txBody>
      </p:sp>
      <p:sp>
        <p:nvSpPr>
          <p:cNvPr id="20" name="Shape 2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21" name="Shape 2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300"/>
              <a:t>Fate clic per modificare il formato del testo della struttura</a:t>
            </a:r>
            <a:endParaRPr sz="3300"/>
          </a:p>
          <a:p>
            <a:pPr lvl="1">
              <a:defRPr sz="1800"/>
            </a:pPr>
            <a:r>
              <a:rPr sz="3300"/>
              <a:t>Secondo livello struttura</a:t>
            </a:r>
            <a:endParaRPr sz="3300"/>
          </a:p>
          <a:p>
            <a:pPr lvl="2">
              <a:defRPr sz="1800"/>
            </a:pPr>
            <a:r>
              <a:rPr sz="3300"/>
              <a:t>Terzo livello struttura</a:t>
            </a:r>
            <a:endParaRPr sz="3300"/>
          </a:p>
          <a:p>
            <a:pPr lvl="3">
              <a:defRPr sz="1800"/>
            </a:pPr>
            <a:r>
              <a:rPr sz="3300"/>
              <a:t>Quarto livello struttura</a:t>
            </a:r>
            <a:endParaRPr sz="3300"/>
          </a:p>
          <a:p>
            <a:pPr lvl="4">
              <a:defRPr sz="1800"/>
            </a:pPr>
            <a:r>
              <a:rPr sz="3300"/>
              <a:t>Quinto livello struttura</a:t>
            </a:r>
            <a:endParaRPr sz="3300"/>
          </a:p>
          <a:p>
            <a:pPr lvl="4">
              <a:defRPr sz="1800"/>
            </a:pPr>
            <a:r>
              <a:rPr sz="3300"/>
              <a:t>Sesto livello struttura</a:t>
            </a:r>
            <a:endParaRPr sz="3300"/>
          </a:p>
          <a:p>
            <a:pPr lvl="4">
              <a:defRPr sz="1800"/>
            </a:pPr>
            <a:r>
              <a:rPr sz="3300"/>
              <a:t>Settimo livello struttura</a:t>
            </a:r>
            <a:endParaRPr sz="3300"/>
          </a:p>
          <a:p>
            <a:pPr lvl="4">
              <a:defRPr sz="1800"/>
            </a:pPr>
            <a:r>
              <a:rPr sz="3300"/>
              <a:t>Ottavo livello struttura</a:t>
            </a:r>
            <a:endParaRPr sz="3300"/>
          </a:p>
          <a:p>
            <a:pPr lvl="4">
              <a:defRPr sz="1800"/>
            </a:pPr>
            <a:r>
              <a:rPr sz="3300"/>
              <a:t>Nono livello struttura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sldNum" sz="quarter" idx="2"/>
          </p:nvPr>
        </p:nvSpPr>
        <p:spPr>
          <a:xfrm>
            <a:off x="7662862" y="6884987"/>
            <a:ext cx="2228851" cy="421671"/>
          </a:xfrm>
          <a:prstGeom prst="rect">
            <a:avLst/>
          </a:prstGeom>
        </p:spPr>
        <p:txBody>
          <a:bodyPr lIns="52084" tIns="52084" rIns="52084" bIns="52084"/>
          <a:lstStyle>
            <a:lvl1pPr algn="l">
              <a:defRPr b="0" sz="2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1360487"/>
            <a:ext cx="10693400" cy="3524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912812">
              <a:lnSpc>
                <a:spcPct val="100000"/>
              </a:lnSpc>
            </a:pPr>
          </a:p>
        </p:txBody>
      </p:sp>
      <p:sp>
        <p:nvSpPr>
          <p:cNvPr id="3" name="Shape 3"/>
          <p:cNvSpPr/>
          <p:nvPr/>
        </p:nvSpPr>
        <p:spPr>
          <a:xfrm>
            <a:off x="0" y="1409700"/>
            <a:ext cx="623888" cy="252413"/>
          </a:xfrm>
          <a:prstGeom prst="rect">
            <a:avLst/>
          </a:prstGeom>
          <a:solidFill>
            <a:srgbClr val="DD804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912812">
              <a:lnSpc>
                <a:spcPct val="100000"/>
              </a:lnSpc>
            </a:pPr>
          </a:p>
        </p:txBody>
      </p:sp>
      <p:sp>
        <p:nvSpPr>
          <p:cNvPr id="4" name="Shape 4"/>
          <p:cNvSpPr/>
          <p:nvPr/>
        </p:nvSpPr>
        <p:spPr>
          <a:xfrm>
            <a:off x="690562" y="1409700"/>
            <a:ext cx="10002838" cy="252413"/>
          </a:xfrm>
          <a:prstGeom prst="rect">
            <a:avLst/>
          </a:prstGeom>
          <a:solidFill>
            <a:srgbClr val="94B6D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912812">
              <a:lnSpc>
                <a:spcPct val="100000"/>
              </a:lnSpc>
            </a:pPr>
          </a:p>
        </p:txBody>
      </p:sp>
      <p:sp>
        <p:nvSpPr>
          <p:cNvPr id="5" name="Shape 5"/>
          <p:cNvSpPr/>
          <p:nvPr>
            <p:ph type="title"/>
          </p:nvPr>
        </p:nvSpPr>
        <p:spPr>
          <a:xfrm>
            <a:off x="712787" y="0"/>
            <a:ext cx="9532938" cy="1768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775F55"/>
                </a:solidFill>
              </a:rPr>
              <a:t>Fate clic per modificare il formato del testo del titoloTitolo Testo</a:t>
            </a:r>
          </a:p>
        </p:txBody>
      </p:sp>
      <p:sp>
        <p:nvSpPr>
          <p:cNvPr id="6" name="Shape 6"/>
          <p:cNvSpPr/>
          <p:nvPr>
            <p:ph type="sldNum" sz="quarter" idx="2"/>
          </p:nvPr>
        </p:nvSpPr>
        <p:spPr>
          <a:xfrm>
            <a:off x="0" y="1173162"/>
            <a:ext cx="622300" cy="2286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ctr" defTabSz="912812">
              <a:lnSpc>
                <a:spcPct val="100000"/>
              </a:lnSpc>
              <a:defRPr b="1" sz="1600"/>
            </a:lvl1pPr>
          </a:lstStyle>
          <a:p>
            <a:pPr lvl="0"/>
            <a:fld id="{86CB4B4D-7CA3-9044-876B-883B54F8677D}" type="slidenum"/>
          </a:p>
        </p:txBody>
      </p:sp>
      <p:sp>
        <p:nvSpPr>
          <p:cNvPr id="7" name="Shape 7"/>
          <p:cNvSpPr/>
          <p:nvPr>
            <p:ph type="body" idx="1"/>
          </p:nvPr>
        </p:nvSpPr>
        <p:spPr>
          <a:xfrm>
            <a:off x="534987" y="1768475"/>
            <a:ext cx="9621838" cy="5788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>
              <a:defRPr sz="1800"/>
            </a:pPr>
            <a:r>
              <a:rPr sz="3300"/>
              <a:t>Fate clic per modificare il formato del testo della struttura</a:t>
            </a:r>
            <a:endParaRPr sz="3300"/>
          </a:p>
          <a:p>
            <a:pPr lvl="1">
              <a:defRPr sz="1800"/>
            </a:pPr>
            <a:r>
              <a:rPr sz="3300"/>
              <a:t>Secondo livello struttura</a:t>
            </a:r>
            <a:endParaRPr sz="3300"/>
          </a:p>
          <a:p>
            <a:pPr lvl="2">
              <a:defRPr sz="1800"/>
            </a:pPr>
            <a:r>
              <a:rPr sz="3300"/>
              <a:t>Terzo livello struttura</a:t>
            </a:r>
            <a:endParaRPr sz="3300"/>
          </a:p>
          <a:p>
            <a:pPr lvl="3">
              <a:defRPr sz="1800"/>
            </a:pPr>
            <a:r>
              <a:rPr sz="3300"/>
              <a:t>Quarto livello struttura</a:t>
            </a:r>
            <a:endParaRPr sz="3300"/>
          </a:p>
          <a:p>
            <a:pPr lvl="4">
              <a:defRPr sz="1800"/>
            </a:pPr>
            <a:r>
              <a:rPr sz="3300"/>
              <a:t>Quinto livello struttura</a:t>
            </a:r>
            <a:endParaRPr sz="3300"/>
          </a:p>
          <a:p>
            <a:pPr lvl="4">
              <a:defRPr sz="1800"/>
            </a:pPr>
            <a:r>
              <a:rPr sz="3300"/>
              <a:t>Sesto livello struttura</a:t>
            </a:r>
            <a:endParaRPr sz="3300"/>
          </a:p>
          <a:p>
            <a:pPr lvl="4">
              <a:defRPr sz="1800"/>
            </a:pPr>
            <a:r>
              <a:rPr sz="3300"/>
              <a:t>Settimo livello struttura</a:t>
            </a:r>
            <a:endParaRPr sz="3300"/>
          </a:p>
          <a:p>
            <a:pPr lvl="4">
              <a:defRPr sz="1800"/>
            </a:pPr>
            <a:r>
              <a:rPr sz="3300"/>
              <a:t>Ottavo livello struttura</a:t>
            </a:r>
            <a:endParaRPr sz="3300"/>
          </a:p>
          <a:p>
            <a:pPr lvl="4">
              <a:defRPr sz="1800"/>
            </a:pPr>
            <a:r>
              <a:rPr sz="3300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transition spd="med" advClick="1"/>
  <p:txStyles>
    <p:titleStyle>
      <a:lvl1pPr algn="ctr" defTabSz="447675">
        <a:lnSpc>
          <a:spcPct val="98000"/>
        </a:lnSpc>
        <a:defRPr sz="5000">
          <a:solidFill>
            <a:srgbClr val="775F55"/>
          </a:solidFill>
          <a:latin typeface="+mn-lt"/>
          <a:ea typeface="+mn-ea"/>
          <a:cs typeface="+mn-cs"/>
          <a:sym typeface="Avenir Roman"/>
        </a:defRPr>
      </a:lvl1pPr>
      <a:lvl2pPr algn="ctr" defTabSz="447675">
        <a:lnSpc>
          <a:spcPct val="98000"/>
        </a:lnSpc>
        <a:defRPr sz="5000">
          <a:solidFill>
            <a:srgbClr val="775F55"/>
          </a:solidFill>
          <a:latin typeface="+mn-lt"/>
          <a:ea typeface="+mn-ea"/>
          <a:cs typeface="+mn-cs"/>
          <a:sym typeface="Avenir Roman"/>
        </a:defRPr>
      </a:lvl2pPr>
      <a:lvl3pPr algn="ctr" defTabSz="447675">
        <a:lnSpc>
          <a:spcPct val="98000"/>
        </a:lnSpc>
        <a:defRPr sz="5000">
          <a:solidFill>
            <a:srgbClr val="775F55"/>
          </a:solidFill>
          <a:latin typeface="+mn-lt"/>
          <a:ea typeface="+mn-ea"/>
          <a:cs typeface="+mn-cs"/>
          <a:sym typeface="Avenir Roman"/>
        </a:defRPr>
      </a:lvl3pPr>
      <a:lvl4pPr algn="ctr" defTabSz="447675">
        <a:lnSpc>
          <a:spcPct val="98000"/>
        </a:lnSpc>
        <a:defRPr sz="5000">
          <a:solidFill>
            <a:srgbClr val="775F55"/>
          </a:solidFill>
          <a:latin typeface="+mn-lt"/>
          <a:ea typeface="+mn-ea"/>
          <a:cs typeface="+mn-cs"/>
          <a:sym typeface="Avenir Roman"/>
        </a:defRPr>
      </a:lvl4pPr>
      <a:lvl5pPr algn="ctr" defTabSz="447675">
        <a:lnSpc>
          <a:spcPct val="98000"/>
        </a:lnSpc>
        <a:defRPr sz="5000">
          <a:solidFill>
            <a:srgbClr val="775F55"/>
          </a:solidFill>
          <a:latin typeface="+mn-lt"/>
          <a:ea typeface="+mn-ea"/>
          <a:cs typeface="+mn-cs"/>
          <a:sym typeface="Avenir Roman"/>
        </a:defRPr>
      </a:lvl5pPr>
      <a:lvl6pPr indent="457200" algn="ctr" defTabSz="447675">
        <a:lnSpc>
          <a:spcPct val="98000"/>
        </a:lnSpc>
        <a:defRPr sz="5000">
          <a:solidFill>
            <a:srgbClr val="775F55"/>
          </a:solidFill>
          <a:latin typeface="+mn-lt"/>
          <a:ea typeface="+mn-ea"/>
          <a:cs typeface="+mn-cs"/>
          <a:sym typeface="Avenir Roman"/>
        </a:defRPr>
      </a:lvl6pPr>
      <a:lvl7pPr indent="914400" algn="ctr" defTabSz="447675">
        <a:lnSpc>
          <a:spcPct val="98000"/>
        </a:lnSpc>
        <a:defRPr sz="5000">
          <a:solidFill>
            <a:srgbClr val="775F55"/>
          </a:solidFill>
          <a:latin typeface="+mn-lt"/>
          <a:ea typeface="+mn-ea"/>
          <a:cs typeface="+mn-cs"/>
          <a:sym typeface="Avenir Roman"/>
        </a:defRPr>
      </a:lvl7pPr>
      <a:lvl8pPr indent="1371600" algn="ctr" defTabSz="447675">
        <a:lnSpc>
          <a:spcPct val="98000"/>
        </a:lnSpc>
        <a:defRPr sz="5000">
          <a:solidFill>
            <a:srgbClr val="775F55"/>
          </a:solidFill>
          <a:latin typeface="+mn-lt"/>
          <a:ea typeface="+mn-ea"/>
          <a:cs typeface="+mn-cs"/>
          <a:sym typeface="Avenir Roman"/>
        </a:defRPr>
      </a:lvl8pPr>
      <a:lvl9pPr indent="1828800" algn="ctr" defTabSz="447675">
        <a:lnSpc>
          <a:spcPct val="98000"/>
        </a:lnSpc>
        <a:defRPr sz="5000">
          <a:solidFill>
            <a:srgbClr val="775F55"/>
          </a:solidFill>
          <a:latin typeface="+mn-lt"/>
          <a:ea typeface="+mn-ea"/>
          <a:cs typeface="+mn-cs"/>
          <a:sym typeface="Avenir Roman"/>
        </a:defRPr>
      </a:lvl9pPr>
    </p:titleStyle>
    <p:bodyStyle>
      <a:lvl1pPr marL="341312" indent="-341312" defTabSz="447675">
        <a:lnSpc>
          <a:spcPct val="98000"/>
        </a:lnSpc>
        <a:spcBef>
          <a:spcPts val="1400"/>
        </a:spcBef>
        <a:buClr>
          <a:srgbClr val="000000"/>
        </a:buClr>
        <a:buSzPct val="100000"/>
        <a:buFont typeface="Times New Roman"/>
        <a:buChar char="»"/>
        <a:defRPr sz="3300">
          <a:latin typeface="Tw Cen MT"/>
          <a:ea typeface="Tw Cen MT"/>
          <a:cs typeface="Tw Cen MT"/>
          <a:sym typeface="Tw Cen MT"/>
        </a:defRPr>
      </a:lvl1pPr>
      <a:lvl2pPr marL="978164" indent="-520964" defTabSz="447675">
        <a:lnSpc>
          <a:spcPct val="98000"/>
        </a:lnSpc>
        <a:spcBef>
          <a:spcPts val="1400"/>
        </a:spcBef>
        <a:buClr>
          <a:srgbClr val="000000"/>
        </a:buClr>
        <a:buSzPct val="100000"/>
        <a:buFont typeface="Times New Roman"/>
        <a:buChar char="–"/>
        <a:defRPr sz="3300">
          <a:latin typeface="Tw Cen MT"/>
          <a:ea typeface="Tw Cen MT"/>
          <a:cs typeface="Tw Cen MT"/>
          <a:sym typeface="Tw Cen MT"/>
        </a:defRPr>
      </a:lvl2pPr>
      <a:lvl3pPr marL="1330589" indent="-416189" defTabSz="447675">
        <a:lnSpc>
          <a:spcPct val="98000"/>
        </a:lnSpc>
        <a:spcBef>
          <a:spcPts val="1400"/>
        </a:spcBef>
        <a:buClr>
          <a:srgbClr val="000000"/>
        </a:buClr>
        <a:buSzPct val="100000"/>
        <a:buFont typeface="Times New Roman"/>
        <a:buChar char="•"/>
        <a:defRPr sz="3300">
          <a:latin typeface="Tw Cen MT"/>
          <a:ea typeface="Tw Cen MT"/>
          <a:cs typeface="Tw Cen MT"/>
          <a:sym typeface="Tw Cen MT"/>
        </a:defRPr>
      </a:lvl3pPr>
      <a:lvl4pPr marL="1787789" indent="-416189" defTabSz="447675">
        <a:lnSpc>
          <a:spcPct val="98000"/>
        </a:lnSpc>
        <a:spcBef>
          <a:spcPts val="1400"/>
        </a:spcBef>
        <a:buClr>
          <a:srgbClr val="000000"/>
        </a:buClr>
        <a:buSzPct val="100000"/>
        <a:buFont typeface="Times New Roman"/>
        <a:buChar char="–"/>
        <a:defRPr sz="3300">
          <a:latin typeface="Tw Cen MT"/>
          <a:ea typeface="Tw Cen MT"/>
          <a:cs typeface="Tw Cen MT"/>
          <a:sym typeface="Tw Cen MT"/>
        </a:defRPr>
      </a:lvl4pPr>
      <a:lvl5pPr marL="2183946" indent="-356733" defTabSz="447675">
        <a:lnSpc>
          <a:spcPct val="98000"/>
        </a:lnSpc>
        <a:spcBef>
          <a:spcPts val="1400"/>
        </a:spcBef>
        <a:buClr>
          <a:srgbClr val="000000"/>
        </a:buClr>
        <a:buSzPct val="100000"/>
        <a:buFont typeface="Times New Roman"/>
        <a:buChar char="»"/>
        <a:defRPr sz="3300">
          <a:latin typeface="Tw Cen MT"/>
          <a:ea typeface="Tw Cen MT"/>
          <a:cs typeface="Tw Cen MT"/>
          <a:sym typeface="Tw Cen MT"/>
        </a:defRPr>
      </a:lvl5pPr>
      <a:lvl6pPr marL="2641146" indent="-356733" defTabSz="447675">
        <a:lnSpc>
          <a:spcPct val="98000"/>
        </a:lnSpc>
        <a:spcBef>
          <a:spcPts val="1400"/>
        </a:spcBef>
        <a:buClr>
          <a:srgbClr val="000000"/>
        </a:buClr>
        <a:buSzPct val="100000"/>
        <a:buFont typeface="Times New Roman"/>
        <a:buChar char="•"/>
        <a:defRPr sz="3300">
          <a:latin typeface="Tw Cen MT"/>
          <a:ea typeface="Tw Cen MT"/>
          <a:cs typeface="Tw Cen MT"/>
          <a:sym typeface="Tw Cen MT"/>
        </a:defRPr>
      </a:lvl6pPr>
      <a:lvl7pPr marL="3098346" indent="-356733" defTabSz="447675">
        <a:lnSpc>
          <a:spcPct val="98000"/>
        </a:lnSpc>
        <a:spcBef>
          <a:spcPts val="1400"/>
        </a:spcBef>
        <a:buClr>
          <a:srgbClr val="000000"/>
        </a:buClr>
        <a:buSzPct val="100000"/>
        <a:buFont typeface="Times New Roman"/>
        <a:buChar char="•"/>
        <a:defRPr sz="3300">
          <a:latin typeface="Tw Cen MT"/>
          <a:ea typeface="Tw Cen MT"/>
          <a:cs typeface="Tw Cen MT"/>
          <a:sym typeface="Tw Cen MT"/>
        </a:defRPr>
      </a:lvl7pPr>
      <a:lvl8pPr marL="3555546" indent="-356734" defTabSz="447675">
        <a:lnSpc>
          <a:spcPct val="98000"/>
        </a:lnSpc>
        <a:spcBef>
          <a:spcPts val="1400"/>
        </a:spcBef>
        <a:buClr>
          <a:srgbClr val="000000"/>
        </a:buClr>
        <a:buSzPct val="100000"/>
        <a:buFont typeface="Times New Roman"/>
        <a:buChar char="•"/>
        <a:defRPr sz="3300">
          <a:latin typeface="Tw Cen MT"/>
          <a:ea typeface="Tw Cen MT"/>
          <a:cs typeface="Tw Cen MT"/>
          <a:sym typeface="Tw Cen MT"/>
        </a:defRPr>
      </a:lvl8pPr>
      <a:lvl9pPr marL="4012746" indent="-356734" defTabSz="447675">
        <a:lnSpc>
          <a:spcPct val="98000"/>
        </a:lnSpc>
        <a:spcBef>
          <a:spcPts val="1400"/>
        </a:spcBef>
        <a:buClr>
          <a:srgbClr val="000000"/>
        </a:buClr>
        <a:buSzPct val="100000"/>
        <a:buFont typeface="Times New Roman"/>
        <a:buChar char="•"/>
        <a:defRPr sz="3300">
          <a:latin typeface="Tw Cen MT"/>
          <a:ea typeface="Tw Cen MT"/>
          <a:cs typeface="Tw Cen MT"/>
          <a:sym typeface="Tw Cen MT"/>
        </a:defRPr>
      </a:lvl9pPr>
    </p:bodyStyle>
    <p:otherStyle>
      <a:lvl1pPr algn="ctr" defTabSz="912812">
        <a:defRPr b="1" sz="1600">
          <a:solidFill>
            <a:schemeClr val="tx1"/>
          </a:solidFill>
          <a:latin typeface="+mn-lt"/>
          <a:ea typeface="+mn-ea"/>
          <a:cs typeface="+mn-cs"/>
          <a:sym typeface="Tw Cen MT"/>
        </a:defRPr>
      </a:lvl1pPr>
      <a:lvl2pPr indent="457200" algn="ctr" defTabSz="912812">
        <a:defRPr b="1" sz="1600">
          <a:solidFill>
            <a:schemeClr val="tx1"/>
          </a:solidFill>
          <a:latin typeface="+mn-lt"/>
          <a:ea typeface="+mn-ea"/>
          <a:cs typeface="+mn-cs"/>
          <a:sym typeface="Tw Cen MT"/>
        </a:defRPr>
      </a:lvl2pPr>
      <a:lvl3pPr indent="914400" algn="ctr" defTabSz="912812">
        <a:defRPr b="1" sz="1600">
          <a:solidFill>
            <a:schemeClr val="tx1"/>
          </a:solidFill>
          <a:latin typeface="+mn-lt"/>
          <a:ea typeface="+mn-ea"/>
          <a:cs typeface="+mn-cs"/>
          <a:sym typeface="Tw Cen MT"/>
        </a:defRPr>
      </a:lvl3pPr>
      <a:lvl4pPr indent="1371600" algn="ctr" defTabSz="912812">
        <a:defRPr b="1" sz="1600">
          <a:solidFill>
            <a:schemeClr val="tx1"/>
          </a:solidFill>
          <a:latin typeface="+mn-lt"/>
          <a:ea typeface="+mn-ea"/>
          <a:cs typeface="+mn-cs"/>
          <a:sym typeface="Tw Cen MT"/>
        </a:defRPr>
      </a:lvl4pPr>
      <a:lvl5pPr indent="1827212" algn="ctr" defTabSz="912812">
        <a:defRPr b="1" sz="1600">
          <a:solidFill>
            <a:schemeClr val="tx1"/>
          </a:solidFill>
          <a:latin typeface="+mn-lt"/>
          <a:ea typeface="+mn-ea"/>
          <a:cs typeface="+mn-cs"/>
          <a:sym typeface="Tw Cen MT"/>
        </a:defRPr>
      </a:lvl5pPr>
      <a:lvl6pPr algn="ctr" defTabSz="912812">
        <a:defRPr b="1" sz="1600">
          <a:solidFill>
            <a:schemeClr val="tx1"/>
          </a:solidFill>
          <a:latin typeface="+mn-lt"/>
          <a:ea typeface="+mn-ea"/>
          <a:cs typeface="+mn-cs"/>
          <a:sym typeface="Tw Cen MT"/>
        </a:defRPr>
      </a:lvl6pPr>
      <a:lvl7pPr algn="ctr" defTabSz="912812">
        <a:defRPr b="1" sz="1600">
          <a:solidFill>
            <a:schemeClr val="tx1"/>
          </a:solidFill>
          <a:latin typeface="+mn-lt"/>
          <a:ea typeface="+mn-ea"/>
          <a:cs typeface="+mn-cs"/>
          <a:sym typeface="Tw Cen MT"/>
        </a:defRPr>
      </a:lvl7pPr>
      <a:lvl8pPr algn="ctr" defTabSz="912812">
        <a:defRPr b="1" sz="1600">
          <a:solidFill>
            <a:schemeClr val="tx1"/>
          </a:solidFill>
          <a:latin typeface="+mn-lt"/>
          <a:ea typeface="+mn-ea"/>
          <a:cs typeface="+mn-cs"/>
          <a:sym typeface="Tw Cen MT"/>
        </a:defRPr>
      </a:lvl8pPr>
      <a:lvl9pPr algn="ctr" defTabSz="912812">
        <a:defRPr b="1" sz="1600">
          <a:solidFill>
            <a:schemeClr val="tx1"/>
          </a:solidFill>
          <a:latin typeface="+mn-lt"/>
          <a:ea typeface="+mn-ea"/>
          <a:cs typeface="+mn-cs"/>
          <a:sym typeface="Tw Cen M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7.jpeg"/><Relationship Id="rId4" Type="http://schemas.openxmlformats.org/officeDocument/2006/relationships/image" Target="../media/image19.png"/><Relationship Id="rId5" Type="http://schemas.openxmlformats.org/officeDocument/2006/relationships/image" Target="../media/image8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20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/>
        </p:nvSpPr>
        <p:spPr>
          <a:xfrm>
            <a:off x="0" y="6551612"/>
            <a:ext cx="623888" cy="318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54" tIns="44954" rIns="44954" bIns="44954">
            <a:spAutoFit/>
          </a:bodyPr>
          <a:lstStyle>
            <a:lvl1pPr algn="ctr" defTabSz="912812">
              <a:lnSpc>
                <a:spcPct val="100000"/>
              </a:lnSpc>
              <a:defRPr b="1" sz="1600"/>
            </a:lvl1pPr>
          </a:lstStyle>
          <a:p>
            <a:pPr lvl="0">
              <a:defRPr b="0" sz="1800"/>
            </a:pPr>
            <a:r>
              <a:rPr b="1" sz="1600"/>
              <a:t>1</a:t>
            </a:r>
          </a:p>
        </p:txBody>
      </p:sp>
      <p:sp>
        <p:nvSpPr>
          <p:cNvPr id="29" name="Shape 29"/>
          <p:cNvSpPr/>
          <p:nvPr/>
        </p:nvSpPr>
        <p:spPr>
          <a:xfrm>
            <a:off x="1354647" y="3140485"/>
            <a:ext cx="7984106" cy="374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 defTabSz="912812">
              <a:lnSpc>
                <a:spcPct val="100000"/>
              </a:lnSpc>
              <a:spcBef>
                <a:spcPts val="500"/>
              </a:spcBef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  <a:tab pos="10121900" algn="l"/>
              </a:tabLst>
            </a:pPr>
            <a:r>
              <a:rPr b="1" i="1" sz="2900">
                <a:solidFill>
                  <a:srgbClr val="3333CC"/>
                </a:solidFill>
                <a:effectLst>
                  <a:outerShdw sx="100000" sy="100000" kx="0" ky="0" algn="b" rotWithShape="0" blurRad="12700" dist="25400" dir="2700000">
                    <a:srgbClr val="DDDDDD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IPOTENSIONE ARTERIOSA ORTOSTATICA ED IPERTENSIONE ARTERIOSA CLINOSTATICA:</a:t>
            </a:r>
            <a:endParaRPr b="1" i="1" sz="2900">
              <a:solidFill>
                <a:srgbClr val="3333CC"/>
              </a:solidFill>
              <a:effectLst>
                <a:outerShdw sx="100000" sy="100000" kx="0" ky="0" algn="b" rotWithShape="0" blurRad="12700" dist="25400" dir="2700000">
                  <a:srgbClr val="DDDDDD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 defTabSz="912812">
              <a:lnSpc>
                <a:spcPct val="100000"/>
              </a:lnSpc>
              <a:spcBef>
                <a:spcPts val="500"/>
              </a:spcBef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  <a:tab pos="10121900" algn="l"/>
              </a:tabLst>
            </a:pPr>
            <a:endParaRPr b="1" i="1" sz="2900">
              <a:solidFill>
                <a:srgbClr val="3333CC"/>
              </a:solidFill>
              <a:effectLst>
                <a:outerShdw sx="100000" sy="100000" kx="0" ky="0" algn="b" rotWithShape="0" blurRad="12700" dist="25400" dir="2700000">
                  <a:srgbClr val="DDDDDD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 defTabSz="912812">
              <a:lnSpc>
                <a:spcPct val="100000"/>
              </a:lnSpc>
              <a:spcBef>
                <a:spcPts val="500"/>
              </a:spcBef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  <a:tab pos="10121900" algn="l"/>
              </a:tabLst>
            </a:pPr>
            <a:r>
              <a:rPr b="1" i="1" sz="2900">
                <a:solidFill>
                  <a:srgbClr val="3333CC"/>
                </a:solidFill>
                <a:effectLst>
                  <a:outerShdw sx="100000" sy="100000" kx="0" ky="0" algn="b" rotWithShape="0" blurRad="12700" dist="25400" dir="2700000">
                    <a:srgbClr val="DDDDDD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UNA POLTRONA IN DUE?</a:t>
            </a:r>
            <a:endParaRPr b="1" i="1" sz="2900">
              <a:solidFill>
                <a:srgbClr val="3333CC"/>
              </a:solidFill>
              <a:effectLst>
                <a:outerShdw sx="100000" sy="100000" kx="0" ky="0" algn="b" rotWithShape="0" blurRad="12700" dist="25400" dir="2700000">
                  <a:srgbClr val="DDDDDD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 defTabSz="912812">
              <a:lnSpc>
                <a:spcPct val="100000"/>
              </a:lnSpc>
              <a:spcBef>
                <a:spcPts val="500"/>
              </a:spcBef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  <a:tab pos="10121900" algn="l"/>
              </a:tabLst>
            </a:pPr>
            <a:endParaRPr b="1" i="1" sz="2900">
              <a:solidFill>
                <a:srgbClr val="3333CC"/>
              </a:solidFill>
              <a:effectLst>
                <a:outerShdw sx="100000" sy="100000" kx="0" ky="0" algn="b" rotWithShape="0" blurRad="12700" dist="25400" dir="2700000">
                  <a:srgbClr val="DDDDDD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 defTabSz="912812">
              <a:lnSpc>
                <a:spcPct val="100000"/>
              </a:lnSpc>
              <a:spcBef>
                <a:spcPts val="500"/>
              </a:spcBef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  <a:tab pos="10121900" algn="l"/>
              </a:tabLst>
            </a:pPr>
            <a:r>
              <a:rPr b="1" i="1" sz="2900">
                <a:solidFill>
                  <a:srgbClr val="3333CC"/>
                </a:solidFill>
                <a:effectLst>
                  <a:outerShdw sx="100000" sy="100000" kx="0" ky="0" algn="b" rotWithShape="0" blurRad="12700" dist="25400" dir="2700000">
                    <a:srgbClr val="DDDDDD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UTILITA’ DEL MAP</a:t>
            </a:r>
            <a:endParaRPr b="1" i="1" sz="2900">
              <a:solidFill>
                <a:srgbClr val="3333CC"/>
              </a:solidFill>
              <a:effectLst>
                <a:outerShdw sx="100000" sy="100000" kx="0" ky="0" algn="b" rotWithShape="0" blurRad="12700" dist="25400" dir="2700000">
                  <a:srgbClr val="DDDDDD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 defTabSz="912812">
              <a:lnSpc>
                <a:spcPct val="100000"/>
              </a:lnSpc>
              <a:spcBef>
                <a:spcPts val="500"/>
              </a:spcBef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  <a:tab pos="10121900" algn="l"/>
              </a:tabLst>
            </a:pPr>
            <a:br>
              <a:rPr b="1" i="1" sz="2900">
                <a:solidFill>
                  <a:srgbClr val="3333CC"/>
                </a:solidFill>
                <a:effectLst>
                  <a:outerShdw sx="100000" sy="100000" kx="0" ky="0" algn="b" rotWithShape="0" blurRad="12700" dist="25400" dir="2700000">
                    <a:srgbClr val="DDDDDD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1" sz="2900">
                <a:solidFill>
                  <a:srgbClr val="3333CC"/>
                </a:solidFill>
                <a:effectLst>
                  <a:outerShdw sx="100000" sy="100000" kx="0" ky="0" algn="b" rotWithShape="0" blurRad="12700" dist="25400" dir="2700000">
                    <a:srgbClr val="DDDDDD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Domenico Monizzi ASP Kr</a:t>
            </a:r>
          </a:p>
        </p:txBody>
      </p:sp>
      <p:pic>
        <p:nvPicPr>
          <p:cNvPr id="30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2042" y="56383"/>
            <a:ext cx="2469316" cy="13579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title" idx="4294967295"/>
          </p:nvPr>
        </p:nvSpPr>
        <p:spPr>
          <a:xfrm>
            <a:off x="1336675" y="514350"/>
            <a:ext cx="8018463" cy="1014413"/>
          </a:xfrm>
          <a:prstGeom prst="rect">
            <a:avLst/>
          </a:prstGeom>
        </p:spPr>
        <p:txBody>
          <a:bodyPr lIns="44954" tIns="44954" rIns="44954" bIns="44954">
            <a:normAutofit fontScale="100000" lnSpcReduction="0"/>
          </a:bodyPr>
          <a:lstStyle>
            <a:lvl1pPr>
              <a:lnSpc>
                <a:spcPct val="100000"/>
              </a:lnSpc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</a:tabLst>
              <a:defRPr sz="38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775F55"/>
                </a:solidFill>
              </a:rPr>
              <a:t>Etiopatogenesi</a:t>
            </a:r>
          </a:p>
        </p:txBody>
      </p:sp>
      <p:sp>
        <p:nvSpPr>
          <p:cNvPr id="120" name="Shape 120"/>
          <p:cNvSpPr/>
          <p:nvPr/>
        </p:nvSpPr>
        <p:spPr>
          <a:xfrm>
            <a:off x="892175" y="2786062"/>
            <a:ext cx="7662863" cy="194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1485018" indent="-1472318" algn="ctr" defTabSz="912812">
              <a:lnSpc>
                <a:spcPct val="100000"/>
              </a:lnSpc>
              <a:buClr>
                <a:srgbClr val="000000"/>
              </a:buClr>
              <a:buSzPct val="100000"/>
              <a:buChar char="•"/>
              <a:tabLst>
                <a:tab pos="11049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</a:tabLst>
            </a:pPr>
            <a:r>
              <a:rPr b="1" i="1" sz="3400"/>
              <a:t>Ipovolemia</a:t>
            </a:r>
            <a:endParaRPr b="1" i="1" sz="3400"/>
          </a:p>
          <a:p>
            <a:pPr lvl="0" marL="779462" indent="-766762" algn="ctr" defTabSz="912812">
              <a:lnSpc>
                <a:spcPct val="100000"/>
              </a:lnSpc>
              <a:tabLst>
                <a:tab pos="11049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</a:tabLst>
            </a:pPr>
            <a:endParaRPr sz="3600">
              <a:latin typeface="Times New Roman Bold"/>
              <a:ea typeface="Times New Roman Bold"/>
              <a:cs typeface="Times New Roman Bold"/>
              <a:sym typeface="Times New Roman Bold"/>
            </a:endParaRPr>
          </a:p>
          <a:p>
            <a:pPr lvl="0" marL="1485018" indent="-1472318" algn="ctr" defTabSz="912812">
              <a:lnSpc>
                <a:spcPct val="100000"/>
              </a:lnSpc>
              <a:buClr>
                <a:srgbClr val="000000"/>
              </a:buClr>
              <a:buSzPct val="100000"/>
              <a:buChar char="•"/>
              <a:tabLst>
                <a:tab pos="11049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</a:tabLst>
            </a:pPr>
            <a:r>
              <a:rPr b="1" i="1" sz="3400"/>
              <a:t>Alterazioni della regolazione nervosa cardiovascolare</a:t>
            </a:r>
          </a:p>
        </p:txBody>
      </p:sp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/>
        </p:nvSpPr>
        <p:spPr>
          <a:xfrm>
            <a:off x="930275" y="1062037"/>
            <a:ext cx="8793163" cy="602773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 defTabSz="912812">
              <a:lnSpc>
                <a:spcPct val="100000"/>
              </a:lnSpc>
            </a:pPr>
          </a:p>
        </p:txBody>
      </p:sp>
      <p:sp>
        <p:nvSpPr>
          <p:cNvPr id="123" name="Shape 123"/>
          <p:cNvSpPr/>
          <p:nvPr/>
        </p:nvSpPr>
        <p:spPr>
          <a:xfrm>
            <a:off x="4567237" y="7172325"/>
            <a:ext cx="5100639" cy="228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912812">
              <a:lnSpc>
                <a:spcPct val="100000"/>
              </a:lnSpc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</a:tabLst>
              <a:defRPr b="1" sz="1600"/>
            </a:lvl1pPr>
          </a:lstStyle>
          <a:p>
            <a:pPr lvl="0">
              <a:defRPr b="0" sz="1800"/>
            </a:pPr>
            <a:r>
              <a:rPr b="1" sz="1600"/>
              <a:t>Mosqueda-Garcia et al. Circulation. 2000;102:2898</a:t>
            </a:r>
          </a:p>
        </p:txBody>
      </p:sp>
      <p:sp>
        <p:nvSpPr>
          <p:cNvPr id="124" name="Shape 124"/>
          <p:cNvSpPr/>
          <p:nvPr/>
        </p:nvSpPr>
        <p:spPr>
          <a:xfrm>
            <a:off x="387349" y="488950"/>
            <a:ext cx="9628189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912812">
              <a:lnSpc>
                <a:spcPct val="100000"/>
              </a:lnSpc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  <a:defRPr b="1" sz="2600"/>
            </a:lvl1pPr>
          </a:lstStyle>
          <a:p>
            <a:pPr lvl="0">
              <a:defRPr b="0" sz="1800"/>
            </a:pPr>
            <a:r>
              <a:rPr b="1" sz="2600"/>
              <a:t>Meccanismi fisiologici coinvolti in risposta allo stimolo ortostatico</a:t>
            </a:r>
          </a:p>
        </p:txBody>
      </p:sp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3303587" y="417512"/>
            <a:ext cx="3927476" cy="530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912812">
              <a:lnSpc>
                <a:spcPct val="100000"/>
              </a:lnSpc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</a:tabLst>
              <a:defRPr sz="38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3800"/>
              <a:t>Cause principali</a:t>
            </a:r>
          </a:p>
        </p:txBody>
      </p:sp>
      <p:sp>
        <p:nvSpPr>
          <p:cNvPr id="127" name="Shape 127"/>
          <p:cNvSpPr/>
          <p:nvPr/>
        </p:nvSpPr>
        <p:spPr>
          <a:xfrm>
            <a:off x="1939925" y="1922462"/>
            <a:ext cx="7680325" cy="441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2285647" indent="-2272947" defTabSz="912812">
              <a:lnSpc>
                <a:spcPct val="100000"/>
              </a:lnSpc>
              <a:buClr>
                <a:srgbClr val="000000"/>
              </a:buClr>
              <a:buSzPct val="100000"/>
              <a:buChar char="•"/>
              <a:tabLst>
                <a:tab pos="16256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</a:tabLst>
            </a:pPr>
            <a:r>
              <a:rPr b="1" sz="3400"/>
              <a:t>Invecchiamento</a:t>
            </a:r>
            <a:endParaRPr b="1" sz="3400"/>
          </a:p>
          <a:p>
            <a:pPr lvl="0" marL="1203325" indent="-1190625" defTabSz="912812">
              <a:lnSpc>
                <a:spcPct val="100000"/>
              </a:lnSpc>
              <a:tabLst>
                <a:tab pos="16256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</a:tabLst>
            </a:pPr>
            <a:endParaRPr sz="3600">
              <a:latin typeface="Times New Roman Bold"/>
              <a:ea typeface="Times New Roman Bold"/>
              <a:cs typeface="Times New Roman Bold"/>
              <a:sym typeface="Times New Roman Bold"/>
            </a:endParaRPr>
          </a:p>
          <a:p>
            <a:pPr lvl="0" marL="2285647" indent="-2272947" defTabSz="912812">
              <a:lnSpc>
                <a:spcPct val="100000"/>
              </a:lnSpc>
              <a:buClr>
                <a:srgbClr val="000000"/>
              </a:buClr>
              <a:buSzPct val="100000"/>
              <a:buChar char="•"/>
              <a:tabLst>
                <a:tab pos="16256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</a:tabLst>
            </a:pPr>
            <a:r>
              <a:rPr b="1" sz="3400"/>
              <a:t>Allettamento</a:t>
            </a:r>
            <a:endParaRPr b="1" sz="3400"/>
          </a:p>
          <a:p>
            <a:pPr lvl="0" marL="1203325" indent="-1190625" defTabSz="912812">
              <a:lnSpc>
                <a:spcPct val="100000"/>
              </a:lnSpc>
              <a:tabLst>
                <a:tab pos="16256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</a:tabLst>
            </a:pPr>
            <a:endParaRPr sz="3600">
              <a:latin typeface="Times New Roman Bold"/>
              <a:ea typeface="Times New Roman Bold"/>
              <a:cs typeface="Times New Roman Bold"/>
              <a:sym typeface="Times New Roman Bold"/>
            </a:endParaRPr>
          </a:p>
          <a:p>
            <a:pPr lvl="0" marL="2285647" indent="-2272947" defTabSz="912812">
              <a:lnSpc>
                <a:spcPct val="100000"/>
              </a:lnSpc>
              <a:buClr>
                <a:srgbClr val="000000"/>
              </a:buClr>
              <a:buSzPct val="100000"/>
              <a:buChar char="•"/>
              <a:tabLst>
                <a:tab pos="16256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</a:tabLst>
            </a:pPr>
            <a:r>
              <a:rPr b="1" sz="3400"/>
              <a:t>Farmaci</a:t>
            </a:r>
            <a:endParaRPr b="1" sz="3400"/>
          </a:p>
          <a:p>
            <a:pPr lvl="0" marL="1203325" indent="-1190625" defTabSz="912812">
              <a:lnSpc>
                <a:spcPct val="100000"/>
              </a:lnSpc>
              <a:tabLst>
                <a:tab pos="16256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</a:tabLst>
            </a:pPr>
            <a:endParaRPr sz="3600">
              <a:latin typeface="Times New Roman Bold"/>
              <a:ea typeface="Times New Roman Bold"/>
              <a:cs typeface="Times New Roman Bold"/>
              <a:sym typeface="Times New Roman Bold"/>
            </a:endParaRPr>
          </a:p>
          <a:p>
            <a:pPr lvl="0" marL="2285647" indent="-2272947" defTabSz="912812">
              <a:lnSpc>
                <a:spcPct val="100000"/>
              </a:lnSpc>
              <a:buClr>
                <a:srgbClr val="000000"/>
              </a:buClr>
              <a:buSzPct val="100000"/>
              <a:buChar char="•"/>
              <a:tabLst>
                <a:tab pos="16256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</a:tabLst>
            </a:pPr>
            <a:r>
              <a:rPr b="1" sz="3400"/>
              <a:t>Sindromi da disfunzione del Sistema Nervoso Autonomo centrale e periferico</a:t>
            </a:r>
          </a:p>
        </p:txBody>
      </p:sp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3425825" y="144462"/>
            <a:ext cx="3841750" cy="530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912812">
              <a:lnSpc>
                <a:spcPct val="100000"/>
              </a:lnSpc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</a:tabLst>
              <a:defRPr sz="38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3800"/>
              <a:t>Invecchiamento</a:t>
            </a:r>
          </a:p>
        </p:txBody>
      </p:sp>
      <p:sp>
        <p:nvSpPr>
          <p:cNvPr id="130" name="Shape 130"/>
          <p:cNvSpPr/>
          <p:nvPr/>
        </p:nvSpPr>
        <p:spPr>
          <a:xfrm>
            <a:off x="387350" y="1119187"/>
            <a:ext cx="9798050" cy="5021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349250" indent="-336550" defTabSz="912812">
              <a:lnSpc>
                <a:spcPct val="100000"/>
              </a:lnSpc>
              <a:tabLst>
                <a:tab pos="57150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endParaRPr b="1"/>
          </a:p>
          <a:p>
            <a:pPr lvl="0" marL="349250" indent="-336550" defTabSz="912812">
              <a:lnSpc>
                <a:spcPct val="100000"/>
              </a:lnSpc>
              <a:tabLst>
                <a:tab pos="57150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endParaRPr b="1"/>
          </a:p>
          <a:p>
            <a:pPr lvl="0" marL="349250" indent="-336550" algn="ctr" defTabSz="912812">
              <a:lnSpc>
                <a:spcPct val="100000"/>
              </a:lnSpc>
              <a:tabLst>
                <a:tab pos="57150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r>
              <a:rPr b="1" i="1">
                <a:solidFill>
                  <a:srgbClr val="0000FF"/>
                </a:solidFill>
              </a:rPr>
              <a:t>Ipotensione Ortostatica in 7% degli anziani normotesi e 30% degli anziani con multipatologia</a:t>
            </a:r>
            <a:endParaRPr b="1" i="1">
              <a:solidFill>
                <a:srgbClr val="0000FF"/>
              </a:solidFill>
            </a:endParaRPr>
          </a:p>
          <a:p>
            <a:pPr lvl="0" marL="349250" indent="-336550" algn="ctr" defTabSz="912812">
              <a:lnSpc>
                <a:spcPct val="100000"/>
              </a:lnSpc>
              <a:tabLst>
                <a:tab pos="57150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endParaRPr>
              <a:latin typeface="Times New Roman Bold"/>
              <a:ea typeface="Times New Roman Bold"/>
              <a:cs typeface="Times New Roman Bold"/>
              <a:sym typeface="Times New Roman Bold"/>
            </a:endParaRPr>
          </a:p>
          <a:p>
            <a:pPr lvl="0" marL="361950" indent="-349250" defTabSz="912812">
              <a:lnSpc>
                <a:spcPct val="100000"/>
              </a:lnSpc>
              <a:buClr>
                <a:srgbClr val="FF0000"/>
              </a:buClr>
              <a:buSzPct val="100000"/>
              <a:buChar char="•"/>
              <a:tabLst>
                <a:tab pos="57150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r>
              <a:rPr b="1" i="1">
                <a:solidFill>
                  <a:srgbClr val="FF0000"/>
                </a:solidFill>
              </a:rPr>
              <a:t>Meccanismi fisiopatologici</a:t>
            </a:r>
            <a:endParaRPr b="1" i="1">
              <a:solidFill>
                <a:srgbClr val="FF0000"/>
              </a:solidFill>
            </a:endParaRPr>
          </a:p>
          <a:p>
            <a:pPr lvl="0" marL="349250" indent="-336550" defTabSz="912812">
              <a:lnSpc>
                <a:spcPct val="100000"/>
              </a:lnSpc>
              <a:tabLst>
                <a:tab pos="57150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endParaRPr>
              <a:latin typeface="Times New Roman Bold"/>
              <a:ea typeface="Times New Roman Bold"/>
              <a:cs typeface="Times New Roman Bold"/>
              <a:sym typeface="Times New Roman Bold"/>
            </a:endParaRPr>
          </a:p>
          <a:p>
            <a:pPr lvl="1" marL="650875" indent="-385762" defTabSz="912812">
              <a:lnSpc>
                <a:spcPct val="100000"/>
              </a:lnSpc>
              <a:buClr>
                <a:srgbClr val="000000"/>
              </a:buClr>
              <a:buSzPct val="100000"/>
              <a:buChar char="-"/>
              <a:tabLst>
                <a:tab pos="57150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r>
              <a:rPr b="1"/>
              <a:t>alterazioni riempimento ventricolare sn (disfunzione diastolica)</a:t>
            </a:r>
            <a:endParaRPr b="1"/>
          </a:p>
          <a:p>
            <a:pPr lvl="0" marL="349250" indent="-336550" defTabSz="912812">
              <a:lnSpc>
                <a:spcPct val="100000"/>
              </a:lnSpc>
              <a:tabLst>
                <a:tab pos="57150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endParaRPr>
              <a:latin typeface="Times New Roman Bold"/>
              <a:ea typeface="Times New Roman Bold"/>
              <a:cs typeface="Times New Roman Bold"/>
              <a:sym typeface="Times New Roman Bold"/>
            </a:endParaRPr>
          </a:p>
          <a:p>
            <a:pPr lvl="1" marL="650875" indent="-385762" defTabSz="912812">
              <a:lnSpc>
                <a:spcPts val="2900"/>
              </a:lnSpc>
              <a:buClr>
                <a:srgbClr val="000000"/>
              </a:buClr>
              <a:buSzPct val="100000"/>
              <a:buChar char="-"/>
              <a:tabLst>
                <a:tab pos="57150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r>
              <a:rPr b="1"/>
              <a:t>alterazione meccanismi che si oppongono a riduzione</a:t>
            </a:r>
            <a:endParaRPr b="1"/>
          </a:p>
          <a:p>
            <a:pPr lvl="0" marL="349250" indent="-336550" defTabSz="912812">
              <a:lnSpc>
                <a:spcPts val="2900"/>
              </a:lnSpc>
              <a:spcBef>
                <a:spcPts val="100"/>
              </a:spcBef>
              <a:tabLst>
                <a:tab pos="57150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r>
              <a:rPr b="1"/>
              <a:t>  del volume intra-vascolare (renina, aldosterone, angiotensina, vasopressina	&lt;    </a:t>
            </a:r>
            <a:endParaRPr b="1"/>
          </a:p>
          <a:p>
            <a:pPr lvl="0" marL="349250" indent="-336550" defTabSz="912812">
              <a:lnSpc>
                <a:spcPts val="2900"/>
              </a:lnSpc>
              <a:spcBef>
                <a:spcPts val="100"/>
              </a:spcBef>
              <a:tabLst>
                <a:tab pos="57150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r>
              <a:rPr b="1"/>
              <a:t>  sensazione di sete,  e &gt;  peptide natriuretico atriale</a:t>
            </a:r>
            <a:endParaRPr b="1"/>
          </a:p>
          <a:p>
            <a:pPr lvl="0" marL="349250" indent="-336550" defTabSz="912812">
              <a:lnSpc>
                <a:spcPts val="2900"/>
              </a:lnSpc>
              <a:spcBef>
                <a:spcPts val="100"/>
              </a:spcBef>
              <a:tabLst>
                <a:tab pos="57150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endParaRPr>
              <a:latin typeface="Times New Roman Bold"/>
              <a:ea typeface="Times New Roman Bold"/>
              <a:cs typeface="Times New Roman Bold"/>
              <a:sym typeface="Times New Roman Bold"/>
            </a:endParaRPr>
          </a:p>
          <a:p>
            <a:pPr lvl="0" marL="361950" indent="-349250" defTabSz="912812">
              <a:lnSpc>
                <a:spcPts val="2900"/>
              </a:lnSpc>
              <a:spcBef>
                <a:spcPts val="100"/>
              </a:spcBef>
              <a:buClr>
                <a:srgbClr val="000000"/>
              </a:buClr>
              <a:buSzPct val="100000"/>
              <a:buChar char="-"/>
              <a:tabLst>
                <a:tab pos="57150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r>
              <a:rPr b="1"/>
              <a:t>ridotta sensibilità barocettiva (risposta cronotropa e</a:t>
            </a:r>
            <a:endParaRPr b="1"/>
          </a:p>
          <a:p>
            <a:pPr lvl="0" marL="349250" indent="-336550" defTabSz="912812">
              <a:lnSpc>
                <a:spcPts val="2900"/>
              </a:lnSpc>
              <a:spcBef>
                <a:spcPts val="100"/>
              </a:spcBef>
              <a:tabLst>
                <a:tab pos="57150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r>
              <a:rPr>
                <a:latin typeface="Arial Unicode MS"/>
                <a:ea typeface="Arial Unicode MS"/>
                <a:cs typeface="Arial Unicode MS"/>
                <a:sym typeface="Arial Unicode MS"/>
              </a:rPr>
              <a:t>α</a:t>
            </a:r>
            <a:r>
              <a:rPr b="1"/>
              <a:t>-adrenergica vascolare allo stimolo gravitazionale)</a:t>
            </a:r>
            <a:endParaRPr b="1"/>
          </a:p>
          <a:p>
            <a:pPr lvl="0" marL="349250" indent="-336550" defTabSz="912812">
              <a:lnSpc>
                <a:spcPts val="2900"/>
              </a:lnSpc>
              <a:spcBef>
                <a:spcPts val="100"/>
              </a:spcBef>
              <a:tabLst>
                <a:tab pos="57150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endParaRPr>
              <a:latin typeface="Times New Roman Bold"/>
              <a:ea typeface="Times New Roman Bold"/>
              <a:cs typeface="Times New Roman Bold"/>
              <a:sym typeface="Times New Roman Bold"/>
            </a:endParaRPr>
          </a:p>
          <a:p>
            <a:pPr lvl="0" marL="361950" indent="-349250" defTabSz="912812">
              <a:lnSpc>
                <a:spcPts val="2900"/>
              </a:lnSpc>
              <a:spcBef>
                <a:spcPts val="100"/>
              </a:spcBef>
              <a:buClr>
                <a:srgbClr val="000000"/>
              </a:buClr>
              <a:buSzPct val="100000"/>
              <a:buChar char="-"/>
              <a:tabLst>
                <a:tab pos="57150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r>
              <a:rPr b="1"/>
              <a:t>alterazione dell’autoregolazione vascolare cerebrale</a:t>
            </a:r>
          </a:p>
        </p:txBody>
      </p:sp>
      <p:grpSp>
        <p:nvGrpSpPr>
          <p:cNvPr id="134" name="Group 134"/>
          <p:cNvGrpSpPr/>
          <p:nvPr/>
        </p:nvGrpSpPr>
        <p:grpSpPr>
          <a:xfrm>
            <a:off x="3328987" y="4784725"/>
            <a:ext cx="28576" cy="254001"/>
            <a:chOff x="0" y="0"/>
            <a:chExt cx="28575" cy="254000"/>
          </a:xfrm>
        </p:grpSpPr>
        <p:sp>
          <p:nvSpPr>
            <p:cNvPr id="131" name="Shape 131"/>
            <p:cNvSpPr/>
            <p:nvPr/>
          </p:nvSpPr>
          <p:spPr>
            <a:xfrm>
              <a:off x="0" y="160337"/>
              <a:ext cx="26988" cy="9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90" y="0"/>
                  </a:moveTo>
                  <a:lnTo>
                    <a:pt x="0" y="0"/>
                  </a:lnTo>
                  <a:lnTo>
                    <a:pt x="11791" y="21600"/>
                  </a:lnTo>
                  <a:lnTo>
                    <a:pt x="21600" y="3632"/>
                  </a:lnTo>
                  <a:lnTo>
                    <a:pt x="7790" y="3632"/>
                  </a:lnTo>
                  <a:lnTo>
                    <a:pt x="7790" y="0"/>
                  </a:lnTo>
                  <a:close/>
                </a:path>
              </a:pathLst>
            </a:custGeom>
            <a:solidFill>
              <a:srgbClr val="0000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2" name="Shape 132"/>
            <p:cNvSpPr/>
            <p:nvPr/>
          </p:nvSpPr>
          <p:spPr>
            <a:xfrm>
              <a:off x="9525" y="0"/>
              <a:ext cx="9525" cy="174625"/>
            </a:xfrm>
            <a:prstGeom prst="rect">
              <a:avLst/>
            </a:prstGeom>
            <a:solidFill>
              <a:srgbClr val="0000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912812">
                <a:lnSpc>
                  <a:spcPct val="100000"/>
                </a:lnSpc>
              </a:pPr>
            </a:p>
          </p:txBody>
        </p:sp>
        <p:sp>
          <p:nvSpPr>
            <p:cNvPr id="133" name="Shape 133"/>
            <p:cNvSpPr/>
            <p:nvPr/>
          </p:nvSpPr>
          <p:spPr>
            <a:xfrm>
              <a:off x="20637" y="160337"/>
              <a:ext cx="7938" cy="14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1610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38" name="Group 138"/>
          <p:cNvGrpSpPr/>
          <p:nvPr/>
        </p:nvGrpSpPr>
        <p:grpSpPr>
          <a:xfrm>
            <a:off x="6561137" y="4784724"/>
            <a:ext cx="30163" cy="252414"/>
            <a:chOff x="0" y="0"/>
            <a:chExt cx="30162" cy="252412"/>
          </a:xfrm>
        </p:grpSpPr>
        <p:sp>
          <p:nvSpPr>
            <p:cNvPr id="135" name="Shape 135"/>
            <p:cNvSpPr/>
            <p:nvPr/>
          </p:nvSpPr>
          <p:spPr>
            <a:xfrm>
              <a:off x="11112" y="77787"/>
              <a:ext cx="9526" cy="174626"/>
            </a:xfrm>
            <a:prstGeom prst="rect">
              <a:avLst/>
            </a:prstGeom>
            <a:solidFill>
              <a:srgbClr val="0000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912812">
                <a:lnSpc>
                  <a:spcPct val="100000"/>
                </a:lnSpc>
              </a:pPr>
            </a:p>
          </p:txBody>
        </p:sp>
        <p:sp>
          <p:nvSpPr>
            <p:cNvPr id="136" name="Shape 136"/>
            <p:cNvSpPr/>
            <p:nvPr/>
          </p:nvSpPr>
          <p:spPr>
            <a:xfrm>
              <a:off x="0" y="0"/>
              <a:ext cx="26988" cy="92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44" y="0"/>
                  </a:moveTo>
                  <a:lnTo>
                    <a:pt x="0" y="21600"/>
                  </a:lnTo>
                  <a:lnTo>
                    <a:pt x="7759" y="21600"/>
                  </a:lnTo>
                  <a:lnTo>
                    <a:pt x="7759" y="18129"/>
                  </a:lnTo>
                  <a:lnTo>
                    <a:pt x="21600" y="18129"/>
                  </a:lnTo>
                  <a:lnTo>
                    <a:pt x="11744" y="0"/>
                  </a:lnTo>
                  <a:close/>
                </a:path>
              </a:pathLst>
            </a:custGeom>
            <a:solidFill>
              <a:srgbClr val="0000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7" name="Shape 137"/>
            <p:cNvSpPr/>
            <p:nvPr/>
          </p:nvSpPr>
          <p:spPr>
            <a:xfrm>
              <a:off x="22225" y="77787"/>
              <a:ext cx="793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4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6346" y="0"/>
                  </a:lnTo>
                  <a:close/>
                </a:path>
              </a:pathLst>
            </a:custGeom>
            <a:solidFill>
              <a:srgbClr val="0000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42" name="Group 142"/>
          <p:cNvGrpSpPr/>
          <p:nvPr/>
        </p:nvGrpSpPr>
        <p:grpSpPr>
          <a:xfrm>
            <a:off x="5299074" y="5959475"/>
            <a:ext cx="30164" cy="260351"/>
            <a:chOff x="0" y="0"/>
            <a:chExt cx="30162" cy="260349"/>
          </a:xfrm>
        </p:grpSpPr>
        <p:sp>
          <p:nvSpPr>
            <p:cNvPr id="139" name="Shape 139"/>
            <p:cNvSpPr/>
            <p:nvPr/>
          </p:nvSpPr>
          <p:spPr>
            <a:xfrm>
              <a:off x="0" y="168274"/>
              <a:ext cx="26988" cy="92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9" y="0"/>
                  </a:moveTo>
                  <a:lnTo>
                    <a:pt x="0" y="0"/>
                  </a:lnTo>
                  <a:lnTo>
                    <a:pt x="11744" y="21600"/>
                  </a:lnTo>
                  <a:lnTo>
                    <a:pt x="21600" y="3471"/>
                  </a:lnTo>
                  <a:lnTo>
                    <a:pt x="7759" y="3471"/>
                  </a:lnTo>
                  <a:lnTo>
                    <a:pt x="7759" y="0"/>
                  </a:lnTo>
                  <a:close/>
                </a:path>
              </a:pathLst>
            </a:custGeom>
            <a:solidFill>
              <a:srgbClr val="0000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0" name="Shape 140"/>
            <p:cNvSpPr/>
            <p:nvPr/>
          </p:nvSpPr>
          <p:spPr>
            <a:xfrm>
              <a:off x="11112" y="0"/>
              <a:ext cx="9526" cy="180975"/>
            </a:xfrm>
            <a:prstGeom prst="rect">
              <a:avLst/>
            </a:prstGeom>
            <a:solidFill>
              <a:srgbClr val="0000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912812">
                <a:lnSpc>
                  <a:spcPct val="100000"/>
                </a:lnSpc>
              </a:pPr>
            </a:p>
          </p:txBody>
        </p:sp>
        <p:sp>
          <p:nvSpPr>
            <p:cNvPr id="141" name="Shape 141"/>
            <p:cNvSpPr/>
            <p:nvPr/>
          </p:nvSpPr>
          <p:spPr>
            <a:xfrm>
              <a:off x="22225" y="168275"/>
              <a:ext cx="7938" cy="12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1634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type="title" idx="4294967295"/>
          </p:nvPr>
        </p:nvSpPr>
        <p:spPr>
          <a:xfrm>
            <a:off x="1336675" y="514350"/>
            <a:ext cx="8018463" cy="1014413"/>
          </a:xfrm>
          <a:prstGeom prst="rect">
            <a:avLst/>
          </a:prstGeom>
        </p:spPr>
        <p:txBody>
          <a:bodyPr lIns="44954" tIns="44954" rIns="44954" bIns="44954">
            <a:normAutofit fontScale="100000" lnSpcReduction="0"/>
          </a:bodyPr>
          <a:lstStyle>
            <a:lvl1pPr>
              <a:lnSpc>
                <a:spcPct val="100000"/>
              </a:lnSpc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</a:tabLst>
              <a:defRPr sz="4800">
                <a:solidFill>
                  <a:srgbClr val="3333CC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3333CC"/>
                </a:solidFill>
              </a:rPr>
              <a:t>Allettamento</a:t>
            </a:r>
          </a:p>
        </p:txBody>
      </p:sp>
      <p:sp>
        <p:nvSpPr>
          <p:cNvPr id="145" name="Shape 145"/>
          <p:cNvSpPr/>
          <p:nvPr/>
        </p:nvSpPr>
        <p:spPr>
          <a:xfrm>
            <a:off x="854075" y="1808162"/>
            <a:ext cx="9164638" cy="4149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546100" indent="-533400" algn="ctr" defTabSz="912812">
              <a:lnSpc>
                <a:spcPct val="100000"/>
              </a:lnSpc>
              <a:tabLst>
                <a:tab pos="774700" algn="l"/>
                <a:tab pos="2286000" algn="l"/>
                <a:tab pos="5689600" algn="l"/>
                <a:tab pos="5778500" algn="l"/>
                <a:tab pos="6502400" algn="l"/>
                <a:tab pos="7226300" algn="l"/>
                <a:tab pos="7950200" algn="l"/>
                <a:tab pos="8674100" algn="l"/>
              </a:tabLst>
            </a:pPr>
            <a:r>
              <a:rPr b="1" sz="2900"/>
              <a:t>*Riduzione relativa del volume plasmatico efficace per sua ridistribuzione al distretto centrale cardiopolmonare (incremento di pre-load, distensione atriale destra e	liberazione di peptide natriuretico)</a:t>
            </a:r>
            <a:endParaRPr b="1" sz="2900"/>
          </a:p>
          <a:p>
            <a:pPr lvl="0" marL="546100" indent="-533400" algn="ctr" defTabSz="912812">
              <a:lnSpc>
                <a:spcPct val="100000"/>
              </a:lnSpc>
              <a:tabLst>
                <a:tab pos="774700" algn="l"/>
                <a:tab pos="2286000" algn="l"/>
                <a:tab pos="5689600" algn="l"/>
                <a:tab pos="5778500" algn="l"/>
                <a:tab pos="6502400" algn="l"/>
                <a:tab pos="7226300" algn="l"/>
                <a:tab pos="7950200" algn="l"/>
                <a:tab pos="8674100" algn="l"/>
              </a:tabLst>
            </a:pPr>
            <a:endParaRPr b="1" sz="2900"/>
          </a:p>
          <a:p>
            <a:pPr lvl="0" marL="546100" indent="-533400" algn="ctr" defTabSz="912812">
              <a:lnSpc>
                <a:spcPct val="100000"/>
              </a:lnSpc>
              <a:tabLst>
                <a:tab pos="774700" algn="l"/>
                <a:tab pos="2286000" algn="l"/>
                <a:tab pos="5689600" algn="l"/>
                <a:tab pos="5778500" algn="l"/>
                <a:tab pos="6502400" algn="l"/>
                <a:tab pos="7226300" algn="l"/>
                <a:tab pos="7950200" algn="l"/>
                <a:tab pos="8674100" algn="l"/>
              </a:tabLst>
            </a:pPr>
            <a:r>
              <a:rPr b="1" sz="2900"/>
              <a:t>       * Rimodellamento ventricolare sinistro (delle   </a:t>
            </a:r>
            <a:endParaRPr b="1" sz="2900"/>
          </a:p>
          <a:p>
            <a:pPr lvl="0" marL="546100" indent="-533400" algn="ctr" defTabSz="912812">
              <a:lnSpc>
                <a:spcPct val="100000"/>
              </a:lnSpc>
              <a:tabLst>
                <a:tab pos="774700" algn="l"/>
                <a:tab pos="2286000" algn="l"/>
                <a:tab pos="5689600" algn="l"/>
                <a:tab pos="5778500" algn="l"/>
                <a:tab pos="6502400" algn="l"/>
                <a:tab pos="7226300" algn="l"/>
                <a:tab pos="7950200" algn="l"/>
                <a:tab pos="8674100" algn="l"/>
              </a:tabLst>
            </a:pPr>
            <a:r>
              <a:rPr b="1" sz="2900"/>
              <a:t>        dimensioni del ventricolo e della gittata pulsatoria)</a:t>
            </a:r>
            <a:endParaRPr b="1" sz="2900"/>
          </a:p>
          <a:p>
            <a:pPr lvl="0" marL="546100" indent="-533400" algn="ctr" defTabSz="912812">
              <a:lnSpc>
                <a:spcPct val="100000"/>
              </a:lnSpc>
              <a:tabLst>
                <a:tab pos="774700" algn="l"/>
                <a:tab pos="2286000" algn="l"/>
                <a:tab pos="5689600" algn="l"/>
                <a:tab pos="5778500" algn="l"/>
                <a:tab pos="6502400" algn="l"/>
                <a:tab pos="7226300" algn="l"/>
                <a:tab pos="7950200" algn="l"/>
                <a:tab pos="8674100" algn="l"/>
              </a:tabLst>
            </a:pPr>
            <a:endParaRPr sz="2900">
              <a:latin typeface="Times New Roman Bold"/>
              <a:ea typeface="Times New Roman Bold"/>
              <a:cs typeface="Times New Roman Bold"/>
              <a:sym typeface="Times New Roman Bold"/>
            </a:endParaRPr>
          </a:p>
          <a:p>
            <a:pPr lvl="0" marL="546100" indent="-533400" algn="ctr" defTabSz="912812">
              <a:lnSpc>
                <a:spcPts val="3500"/>
              </a:lnSpc>
              <a:tabLst>
                <a:tab pos="774700" algn="l"/>
                <a:tab pos="2286000" algn="l"/>
                <a:tab pos="5689600" algn="l"/>
                <a:tab pos="5778500" algn="l"/>
                <a:tab pos="6502400" algn="l"/>
                <a:tab pos="7226300" algn="l"/>
                <a:tab pos="7950200" algn="l"/>
                <a:tab pos="8674100" algn="l"/>
              </a:tabLst>
            </a:pPr>
            <a:r>
              <a:rPr b="1" sz="2900"/>
              <a:t>*Diminuzione massa muscolare arti inferiori (particolarmente nell’anziano</a:t>
            </a:r>
            <a:r>
              <a:rPr b="1"/>
              <a:t>)</a:t>
            </a:r>
          </a:p>
        </p:txBody>
      </p:sp>
      <p:grpSp>
        <p:nvGrpSpPr>
          <p:cNvPr id="149" name="Group 149"/>
          <p:cNvGrpSpPr/>
          <p:nvPr/>
        </p:nvGrpSpPr>
        <p:grpSpPr>
          <a:xfrm>
            <a:off x="7923212" y="4395787"/>
            <a:ext cx="92076" cy="255589"/>
            <a:chOff x="0" y="0"/>
            <a:chExt cx="92075" cy="255587"/>
          </a:xfrm>
        </p:grpSpPr>
        <p:sp>
          <p:nvSpPr>
            <p:cNvPr id="146" name="Shape 146"/>
            <p:cNvSpPr/>
            <p:nvPr/>
          </p:nvSpPr>
          <p:spPr>
            <a:xfrm>
              <a:off x="0" y="161925"/>
              <a:ext cx="85725" cy="9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4" y="0"/>
                  </a:moveTo>
                  <a:lnTo>
                    <a:pt x="0" y="0"/>
                  </a:lnTo>
                  <a:lnTo>
                    <a:pt x="11886" y="21600"/>
                  </a:lnTo>
                  <a:lnTo>
                    <a:pt x="21600" y="3632"/>
                  </a:lnTo>
                  <a:lnTo>
                    <a:pt x="7924" y="3632"/>
                  </a:lnTo>
                  <a:lnTo>
                    <a:pt x="7924" y="0"/>
                  </a:lnTo>
                  <a:close/>
                </a:path>
              </a:pathLst>
            </a:custGeom>
            <a:solidFill>
              <a:srgbClr val="0000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7" name="Shape 147"/>
            <p:cNvSpPr/>
            <p:nvPr/>
          </p:nvSpPr>
          <p:spPr>
            <a:xfrm>
              <a:off x="31750" y="0"/>
              <a:ext cx="28575" cy="176213"/>
            </a:xfrm>
            <a:prstGeom prst="rect">
              <a:avLst/>
            </a:prstGeom>
            <a:solidFill>
              <a:srgbClr val="0000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912812">
                <a:lnSpc>
                  <a:spcPct val="100000"/>
                </a:lnSpc>
              </a:pPr>
            </a:p>
          </p:txBody>
        </p:sp>
        <p:sp>
          <p:nvSpPr>
            <p:cNvPr id="148" name="Shape 148"/>
            <p:cNvSpPr/>
            <p:nvPr/>
          </p:nvSpPr>
          <p:spPr>
            <a:xfrm>
              <a:off x="61912" y="161925"/>
              <a:ext cx="30164" cy="14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1624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type="title" idx="4294967295"/>
          </p:nvPr>
        </p:nvSpPr>
        <p:spPr>
          <a:xfrm>
            <a:off x="1336675" y="514350"/>
            <a:ext cx="8018463" cy="1014413"/>
          </a:xfrm>
          <a:prstGeom prst="rect">
            <a:avLst/>
          </a:prstGeom>
        </p:spPr>
        <p:txBody>
          <a:bodyPr lIns="44954" tIns="44954" rIns="44954" bIns="44954">
            <a:normAutofit fontScale="100000" lnSpcReduction="0"/>
          </a:bodyPr>
          <a:lstStyle>
            <a:lvl1pPr algn="l">
              <a:lnSpc>
                <a:spcPct val="100000"/>
              </a:lnSpc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</a:tabLst>
              <a:defRPr sz="38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775F55"/>
                </a:solidFill>
              </a:rPr>
              <a:t>Farmaci</a:t>
            </a:r>
          </a:p>
        </p:txBody>
      </p:sp>
      <p:sp>
        <p:nvSpPr>
          <p:cNvPr id="152" name="Shape 152"/>
          <p:cNvSpPr/>
          <p:nvPr/>
        </p:nvSpPr>
        <p:spPr>
          <a:xfrm>
            <a:off x="431800" y="2298700"/>
            <a:ext cx="9105900" cy="350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528637" indent="-515937" algn="ctr" defTabSz="912812">
              <a:lnSpc>
                <a:spcPct val="100000"/>
              </a:lnSpc>
              <a:tabLst>
                <a:tab pos="9906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</a:tabLst>
            </a:pPr>
            <a:r>
              <a:rPr b="1" u="sng">
                <a:solidFill>
                  <a:srgbClr val="000099"/>
                </a:solidFill>
              </a:rPr>
              <a:t>Meccanismi</a:t>
            </a:r>
            <a:endParaRPr b="1" u="sng">
              <a:solidFill>
                <a:srgbClr val="000099"/>
              </a:solidFill>
            </a:endParaRPr>
          </a:p>
          <a:p>
            <a:pPr lvl="1" marL="752475" indent="-542925" defTabSz="912812">
              <a:lnSpc>
                <a:spcPct val="100000"/>
              </a:lnSpc>
              <a:buClr>
                <a:srgbClr val="000000"/>
              </a:buClr>
              <a:buSzPct val="100000"/>
              <a:buChar char="-"/>
              <a:tabLst>
                <a:tab pos="9906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</a:tabLst>
            </a:pPr>
            <a:r>
              <a:rPr b="1"/>
              <a:t>ipovolemia</a:t>
            </a:r>
            <a:endParaRPr b="1"/>
          </a:p>
          <a:p>
            <a:pPr lvl="1" marL="752475" indent="-542925" defTabSz="912812">
              <a:lnSpc>
                <a:spcPct val="100000"/>
              </a:lnSpc>
              <a:buClr>
                <a:srgbClr val="000000"/>
              </a:buClr>
              <a:buSzPct val="100000"/>
              <a:buChar char="-"/>
              <a:tabLst>
                <a:tab pos="9906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</a:tabLst>
            </a:pPr>
            <a:r>
              <a:rPr b="1"/>
              <a:t>interferendo con la risposta del sistema nervoso simpatico (	</a:t>
            </a:r>
            <a:endParaRPr b="1"/>
          </a:p>
          <a:p>
            <a:pPr lvl="1" marL="542925" indent="-333375" defTabSz="912812">
              <a:lnSpc>
                <a:spcPct val="100000"/>
              </a:lnSpc>
              <a:tabLst>
                <a:tab pos="9906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</a:tabLst>
            </a:pPr>
            <a:r>
              <a:rPr b="1"/>
              <a:t>vasocostrizione venoarteriosa)</a:t>
            </a:r>
            <a:endParaRPr b="1"/>
          </a:p>
          <a:p>
            <a:pPr lvl="1" marL="752475" indent="-542925" defTabSz="912812">
              <a:lnSpc>
                <a:spcPct val="100000"/>
              </a:lnSpc>
              <a:buClr>
                <a:srgbClr val="000000"/>
              </a:buClr>
              <a:buSzPct val="100000"/>
              <a:buChar char="-"/>
              <a:tabLst>
                <a:tab pos="9906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</a:tabLst>
            </a:pPr>
            <a:r>
              <a:rPr b="1"/>
              <a:t>vasodilatazione diretta (resistenze vascolari)</a:t>
            </a:r>
            <a:endParaRPr b="1"/>
          </a:p>
          <a:p>
            <a:pPr lvl="0" marL="528637" indent="-515937" defTabSz="912812">
              <a:lnSpc>
                <a:spcPct val="100000"/>
              </a:lnSpc>
              <a:tabLst>
                <a:tab pos="9906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</a:tabLst>
            </a:pPr>
            <a:endParaRPr>
              <a:latin typeface="Times New Roman Bold"/>
              <a:ea typeface="Times New Roman Bold"/>
              <a:cs typeface="Times New Roman Bold"/>
              <a:sym typeface="Times New Roman Bold"/>
            </a:endParaRPr>
          </a:p>
          <a:p>
            <a:pPr lvl="0" marL="541337" indent="-528637" defTabSz="912812">
              <a:lnSpc>
                <a:spcPct val="100000"/>
              </a:lnSpc>
              <a:buClr>
                <a:srgbClr val="000000"/>
              </a:buClr>
              <a:buSzPct val="100000"/>
              <a:buChar char="•"/>
              <a:tabLst>
                <a:tab pos="9906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</a:tabLst>
            </a:pPr>
            <a:r>
              <a:rPr b="1" u="sng"/>
              <a:t>Classi</a:t>
            </a:r>
            <a:endParaRPr b="1" u="sng"/>
          </a:p>
          <a:p>
            <a:pPr lvl="1" marL="752475" indent="-542925" defTabSz="912812">
              <a:lnSpc>
                <a:spcPts val="3600"/>
              </a:lnSpc>
              <a:buClr>
                <a:srgbClr val="000000"/>
              </a:buClr>
              <a:buSzPct val="100000"/>
              <a:buChar char="-"/>
              <a:tabLst>
                <a:tab pos="9906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</a:tabLst>
            </a:pPr>
            <a:r>
              <a:rPr b="1"/>
              <a:t>diuretici</a:t>
            </a:r>
            <a:endParaRPr b="1"/>
          </a:p>
          <a:p>
            <a:pPr lvl="1" marL="752475" indent="-542925" defTabSz="912812">
              <a:lnSpc>
                <a:spcPts val="3600"/>
              </a:lnSpc>
              <a:buClr>
                <a:srgbClr val="000000"/>
              </a:buClr>
              <a:buSzPct val="100000"/>
              <a:buChar char="-"/>
              <a:tabLst>
                <a:tab pos="9906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</a:tabLst>
            </a:pPr>
            <a:r>
              <a:rPr b="1"/>
              <a:t>bloccanti </a:t>
            </a:r>
            <a:r>
              <a:rPr>
                <a:latin typeface="Arial Unicode MS"/>
                <a:ea typeface="Arial Unicode MS"/>
                <a:cs typeface="Arial Unicode MS"/>
                <a:sym typeface="Arial Unicode MS"/>
              </a:rPr>
              <a:t>α</a:t>
            </a:r>
            <a:r>
              <a:rPr b="1"/>
              <a:t>-adrenergici,calcio-antagonisti e nitrati</a:t>
            </a:r>
            <a:endParaRPr b="1"/>
          </a:p>
          <a:p>
            <a:pPr lvl="1" marL="752475" indent="-542925" defTabSz="912812">
              <a:lnSpc>
                <a:spcPts val="3600"/>
              </a:lnSpc>
              <a:buClr>
                <a:srgbClr val="000000"/>
              </a:buClr>
              <a:buSzPct val="100000"/>
              <a:buChar char="-"/>
              <a:tabLst>
                <a:tab pos="9906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</a:tabLst>
            </a:pPr>
            <a:r>
              <a:rPr b="1"/>
              <a:t>antidepressivi triciclici</a:t>
            </a:r>
            <a:endParaRPr b="1"/>
          </a:p>
          <a:p>
            <a:pPr lvl="1" marL="752475" indent="-542925" defTabSz="912812">
              <a:lnSpc>
                <a:spcPts val="3600"/>
              </a:lnSpc>
              <a:buClr>
                <a:srgbClr val="000000"/>
              </a:buClr>
              <a:buSzPct val="100000"/>
              <a:buChar char="-"/>
              <a:tabLst>
                <a:tab pos="9906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</a:tabLst>
            </a:pPr>
            <a:r>
              <a:rPr b="1"/>
              <a:t>levo-Dopa</a:t>
            </a:r>
          </a:p>
        </p:txBody>
      </p:sp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>
            <p:ph type="title" idx="4294967295"/>
          </p:nvPr>
        </p:nvSpPr>
        <p:spPr>
          <a:xfrm>
            <a:off x="1341437" y="144462"/>
            <a:ext cx="8018463" cy="1014413"/>
          </a:xfrm>
          <a:prstGeom prst="rect">
            <a:avLst/>
          </a:prstGeom>
        </p:spPr>
        <p:txBody>
          <a:bodyPr lIns="44954" tIns="44954" rIns="44954" bIns="44954">
            <a:normAutofit fontScale="100000" lnSpcReduction="0"/>
          </a:bodyPr>
          <a:lstStyle>
            <a:lvl1pPr defTabSz="434244">
              <a:lnSpc>
                <a:spcPct val="100000"/>
              </a:lnSpc>
              <a:tabLst>
                <a:tab pos="685800" algn="l"/>
                <a:tab pos="1384300" algn="l"/>
                <a:tab pos="2082800" algn="l"/>
                <a:tab pos="2794000" algn="l"/>
                <a:tab pos="3492500" algn="l"/>
                <a:tab pos="4191000" algn="l"/>
                <a:tab pos="4902200" algn="l"/>
                <a:tab pos="5600700" algn="l"/>
                <a:tab pos="6299200" algn="l"/>
                <a:tab pos="6997700" algn="l"/>
                <a:tab pos="7708900" algn="l"/>
              </a:tabLst>
              <a:defRPr sz="3298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98">
                <a:solidFill>
                  <a:srgbClr val="775F55"/>
                </a:solidFill>
              </a:rPr>
              <a:t>Sindromi da Disfunzione del Sistema Nervoso Autonomo</a:t>
            </a:r>
          </a:p>
        </p:txBody>
      </p:sp>
      <p:sp>
        <p:nvSpPr>
          <p:cNvPr id="155" name="Shape 155"/>
          <p:cNvSpPr/>
          <p:nvPr>
            <p:ph type="body" idx="4294967295"/>
          </p:nvPr>
        </p:nvSpPr>
        <p:spPr>
          <a:xfrm>
            <a:off x="527050" y="2103437"/>
            <a:ext cx="9640888" cy="4665663"/>
          </a:xfrm>
          <a:prstGeom prst="rect">
            <a:avLst/>
          </a:prstGeom>
        </p:spPr>
        <p:txBody>
          <a:bodyPr lIns="44954" tIns="44954" rIns="44954" bIns="44954">
            <a:normAutofit fontScale="100000" lnSpcReduction="0"/>
          </a:bodyPr>
          <a:lstStyle/>
          <a:p>
            <a:pPr lvl="0" marL="303212" indent="0">
              <a:lnSpc>
                <a:spcPct val="100000"/>
              </a:lnSpc>
              <a:buClr>
                <a:srgbClr val="00009A"/>
              </a:buClr>
              <a:buSzPct val="60000"/>
              <a:buFont typeface="Wingdings"/>
              <a:buChar char="◻"/>
              <a:tabLst>
                <a:tab pos="1168400" algn="l"/>
                <a:tab pos="3187700" algn="l"/>
                <a:tab pos="3644900" algn="l"/>
                <a:tab pos="45720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  <a:defRPr sz="1800"/>
            </a:pPr>
            <a:r>
              <a:rPr sz="2200"/>
              <a:t>-	</a:t>
            </a:r>
            <a:r>
              <a:rPr i="1" sz="2100">
                <a:solidFill>
                  <a:srgbClr val="0000CC"/>
                </a:solidFill>
              </a:rPr>
              <a:t>con interessamento del Sistema Nervoso Centrale:</a:t>
            </a:r>
            <a:r>
              <a:rPr i="1" sz="1500"/>
              <a:t> </a:t>
            </a:r>
            <a:r>
              <a:rPr sz="1500" u="sng">
                <a:latin typeface="Arial Bold"/>
                <a:ea typeface="Arial Bold"/>
                <a:cs typeface="Arial Bold"/>
                <a:sym typeface="Arial Bold"/>
              </a:rPr>
              <a:t>Morbo di Parkinson</a:t>
            </a:r>
            <a:r>
              <a:rPr sz="1500"/>
              <a:t>,	Atrofia Multisistemica (Mutiple Sytem Atrophy,	MSA), tumori cerebrali (tronco encefalico,	cervelletto, diencefalo)</a:t>
            </a:r>
            <a:endParaRPr sz="1500"/>
          </a:p>
          <a:p>
            <a:pPr lvl="0" marL="0" indent="303212">
              <a:lnSpc>
                <a:spcPct val="100000"/>
              </a:lnSpc>
              <a:buSzTx/>
              <a:buNone/>
              <a:tabLst>
                <a:tab pos="1168400" algn="l"/>
                <a:tab pos="3187700" algn="l"/>
                <a:tab pos="3644900" algn="l"/>
                <a:tab pos="45720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  <a:defRPr sz="1800"/>
            </a:pP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303212" indent="0">
              <a:lnSpc>
                <a:spcPct val="100000"/>
              </a:lnSpc>
              <a:buClr>
                <a:srgbClr val="00009A"/>
              </a:buClr>
              <a:buSzPct val="60000"/>
              <a:buFont typeface="Wingdings"/>
              <a:buChar char="◻"/>
              <a:tabLst>
                <a:tab pos="1168400" algn="l"/>
                <a:tab pos="3187700" algn="l"/>
                <a:tab pos="3644900" algn="l"/>
                <a:tab pos="45720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  <a:defRPr sz="1800"/>
            </a:pPr>
            <a:r>
              <a:rPr sz="2100"/>
              <a:t>-	</a:t>
            </a:r>
            <a:r>
              <a:rPr i="1" sz="2100">
                <a:solidFill>
                  <a:srgbClr val="0000FF"/>
                </a:solidFill>
              </a:rPr>
              <a:t>con interessamento del Sistema Nervoso Periferico: </a:t>
            </a:r>
            <a:r>
              <a:rPr sz="2100"/>
              <a:t>Diabete Mellito,	Alcolismo, Sindrome Uremica, Neuropatia Paraneoplastica, Amiloidosi</a:t>
            </a:r>
            <a:endParaRPr sz="2100"/>
          </a:p>
          <a:p>
            <a:pPr lvl="0" marL="0" indent="303212">
              <a:lnSpc>
                <a:spcPct val="100000"/>
              </a:lnSpc>
              <a:buSzTx/>
              <a:buNone/>
              <a:tabLst>
                <a:tab pos="1168400" algn="l"/>
                <a:tab pos="3187700" algn="l"/>
                <a:tab pos="3644900" algn="l"/>
                <a:tab pos="45720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  <a:defRPr sz="1800"/>
            </a:pP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303212" indent="0">
              <a:lnSpc>
                <a:spcPts val="2900"/>
              </a:lnSpc>
              <a:buClr>
                <a:srgbClr val="00009A"/>
              </a:buClr>
              <a:buSzPct val="60000"/>
              <a:buFont typeface="Wingdings"/>
              <a:buChar char="◻"/>
              <a:tabLst>
                <a:tab pos="1168400" algn="l"/>
                <a:tab pos="3187700" algn="l"/>
                <a:tab pos="3644900" algn="l"/>
                <a:tab pos="45720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  <a:defRPr sz="1800"/>
            </a:pPr>
            <a:r>
              <a:rPr i="1" sz="2100"/>
              <a:t>-	</a:t>
            </a:r>
            <a:r>
              <a:rPr i="1" sz="2100">
                <a:solidFill>
                  <a:srgbClr val="0000CC"/>
                </a:solidFill>
              </a:rPr>
              <a:t>con interessamento del neurone Simpatico Post-gangliare:</a:t>
            </a:r>
            <a:endParaRPr i="1" sz="2100">
              <a:solidFill>
                <a:srgbClr val="0000CC"/>
              </a:solidFill>
            </a:endParaRPr>
          </a:p>
          <a:p>
            <a:pPr lvl="0" marL="303212" indent="0">
              <a:lnSpc>
                <a:spcPts val="2900"/>
              </a:lnSpc>
              <a:buClr>
                <a:srgbClr val="00009A"/>
              </a:buClr>
              <a:buSzPct val="60000"/>
              <a:buFont typeface="Wingdings"/>
              <a:buChar char="◻"/>
              <a:tabLst>
                <a:tab pos="1168400" algn="l"/>
                <a:tab pos="3187700" algn="l"/>
                <a:tab pos="3644900" algn="l"/>
                <a:tab pos="45720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  <a:defRPr sz="1800"/>
            </a:pPr>
            <a:r>
              <a:rPr sz="2100"/>
              <a:t>Ipotensione Ortostatica Idiopatica</a:t>
            </a:r>
            <a:endParaRPr sz="2100"/>
          </a:p>
          <a:p>
            <a:pPr lvl="0" marL="303212" indent="0">
              <a:lnSpc>
                <a:spcPts val="2900"/>
              </a:lnSpc>
              <a:buClr>
                <a:srgbClr val="00009A"/>
              </a:buClr>
              <a:buSzPct val="60000"/>
              <a:buFont typeface="Wingdings"/>
              <a:buChar char="◻"/>
              <a:tabLst>
                <a:tab pos="1168400" algn="l"/>
                <a:tab pos="3187700" algn="l"/>
                <a:tab pos="3644900" algn="l"/>
                <a:tab pos="45720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  <a:defRPr sz="1800"/>
            </a:pPr>
            <a:r>
              <a:rPr sz="2100" u="sng">
                <a:latin typeface="Arial Bold"/>
                <a:ea typeface="Arial Bold"/>
                <a:cs typeface="Arial Bold"/>
                <a:sym typeface="Arial Bold"/>
              </a:rPr>
              <a:t>(Pure Autonomic Failure, PAF)</a:t>
            </a:r>
          </a:p>
        </p:txBody>
      </p:sp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type="title" idx="4294967295"/>
          </p:nvPr>
        </p:nvSpPr>
        <p:spPr>
          <a:xfrm>
            <a:off x="1336675" y="514350"/>
            <a:ext cx="8018463" cy="1014413"/>
          </a:xfrm>
          <a:prstGeom prst="rect">
            <a:avLst/>
          </a:prstGeom>
        </p:spPr>
        <p:txBody>
          <a:bodyPr lIns="44954" tIns="44954" rIns="44954" bIns="44954">
            <a:normAutofit fontScale="100000" lnSpcReduction="0"/>
          </a:bodyPr>
          <a:lstStyle>
            <a:lvl1pPr>
              <a:lnSpc>
                <a:spcPct val="100000"/>
              </a:lnSpc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</a:tabLst>
              <a:defRPr sz="38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775F55"/>
                </a:solidFill>
              </a:rPr>
              <a:t>Morbo di Parkinson</a:t>
            </a:r>
          </a:p>
        </p:txBody>
      </p:sp>
      <p:sp>
        <p:nvSpPr>
          <p:cNvPr id="158" name="Shape 158"/>
          <p:cNvSpPr/>
          <p:nvPr/>
        </p:nvSpPr>
        <p:spPr>
          <a:xfrm>
            <a:off x="936625" y="1968500"/>
            <a:ext cx="9204325" cy="171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1279525" indent="-1266825" defTabSz="912812">
              <a:lnSpc>
                <a:spcPct val="100000"/>
              </a:lnSpc>
              <a:buClr>
                <a:srgbClr val="000000"/>
              </a:buClr>
              <a:buSzPct val="100000"/>
              <a:buChar char="•"/>
              <a:tabLst>
                <a:tab pos="1778000" algn="l"/>
                <a:tab pos="3048000" algn="l"/>
                <a:tab pos="48006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</a:tabLst>
            </a:pPr>
            <a:r>
              <a:rPr b="1"/>
              <a:t>Ipotensione ortostatica nel 58% dei pazienti, di questi	62% con	segni e sintomi da intolleranza ortostatica</a:t>
            </a:r>
            <a:endParaRPr b="1"/>
          </a:p>
          <a:p>
            <a:pPr lvl="0" marL="1266825" indent="-1254125" defTabSz="912812">
              <a:lnSpc>
                <a:spcPct val="100000"/>
              </a:lnSpc>
              <a:tabLst>
                <a:tab pos="1778000" algn="l"/>
                <a:tab pos="3048000" algn="l"/>
                <a:tab pos="48006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</a:tabLst>
            </a:pPr>
            <a:endParaRPr b="1"/>
          </a:p>
          <a:p>
            <a:pPr lvl="0" marL="1279525" indent="-1266825" defTabSz="912812">
              <a:lnSpc>
                <a:spcPct val="100000"/>
              </a:lnSpc>
              <a:buClr>
                <a:srgbClr val="000000"/>
              </a:buClr>
              <a:buSzPct val="100000"/>
              <a:buChar char="•"/>
              <a:tabLst>
                <a:tab pos="1778000" algn="l"/>
                <a:tab pos="3048000" algn="l"/>
                <a:tab pos="48006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</a:tabLst>
            </a:pPr>
            <a:r>
              <a:rPr b="1"/>
              <a:t>Alterazioni a carico dell’innervazione simpatica cardiaca (scintigrafia miocardica con MIBG e PET con fluorodopamina marcata)</a:t>
            </a:r>
            <a:endParaRPr b="1"/>
          </a:p>
          <a:p>
            <a:pPr lvl="0" marL="1266825" indent="-1254125" defTabSz="912812">
              <a:lnSpc>
                <a:spcPct val="100000"/>
              </a:lnSpc>
              <a:tabLst>
                <a:tab pos="1778000" algn="l"/>
                <a:tab pos="3048000" algn="l"/>
                <a:tab pos="48006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</a:tabLst>
            </a:pPr>
            <a:endParaRPr>
              <a:latin typeface="Times New Roman Bold"/>
              <a:ea typeface="Times New Roman Bold"/>
              <a:cs typeface="Times New Roman Bold"/>
              <a:sym typeface="Times New Roman Bold"/>
            </a:endParaRPr>
          </a:p>
          <a:p>
            <a:pPr lvl="0" marL="1279525" indent="-1266825" defTabSz="912812">
              <a:lnSpc>
                <a:spcPct val="100000"/>
              </a:lnSpc>
              <a:buClr>
                <a:srgbClr val="000000"/>
              </a:buClr>
              <a:buSzPct val="100000"/>
              <a:buChar char="•"/>
              <a:tabLst>
                <a:tab pos="1778000" algn="l"/>
                <a:tab pos="3048000" algn="l"/>
                <a:tab pos="48006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</a:tabLst>
            </a:pPr>
            <a:r>
              <a:rPr b="1"/>
              <a:t>Alterazioni del controllo nervoso simpatico diretto ai vasi	arteriosi (?)</a:t>
            </a:r>
          </a:p>
        </p:txBody>
      </p:sp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type="title" idx="4294967295"/>
          </p:nvPr>
        </p:nvSpPr>
        <p:spPr>
          <a:xfrm>
            <a:off x="1295400" y="282575"/>
            <a:ext cx="8018463" cy="1014413"/>
          </a:xfrm>
          <a:prstGeom prst="rect">
            <a:avLst/>
          </a:prstGeom>
        </p:spPr>
        <p:txBody>
          <a:bodyPr lIns="44954" tIns="44954" rIns="44954" bIns="44954">
            <a:normAutofit fontScale="100000" lnSpcReduction="0"/>
          </a:bodyPr>
          <a:lstStyle>
            <a:lvl1pPr defTabSz="434244">
              <a:lnSpc>
                <a:spcPct val="100000"/>
              </a:lnSpc>
              <a:tabLst>
                <a:tab pos="685800" algn="l"/>
                <a:tab pos="1384300" algn="l"/>
                <a:tab pos="2082800" algn="l"/>
                <a:tab pos="2794000" algn="l"/>
                <a:tab pos="3492500" algn="l"/>
                <a:tab pos="4191000" algn="l"/>
                <a:tab pos="4902200" algn="l"/>
                <a:tab pos="5600700" algn="l"/>
                <a:tab pos="6299200" algn="l"/>
                <a:tab pos="6997700" algn="l"/>
                <a:tab pos="7708900" algn="l"/>
              </a:tabLst>
              <a:defRPr sz="3298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98">
                <a:solidFill>
                  <a:srgbClr val="775F55"/>
                </a:solidFill>
              </a:rPr>
              <a:t>Sindromi da Disfunzione del Sistema Nervoso Autonomo</a:t>
            </a:r>
          </a:p>
        </p:txBody>
      </p:sp>
      <p:sp>
        <p:nvSpPr>
          <p:cNvPr id="161" name="Shape 161"/>
          <p:cNvSpPr/>
          <p:nvPr>
            <p:ph type="body" idx="4294967295"/>
          </p:nvPr>
        </p:nvSpPr>
        <p:spPr>
          <a:xfrm>
            <a:off x="527050" y="2103437"/>
            <a:ext cx="9640888" cy="4665663"/>
          </a:xfrm>
          <a:prstGeom prst="rect">
            <a:avLst/>
          </a:prstGeom>
        </p:spPr>
        <p:txBody>
          <a:bodyPr lIns="44954" tIns="44954" rIns="44954" bIns="44954">
            <a:normAutofit fontScale="100000" lnSpcReduction="0"/>
          </a:bodyPr>
          <a:lstStyle/>
          <a:p>
            <a:pPr lvl="0" marL="303212" indent="0">
              <a:lnSpc>
                <a:spcPct val="100000"/>
              </a:lnSpc>
              <a:buClr>
                <a:srgbClr val="00009A"/>
              </a:buClr>
              <a:buSzPct val="60000"/>
              <a:buFont typeface="Wingdings"/>
              <a:buChar char="◻"/>
              <a:tabLst>
                <a:tab pos="1168400" algn="l"/>
                <a:tab pos="3187700" algn="l"/>
                <a:tab pos="3644900" algn="l"/>
                <a:tab pos="45720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  <a:defRPr sz="1800"/>
            </a:pPr>
            <a:r>
              <a:rPr sz="2200"/>
              <a:t>-	</a:t>
            </a:r>
            <a:r>
              <a:rPr i="1" sz="2100">
                <a:solidFill>
                  <a:srgbClr val="0000FF"/>
                </a:solidFill>
              </a:rPr>
              <a:t>con interessamento del Sistema Nervoso Centrale: </a:t>
            </a:r>
            <a:r>
              <a:rPr sz="2100" u="sng">
                <a:latin typeface="Arial Bold"/>
                <a:ea typeface="Arial Bold"/>
                <a:cs typeface="Arial Bold"/>
                <a:sym typeface="Arial Bold"/>
              </a:rPr>
              <a:t>Morbo di Parkinson</a:t>
            </a:r>
            <a:r>
              <a:rPr sz="2100"/>
              <a:t>,	Atrofia Multisistemica (Multiple Sytem Atrophy,	MSA), tumori cerebrali (tronco encefalico,	cervelletto, diencefalo)</a:t>
            </a:r>
            <a:endParaRPr sz="2100"/>
          </a:p>
          <a:p>
            <a:pPr lvl="0" marL="0" indent="303212">
              <a:lnSpc>
                <a:spcPct val="100000"/>
              </a:lnSpc>
              <a:buSzTx/>
              <a:buNone/>
              <a:tabLst>
                <a:tab pos="1168400" algn="l"/>
                <a:tab pos="3187700" algn="l"/>
                <a:tab pos="3644900" algn="l"/>
                <a:tab pos="45720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  <a:defRPr sz="1800"/>
            </a:pP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303212" indent="0">
              <a:lnSpc>
                <a:spcPct val="100000"/>
              </a:lnSpc>
              <a:buClr>
                <a:srgbClr val="00009A"/>
              </a:buClr>
              <a:buSzPct val="60000"/>
              <a:buFont typeface="Wingdings"/>
              <a:buChar char="◻"/>
              <a:tabLst>
                <a:tab pos="1168400" algn="l"/>
                <a:tab pos="3187700" algn="l"/>
                <a:tab pos="3644900" algn="l"/>
                <a:tab pos="45720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  <a:defRPr sz="1800"/>
            </a:pPr>
            <a:r>
              <a:rPr sz="2100"/>
              <a:t>-	</a:t>
            </a:r>
            <a:r>
              <a:rPr i="1" sz="2100"/>
              <a:t>c</a:t>
            </a:r>
            <a:r>
              <a:rPr i="1" sz="2100">
                <a:solidFill>
                  <a:srgbClr val="000099"/>
                </a:solidFill>
              </a:rPr>
              <a:t>on interessamento del Sistema Nervoso Periferico:</a:t>
            </a:r>
            <a:r>
              <a:rPr i="1" sz="2100"/>
              <a:t> </a:t>
            </a:r>
            <a:r>
              <a:rPr sz="2100"/>
              <a:t>Diabete Mellito,	Alcolismo, Sindrome Uremica, Neuropatia Paraneoplastica, Amiloidosi</a:t>
            </a:r>
            <a:endParaRPr sz="2100"/>
          </a:p>
          <a:p>
            <a:pPr lvl="0" marL="0" indent="303212">
              <a:lnSpc>
                <a:spcPct val="100000"/>
              </a:lnSpc>
              <a:buSzTx/>
              <a:buNone/>
              <a:tabLst>
                <a:tab pos="1168400" algn="l"/>
                <a:tab pos="3187700" algn="l"/>
                <a:tab pos="3644900" algn="l"/>
                <a:tab pos="45720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  <a:defRPr sz="1800"/>
            </a:pP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303212" indent="0">
              <a:lnSpc>
                <a:spcPts val="2900"/>
              </a:lnSpc>
              <a:buClr>
                <a:srgbClr val="00009A"/>
              </a:buClr>
              <a:buSzPct val="60000"/>
              <a:buFont typeface="Wingdings"/>
              <a:buChar char="◻"/>
              <a:tabLst>
                <a:tab pos="1168400" algn="l"/>
                <a:tab pos="3187700" algn="l"/>
                <a:tab pos="3644900" algn="l"/>
                <a:tab pos="45720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  <a:defRPr sz="1800"/>
            </a:pPr>
            <a:r>
              <a:rPr i="1" sz="2100"/>
              <a:t>-	</a:t>
            </a:r>
            <a:r>
              <a:rPr i="1" sz="2100">
                <a:solidFill>
                  <a:srgbClr val="000099"/>
                </a:solidFill>
              </a:rPr>
              <a:t>con interessamento del neurone Simpatico Post-gangliare:</a:t>
            </a:r>
            <a:endParaRPr i="1" sz="2100">
              <a:solidFill>
                <a:srgbClr val="000099"/>
              </a:solidFill>
            </a:endParaRPr>
          </a:p>
          <a:p>
            <a:pPr lvl="0" marL="303212" indent="0">
              <a:lnSpc>
                <a:spcPts val="2900"/>
              </a:lnSpc>
              <a:buClr>
                <a:srgbClr val="00009A"/>
              </a:buClr>
              <a:buSzPct val="60000"/>
              <a:buFont typeface="Wingdings"/>
              <a:buChar char="◻"/>
              <a:tabLst>
                <a:tab pos="1168400" algn="l"/>
                <a:tab pos="3187700" algn="l"/>
                <a:tab pos="3644900" algn="l"/>
                <a:tab pos="45720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  <a:defRPr sz="1800"/>
            </a:pPr>
            <a:r>
              <a:rPr sz="2100"/>
              <a:t>Ipotensione Ortostatica Idiopatica</a:t>
            </a:r>
            <a:endParaRPr sz="2100"/>
          </a:p>
          <a:p>
            <a:pPr lvl="0" marL="303212" indent="0">
              <a:lnSpc>
                <a:spcPts val="2900"/>
              </a:lnSpc>
              <a:buClr>
                <a:srgbClr val="00009A"/>
              </a:buClr>
              <a:buSzPct val="60000"/>
              <a:buFont typeface="Wingdings"/>
              <a:buChar char="◻"/>
              <a:tabLst>
                <a:tab pos="1168400" algn="l"/>
                <a:tab pos="3187700" algn="l"/>
                <a:tab pos="3644900" algn="l"/>
                <a:tab pos="45720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  <a:defRPr sz="1800"/>
            </a:pPr>
            <a:r>
              <a:rPr sz="2100" u="sng">
                <a:latin typeface="Arial Bold"/>
                <a:ea typeface="Arial Bold"/>
                <a:cs typeface="Arial Bold"/>
                <a:sym typeface="Arial Bold"/>
              </a:rPr>
              <a:t>(Pure Autonomic Failure, PAF)</a:t>
            </a:r>
          </a:p>
        </p:txBody>
      </p:sp>
      <p:sp>
        <p:nvSpPr>
          <p:cNvPr id="162" name="Shape 162"/>
          <p:cNvSpPr/>
          <p:nvPr/>
        </p:nvSpPr>
        <p:spPr>
          <a:xfrm>
            <a:off x="319087" y="6075362"/>
            <a:ext cx="5403851" cy="476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98" y="0"/>
                </a:moveTo>
                <a:lnTo>
                  <a:pt x="9913" y="36"/>
                </a:lnTo>
                <a:lnTo>
                  <a:pt x="9047" y="141"/>
                </a:lnTo>
                <a:lnTo>
                  <a:pt x="8203" y="314"/>
                </a:lnTo>
                <a:lnTo>
                  <a:pt x="7385" y="551"/>
                </a:lnTo>
                <a:lnTo>
                  <a:pt x="6595" y="849"/>
                </a:lnTo>
                <a:lnTo>
                  <a:pt x="5836" y="1205"/>
                </a:lnTo>
                <a:lnTo>
                  <a:pt x="5110" y="1618"/>
                </a:lnTo>
                <a:lnTo>
                  <a:pt x="4421" y="2083"/>
                </a:lnTo>
                <a:lnTo>
                  <a:pt x="3771" y="2599"/>
                </a:lnTo>
                <a:lnTo>
                  <a:pt x="3163" y="3162"/>
                </a:lnTo>
                <a:lnTo>
                  <a:pt x="2599" y="3769"/>
                </a:lnTo>
                <a:lnTo>
                  <a:pt x="2083" y="4419"/>
                </a:lnTo>
                <a:lnTo>
                  <a:pt x="1618" y="5107"/>
                </a:lnTo>
                <a:lnTo>
                  <a:pt x="1205" y="5831"/>
                </a:lnTo>
                <a:lnTo>
                  <a:pt x="849" y="6589"/>
                </a:lnTo>
                <a:lnTo>
                  <a:pt x="550" y="7378"/>
                </a:lnTo>
                <a:lnTo>
                  <a:pt x="314" y="8194"/>
                </a:lnTo>
                <a:lnTo>
                  <a:pt x="141" y="9035"/>
                </a:lnTo>
                <a:lnTo>
                  <a:pt x="0" y="10781"/>
                </a:lnTo>
                <a:lnTo>
                  <a:pt x="36" y="11669"/>
                </a:lnTo>
                <a:lnTo>
                  <a:pt x="314" y="13383"/>
                </a:lnTo>
                <a:lnTo>
                  <a:pt x="550" y="14203"/>
                </a:lnTo>
                <a:lnTo>
                  <a:pt x="849" y="14995"/>
                </a:lnTo>
                <a:lnTo>
                  <a:pt x="1205" y="15755"/>
                </a:lnTo>
                <a:lnTo>
                  <a:pt x="1618" y="16483"/>
                </a:lnTo>
                <a:lnTo>
                  <a:pt x="2083" y="17173"/>
                </a:lnTo>
                <a:lnTo>
                  <a:pt x="2599" y="17824"/>
                </a:lnTo>
                <a:lnTo>
                  <a:pt x="3163" y="18433"/>
                </a:lnTo>
                <a:lnTo>
                  <a:pt x="3771" y="18998"/>
                </a:lnTo>
                <a:lnTo>
                  <a:pt x="4421" y="19514"/>
                </a:lnTo>
                <a:lnTo>
                  <a:pt x="5110" y="19980"/>
                </a:lnTo>
                <a:lnTo>
                  <a:pt x="5836" y="20393"/>
                </a:lnTo>
                <a:lnTo>
                  <a:pt x="6595" y="20751"/>
                </a:lnTo>
                <a:lnTo>
                  <a:pt x="7385" y="21049"/>
                </a:lnTo>
                <a:lnTo>
                  <a:pt x="8203" y="21286"/>
                </a:lnTo>
                <a:lnTo>
                  <a:pt x="9047" y="21459"/>
                </a:lnTo>
                <a:lnTo>
                  <a:pt x="9913" y="21564"/>
                </a:lnTo>
                <a:lnTo>
                  <a:pt x="10798" y="21600"/>
                </a:lnTo>
                <a:lnTo>
                  <a:pt x="11684" y="21564"/>
                </a:lnTo>
                <a:lnTo>
                  <a:pt x="12550" y="21459"/>
                </a:lnTo>
                <a:lnTo>
                  <a:pt x="13394" y="21286"/>
                </a:lnTo>
                <a:lnTo>
                  <a:pt x="14212" y="21049"/>
                </a:lnTo>
                <a:lnTo>
                  <a:pt x="15002" y="20751"/>
                </a:lnTo>
                <a:lnTo>
                  <a:pt x="15762" y="20393"/>
                </a:lnTo>
                <a:lnTo>
                  <a:pt x="16487" y="19980"/>
                </a:lnTo>
                <a:lnTo>
                  <a:pt x="17177" y="19514"/>
                </a:lnTo>
                <a:lnTo>
                  <a:pt x="17827" y="18998"/>
                </a:lnTo>
                <a:lnTo>
                  <a:pt x="18436" y="18433"/>
                </a:lnTo>
                <a:lnTo>
                  <a:pt x="18999" y="17824"/>
                </a:lnTo>
                <a:lnTo>
                  <a:pt x="19515" y="17173"/>
                </a:lnTo>
                <a:lnTo>
                  <a:pt x="19981" y="16483"/>
                </a:lnTo>
                <a:lnTo>
                  <a:pt x="20394" y="15755"/>
                </a:lnTo>
                <a:lnTo>
                  <a:pt x="20751" y="14995"/>
                </a:lnTo>
                <a:lnTo>
                  <a:pt x="21049" y="14203"/>
                </a:lnTo>
                <a:lnTo>
                  <a:pt x="21286" y="13383"/>
                </a:lnTo>
                <a:lnTo>
                  <a:pt x="21459" y="12537"/>
                </a:lnTo>
                <a:lnTo>
                  <a:pt x="21600" y="10781"/>
                </a:lnTo>
                <a:lnTo>
                  <a:pt x="21564" y="9898"/>
                </a:lnTo>
                <a:lnTo>
                  <a:pt x="21286" y="8194"/>
                </a:lnTo>
                <a:lnTo>
                  <a:pt x="21049" y="7378"/>
                </a:lnTo>
                <a:lnTo>
                  <a:pt x="20751" y="6589"/>
                </a:lnTo>
                <a:lnTo>
                  <a:pt x="20394" y="5831"/>
                </a:lnTo>
                <a:lnTo>
                  <a:pt x="19981" y="5107"/>
                </a:lnTo>
                <a:lnTo>
                  <a:pt x="19515" y="4419"/>
                </a:lnTo>
                <a:lnTo>
                  <a:pt x="18999" y="3769"/>
                </a:lnTo>
                <a:lnTo>
                  <a:pt x="18436" y="3162"/>
                </a:lnTo>
                <a:lnTo>
                  <a:pt x="17827" y="2599"/>
                </a:lnTo>
                <a:lnTo>
                  <a:pt x="17177" y="2083"/>
                </a:lnTo>
                <a:lnTo>
                  <a:pt x="16487" y="1618"/>
                </a:lnTo>
                <a:lnTo>
                  <a:pt x="15762" y="1205"/>
                </a:lnTo>
                <a:lnTo>
                  <a:pt x="15002" y="849"/>
                </a:lnTo>
                <a:lnTo>
                  <a:pt x="14212" y="551"/>
                </a:lnTo>
                <a:lnTo>
                  <a:pt x="13394" y="314"/>
                </a:lnTo>
                <a:lnTo>
                  <a:pt x="12550" y="141"/>
                </a:lnTo>
                <a:lnTo>
                  <a:pt x="11684" y="36"/>
                </a:lnTo>
                <a:lnTo>
                  <a:pt x="10798" y="0"/>
                </a:lnTo>
                <a:close/>
              </a:path>
            </a:pathLst>
          </a:custGeom>
          <a:ln w="25560">
            <a:solidFill>
              <a:srgbClr val="FF0000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/>
        </p:nvSpPr>
        <p:spPr>
          <a:xfrm>
            <a:off x="736600" y="233362"/>
            <a:ext cx="9410700" cy="680243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 defTabSz="912812">
              <a:lnSpc>
                <a:spcPct val="100000"/>
              </a:lnSpc>
            </a:pPr>
          </a:p>
        </p:txBody>
      </p:sp>
      <p:grpSp>
        <p:nvGrpSpPr>
          <p:cNvPr id="169" name="Group 169"/>
          <p:cNvGrpSpPr/>
          <p:nvPr/>
        </p:nvGrpSpPr>
        <p:grpSpPr>
          <a:xfrm>
            <a:off x="6294437" y="4016375"/>
            <a:ext cx="1276351" cy="2309813"/>
            <a:chOff x="0" y="0"/>
            <a:chExt cx="1276350" cy="2309812"/>
          </a:xfrm>
        </p:grpSpPr>
        <p:sp>
          <p:nvSpPr>
            <p:cNvPr id="165" name="Shape 165"/>
            <p:cNvSpPr/>
            <p:nvPr/>
          </p:nvSpPr>
          <p:spPr>
            <a:xfrm>
              <a:off x="0" y="71437"/>
              <a:ext cx="1239838" cy="223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39" y="0"/>
                  </a:moveTo>
                  <a:lnTo>
                    <a:pt x="15" y="21527"/>
                  </a:lnTo>
                  <a:lnTo>
                    <a:pt x="0" y="21568"/>
                  </a:lnTo>
                  <a:lnTo>
                    <a:pt x="44" y="21592"/>
                  </a:lnTo>
                  <a:lnTo>
                    <a:pt x="117" y="21600"/>
                  </a:lnTo>
                  <a:lnTo>
                    <a:pt x="176" y="21576"/>
                  </a:lnTo>
                  <a:lnTo>
                    <a:pt x="21600" y="49"/>
                  </a:lnTo>
                  <a:lnTo>
                    <a:pt x="21439" y="0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6" name="Shape 166"/>
            <p:cNvSpPr/>
            <p:nvPr/>
          </p:nvSpPr>
          <p:spPr>
            <a:xfrm>
              <a:off x="1241425" y="55562"/>
              <a:ext cx="31750" cy="36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657" y="0"/>
                  </a:lnTo>
                  <a:lnTo>
                    <a:pt x="3341" y="480"/>
                  </a:lnTo>
                  <a:lnTo>
                    <a:pt x="4952" y="2400"/>
                  </a:lnTo>
                  <a:lnTo>
                    <a:pt x="4415" y="4320"/>
                  </a:lnTo>
                  <a:lnTo>
                    <a:pt x="0" y="11478"/>
                  </a:lnTo>
                  <a:lnTo>
                    <a:pt x="2052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7" name="Shape 167"/>
            <p:cNvSpPr/>
            <p:nvPr/>
          </p:nvSpPr>
          <p:spPr>
            <a:xfrm>
              <a:off x="1231900" y="55562"/>
              <a:ext cx="14288" cy="17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43" y="0"/>
                  </a:moveTo>
                  <a:lnTo>
                    <a:pt x="8765" y="2710"/>
                  </a:lnTo>
                  <a:lnTo>
                    <a:pt x="0" y="16132"/>
                  </a:lnTo>
                  <a:lnTo>
                    <a:pt x="11735" y="21600"/>
                  </a:lnTo>
                  <a:lnTo>
                    <a:pt x="20530" y="8130"/>
                  </a:lnTo>
                  <a:lnTo>
                    <a:pt x="21600" y="4517"/>
                  </a:lnTo>
                  <a:lnTo>
                    <a:pt x="18391" y="903"/>
                  </a:lnTo>
                  <a:lnTo>
                    <a:pt x="13043" y="0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8" name="Shape 168"/>
            <p:cNvSpPr/>
            <p:nvPr/>
          </p:nvSpPr>
          <p:spPr>
            <a:xfrm>
              <a:off x="1200150" y="0"/>
              <a:ext cx="76201" cy="69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6291"/>
                  </a:lnTo>
                  <a:lnTo>
                    <a:pt x="8876" y="21600"/>
                  </a:lnTo>
                  <a:lnTo>
                    <a:pt x="10800" y="17818"/>
                  </a:lnTo>
                  <a:lnTo>
                    <a:pt x="11739" y="17054"/>
                  </a:lnTo>
                  <a:lnTo>
                    <a:pt x="20898" y="1705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70" name="Shape 170"/>
          <p:cNvSpPr/>
          <p:nvPr/>
        </p:nvSpPr>
        <p:spPr>
          <a:xfrm>
            <a:off x="6697662" y="4811712"/>
            <a:ext cx="557213" cy="635001"/>
          </a:xfrm>
          <a:prstGeom prst="line">
            <a:avLst/>
          </a:prstGeom>
          <a:ln w="50760">
            <a:solidFill>
              <a:srgbClr val="FF3300"/>
            </a:solidFill>
            <a:round/>
          </a:ln>
        </p:spPr>
        <p:txBody>
          <a:bodyPr lIns="0" tIns="0" rIns="0" bIns="0"/>
          <a:lstStyle/>
          <a:p>
            <a:pPr lvl="0" defTabSz="457200"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71" name="Shape 171"/>
          <p:cNvSpPr/>
          <p:nvPr/>
        </p:nvSpPr>
        <p:spPr>
          <a:xfrm flipH="1">
            <a:off x="6537325" y="4811712"/>
            <a:ext cx="876300" cy="635001"/>
          </a:xfrm>
          <a:prstGeom prst="line">
            <a:avLst/>
          </a:prstGeom>
          <a:ln w="50760">
            <a:solidFill>
              <a:srgbClr val="FF3300"/>
            </a:solidFill>
            <a:round/>
          </a:ln>
        </p:spPr>
        <p:txBody>
          <a:bodyPr lIns="0" tIns="0" rIns="0" bIns="0"/>
          <a:lstStyle/>
          <a:p>
            <a:pPr lvl="0" defTabSz="457200"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72" name="Shape 172"/>
          <p:cNvSpPr/>
          <p:nvPr/>
        </p:nvSpPr>
        <p:spPr>
          <a:xfrm>
            <a:off x="6935787" y="6083300"/>
            <a:ext cx="557213" cy="636588"/>
          </a:xfrm>
          <a:prstGeom prst="line">
            <a:avLst/>
          </a:prstGeom>
          <a:ln w="50760">
            <a:solidFill>
              <a:srgbClr val="FF3300"/>
            </a:solidFill>
            <a:round/>
          </a:ln>
        </p:spPr>
        <p:txBody>
          <a:bodyPr lIns="0" tIns="0" rIns="0" bIns="0"/>
          <a:lstStyle/>
          <a:p>
            <a:pPr lvl="0" defTabSz="457200"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73" name="Shape 173"/>
          <p:cNvSpPr/>
          <p:nvPr/>
        </p:nvSpPr>
        <p:spPr>
          <a:xfrm flipH="1">
            <a:off x="6775449" y="6083300"/>
            <a:ext cx="877889" cy="636588"/>
          </a:xfrm>
          <a:prstGeom prst="line">
            <a:avLst/>
          </a:prstGeom>
          <a:ln w="50760">
            <a:solidFill>
              <a:srgbClr val="FF3300"/>
            </a:solidFill>
            <a:round/>
          </a:ln>
        </p:spPr>
        <p:txBody>
          <a:bodyPr lIns="0" tIns="0" rIns="0" bIns="0"/>
          <a:lstStyle/>
          <a:p>
            <a:pPr lvl="0" defTabSz="457200"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74" name="Shape 174"/>
          <p:cNvSpPr/>
          <p:nvPr/>
        </p:nvSpPr>
        <p:spPr>
          <a:xfrm>
            <a:off x="4548187" y="7232650"/>
            <a:ext cx="5430838" cy="190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912812">
              <a:lnSpc>
                <a:spcPct val="100000"/>
              </a:lnSpc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</a:tabLst>
              <a:defRPr b="1" sz="1400"/>
            </a:lvl1pPr>
          </a:lstStyle>
          <a:p>
            <a:pPr lvl="0">
              <a:defRPr b="0" sz="1800"/>
            </a:pPr>
            <a:r>
              <a:rPr b="1" sz="1400"/>
              <a:t>Modified from Freeman R et al N Engl J Med 2008;358:615-24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2163762" y="576262"/>
            <a:ext cx="7051676" cy="5396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909637" indent="-895350" algn="ctr" defTabSz="912812">
              <a:lnSpc>
                <a:spcPct val="100000"/>
              </a:lnSpc>
              <a:tabLst>
                <a:tab pos="27940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</a:tabLst>
            </a:pPr>
            <a:r>
              <a:rPr b="1" sz="3400"/>
              <a:t>OUT LINE</a:t>
            </a:r>
            <a:endParaRPr b="1" sz="3400"/>
          </a:p>
          <a:p>
            <a:pPr lvl="0" marL="909637" indent="-895350" algn="ctr" defTabSz="912812">
              <a:lnSpc>
                <a:spcPct val="100000"/>
              </a:lnSpc>
              <a:tabLst>
                <a:tab pos="27940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</a:tabLst>
            </a:pPr>
            <a:endParaRPr b="1" sz="3400"/>
          </a:p>
          <a:p>
            <a:pPr lvl="0" marL="909637" indent="-895350" algn="ctr" defTabSz="912812">
              <a:lnSpc>
                <a:spcPct val="100000"/>
              </a:lnSpc>
              <a:tabLst>
                <a:tab pos="27940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</a:tabLst>
            </a:pPr>
            <a:endParaRPr b="1" sz="3400"/>
          </a:p>
          <a:p>
            <a:pPr lvl="0" marL="909637" indent="-895350" algn="ctr" defTabSz="912812">
              <a:lnSpc>
                <a:spcPct val="100000"/>
              </a:lnSpc>
              <a:tabLst>
                <a:tab pos="27940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</a:tabLst>
            </a:pPr>
            <a:r>
              <a:rPr b="1" sz="3400"/>
              <a:t>Definizione e Diagnosi</a:t>
            </a:r>
            <a:endParaRPr b="1" sz="3400"/>
          </a:p>
          <a:p>
            <a:pPr lvl="0" marL="909637" indent="-895350" algn="ctr" defTabSz="912812">
              <a:lnSpc>
                <a:spcPct val="100000"/>
              </a:lnSpc>
              <a:tabLst>
                <a:tab pos="27940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</a:tabLst>
            </a:pPr>
            <a:endParaRPr b="1" sz="3400"/>
          </a:p>
          <a:p>
            <a:pPr lvl="0" marL="909637" indent="-895350" algn="ctr" defTabSz="912812">
              <a:lnSpc>
                <a:spcPts val="4000"/>
              </a:lnSpc>
              <a:tabLst>
                <a:tab pos="27940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</a:tabLst>
            </a:pPr>
            <a:endParaRPr b="1" sz="3400"/>
          </a:p>
          <a:p>
            <a:pPr lvl="0" marL="909637" indent="-895350" defTabSz="912812">
              <a:lnSpc>
                <a:spcPts val="4000"/>
              </a:lnSpc>
              <a:tabLst>
                <a:tab pos="27940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</a:tabLst>
            </a:pPr>
            <a:r>
              <a:rPr b="1" sz="3400"/>
              <a:t>Etiopatogenesi</a:t>
            </a:r>
            <a:endParaRPr b="1" sz="3400"/>
          </a:p>
          <a:p>
            <a:pPr lvl="0" marL="909637" indent="-895350" defTabSz="912812">
              <a:lnSpc>
                <a:spcPts val="4000"/>
              </a:lnSpc>
              <a:tabLst>
                <a:tab pos="27940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</a:tabLst>
            </a:pPr>
            <a:r>
              <a:rPr b="1" sz="3400"/>
              <a:t>Inquadramentoclinico</a:t>
            </a:r>
            <a:endParaRPr b="1" sz="3400"/>
          </a:p>
          <a:p>
            <a:pPr lvl="0" marL="909637" indent="-895350" defTabSz="912812">
              <a:lnSpc>
                <a:spcPts val="4000"/>
              </a:lnSpc>
              <a:tabLst>
                <a:tab pos="27940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</a:tabLst>
            </a:pPr>
            <a:r>
              <a:rPr b="1" sz="3400"/>
              <a:t>Cause</a:t>
            </a:r>
            <a:endParaRPr b="1" sz="3400"/>
          </a:p>
          <a:p>
            <a:pPr lvl="0" marL="909637" indent="-895350" defTabSz="912812">
              <a:lnSpc>
                <a:spcPts val="4000"/>
              </a:lnSpc>
              <a:tabLst>
                <a:tab pos="27940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</a:tabLst>
            </a:pPr>
            <a:r>
              <a:rPr b="1" sz="3400"/>
              <a:t>Problematiche particolari</a:t>
            </a:r>
            <a:endParaRPr b="1" sz="3400"/>
          </a:p>
          <a:p>
            <a:pPr lvl="0" marL="909637" indent="-895350" defTabSz="912812">
              <a:lnSpc>
                <a:spcPts val="4000"/>
              </a:lnSpc>
              <a:tabLst>
                <a:tab pos="27940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</a:tabLst>
            </a:pPr>
            <a:r>
              <a:rPr b="1" sz="3400"/>
              <a:t>Terapia</a:t>
            </a:r>
          </a:p>
        </p:txBody>
      </p:sp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/>
        </p:nvSpPr>
        <p:spPr>
          <a:xfrm>
            <a:off x="2752725" y="187325"/>
            <a:ext cx="5614988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912812">
              <a:lnSpc>
                <a:spcPct val="100000"/>
              </a:lnSpc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</a:tabLst>
              <a:defRPr sz="30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3000"/>
              <a:t>Pure Autonomic Failure (PAF)</a:t>
            </a:r>
          </a:p>
        </p:txBody>
      </p:sp>
      <p:sp>
        <p:nvSpPr>
          <p:cNvPr id="177" name="Shape 177"/>
          <p:cNvSpPr/>
          <p:nvPr/>
        </p:nvSpPr>
        <p:spPr>
          <a:xfrm>
            <a:off x="2112962" y="777875"/>
            <a:ext cx="6465889" cy="670718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 defTabSz="912812">
              <a:lnSpc>
                <a:spcPct val="100000"/>
              </a:lnSpc>
            </a:pPr>
          </a:p>
        </p:txBody>
      </p:sp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/>
        </p:nvSpPr>
        <p:spPr>
          <a:xfrm>
            <a:off x="3600449" y="287337"/>
            <a:ext cx="2366964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912812">
              <a:lnSpc>
                <a:spcPct val="100000"/>
              </a:lnSpc>
              <a:tabLst>
                <a:tab pos="711200" algn="l"/>
                <a:tab pos="1435100" algn="l"/>
                <a:tab pos="2159000" algn="l"/>
              </a:tabLst>
              <a:defRPr b="1" sz="4000"/>
            </a:lvl1pPr>
          </a:lstStyle>
          <a:p>
            <a:pPr lvl="0">
              <a:defRPr b="0" sz="1800"/>
            </a:pPr>
            <a:r>
              <a:rPr b="1" sz="4000"/>
              <a:t>Key point</a:t>
            </a:r>
          </a:p>
        </p:txBody>
      </p:sp>
      <p:sp>
        <p:nvSpPr>
          <p:cNvPr id="180" name="Shape 180"/>
          <p:cNvSpPr/>
          <p:nvPr/>
        </p:nvSpPr>
        <p:spPr>
          <a:xfrm>
            <a:off x="2333625" y="3502025"/>
            <a:ext cx="5929313" cy="187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17991" indent="-17991" algn="ctr" defTabSz="912812">
              <a:lnSpc>
                <a:spcPct val="100000"/>
              </a:lnSpc>
              <a:buClr>
                <a:srgbClr val="000000"/>
              </a:buClr>
              <a:buSzPct val="100000"/>
              <a:buChar char="•"/>
              <a:tabLst>
                <a:tab pos="292100" algn="l"/>
                <a:tab pos="4356100" algn="l"/>
                <a:tab pos="5054600" algn="l"/>
                <a:tab pos="5778500" algn="l"/>
              </a:tabLst>
              <a:defRPr b="1" sz="3400"/>
            </a:lvl1pPr>
          </a:lstStyle>
          <a:p>
            <a:pPr lvl="0">
              <a:defRPr b="0" sz="1800"/>
            </a:pPr>
            <a:r>
              <a:rPr b="1" sz="3400"/>
              <a:t>L’ipotensione ortostatica si associa, nel 50% dei	casi, ad ipertensione clinostatica nei disautonomici</a:t>
            </a:r>
          </a:p>
        </p:txBody>
      </p:sp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758825" y="581025"/>
            <a:ext cx="9529763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912812">
              <a:lnSpc>
                <a:spcPct val="100000"/>
              </a:lnSpc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  <a:defRPr sz="30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3000"/>
              <a:t>Ipotensione Ortostatica e Ipertensione Clinostatica</a:t>
            </a:r>
          </a:p>
        </p:txBody>
      </p:sp>
      <p:sp>
        <p:nvSpPr>
          <p:cNvPr id="183" name="Shape 183"/>
          <p:cNvSpPr/>
          <p:nvPr/>
        </p:nvSpPr>
        <p:spPr>
          <a:xfrm>
            <a:off x="576262" y="2376487"/>
            <a:ext cx="9496426" cy="3802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1063625" indent="-1050925" defTabSz="912812">
              <a:lnSpc>
                <a:spcPct val="100000"/>
              </a:lnSpc>
              <a:buClr>
                <a:srgbClr val="FF0000"/>
              </a:buClr>
              <a:buSzPct val="100000"/>
              <a:buChar char="•"/>
              <a:tabLst>
                <a:tab pos="15494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r>
              <a:rPr b="1">
                <a:solidFill>
                  <a:srgbClr val="FF0000"/>
                </a:solidFill>
              </a:rPr>
              <a:t>50% dei Pz con Ipotensione Ortostatica neurogena hanno Ipertensione Clinostatica</a:t>
            </a:r>
            <a:endParaRPr b="1">
              <a:solidFill>
                <a:srgbClr val="FF0000"/>
              </a:solidFill>
            </a:endParaRPr>
          </a:p>
          <a:p>
            <a:pPr lvl="0" marL="1050925" indent="-1038225" defTabSz="912812">
              <a:lnSpc>
                <a:spcPct val="100000"/>
              </a:lnSpc>
              <a:tabLst>
                <a:tab pos="15494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endParaRPr>
              <a:latin typeface="Times New Roman Bold"/>
              <a:ea typeface="Times New Roman Bold"/>
              <a:cs typeface="Times New Roman Bold"/>
              <a:sym typeface="Times New Roman Bold"/>
            </a:endParaRPr>
          </a:p>
          <a:p>
            <a:pPr lvl="0" marL="1063625" indent="-1050925" defTabSz="912812">
              <a:lnSpc>
                <a:spcPts val="2900"/>
              </a:lnSpc>
              <a:buClr>
                <a:srgbClr val="3333CC"/>
              </a:buClr>
              <a:buSzPct val="100000"/>
              <a:buChar char="•"/>
              <a:tabLst>
                <a:tab pos="15494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r>
              <a:rPr b="1">
                <a:solidFill>
                  <a:srgbClr val="3333CC"/>
                </a:solidFill>
              </a:rPr>
              <a:t>Meccanismi dell’Ipertensione Clinostatica:</a:t>
            </a:r>
            <a:endParaRPr b="1">
              <a:solidFill>
                <a:srgbClr val="3333CC"/>
              </a:solidFill>
            </a:endParaRPr>
          </a:p>
          <a:p>
            <a:pPr lvl="1" marL="863600" indent="-346075" defTabSz="912812">
              <a:lnSpc>
                <a:spcPts val="2900"/>
              </a:lnSpc>
              <a:buClr>
                <a:srgbClr val="000000"/>
              </a:buClr>
              <a:buSzPct val="100000"/>
              <a:buChar char="-"/>
              <a:tabLst>
                <a:tab pos="15494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r>
              <a:rPr b="1"/>
              <a:t>Alterazione barocettiva arteriosa</a:t>
            </a:r>
            <a:endParaRPr b="1"/>
          </a:p>
          <a:p>
            <a:pPr lvl="1" marL="863600" indent="-346075" defTabSz="912812">
              <a:lnSpc>
                <a:spcPts val="2900"/>
              </a:lnSpc>
              <a:buClr>
                <a:srgbClr val="000000"/>
              </a:buClr>
              <a:buSzPct val="100000"/>
              <a:buChar char="-"/>
              <a:tabLst>
                <a:tab pos="15494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r>
              <a:rPr b="1"/>
              <a:t>Ipersensibilità </a:t>
            </a:r>
            <a:r>
              <a:rPr>
                <a:latin typeface="Arial Unicode MS"/>
                <a:ea typeface="Arial Unicode MS"/>
                <a:cs typeface="Arial Unicode MS"/>
                <a:sym typeface="Arial Unicode MS"/>
              </a:rPr>
              <a:t>α</a:t>
            </a:r>
            <a:r>
              <a:rPr b="1"/>
              <a:t>-adrenergica da denervazione</a:t>
            </a:r>
            <a:endParaRPr b="1"/>
          </a:p>
          <a:p>
            <a:pPr lvl="1" marL="863600" indent="-346075" defTabSz="912812">
              <a:lnSpc>
                <a:spcPts val="2900"/>
              </a:lnSpc>
              <a:buClr>
                <a:srgbClr val="000000"/>
              </a:buClr>
              <a:buSzPct val="100000"/>
              <a:buChar char="-"/>
              <a:tabLst>
                <a:tab pos="15494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r>
              <a:rPr b="1"/>
              <a:t>Incremento conseguente delle resistenze vascolari periferiche</a:t>
            </a:r>
            <a:endParaRPr b="1"/>
          </a:p>
          <a:p>
            <a:pPr lvl="0" marL="1050925" indent="-1038225" defTabSz="912812">
              <a:lnSpc>
                <a:spcPts val="2900"/>
              </a:lnSpc>
              <a:tabLst>
                <a:tab pos="15494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endParaRPr>
              <a:latin typeface="Times New Roman Bold"/>
              <a:ea typeface="Times New Roman Bold"/>
              <a:cs typeface="Times New Roman Bold"/>
              <a:sym typeface="Times New Roman Bold"/>
            </a:endParaRPr>
          </a:p>
          <a:p>
            <a:pPr lvl="0" marL="1063625" indent="-1050925" defTabSz="912812">
              <a:lnSpc>
                <a:spcPts val="2900"/>
              </a:lnSpc>
              <a:buClr>
                <a:srgbClr val="3333CC"/>
              </a:buClr>
              <a:buSzPct val="100000"/>
              <a:buChar char="•"/>
              <a:tabLst>
                <a:tab pos="15494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r>
              <a:rPr b="1">
                <a:solidFill>
                  <a:srgbClr val="3333CC"/>
                </a:solidFill>
              </a:rPr>
              <a:t>Problematiche cliniche dell’Ipertensione Clinostatica</a:t>
            </a:r>
            <a:endParaRPr b="1">
              <a:solidFill>
                <a:srgbClr val="3333CC"/>
              </a:solidFill>
            </a:endParaRPr>
          </a:p>
          <a:p>
            <a:pPr lvl="1" marL="863600" indent="-346075" defTabSz="912812">
              <a:lnSpc>
                <a:spcPts val="2900"/>
              </a:lnSpc>
              <a:buClr>
                <a:srgbClr val="000000"/>
              </a:buClr>
              <a:buSzPct val="100000"/>
              <a:buChar char="-"/>
              <a:tabLst>
                <a:tab pos="15494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r>
              <a:rPr b="1"/>
              <a:t>limita impiego di farmaci pressori (orario di somministr.)</a:t>
            </a:r>
            <a:endParaRPr b="1"/>
          </a:p>
          <a:p>
            <a:pPr lvl="1" marL="863600" indent="-346075" defTabSz="912812">
              <a:lnSpc>
                <a:spcPts val="2900"/>
              </a:lnSpc>
              <a:buClr>
                <a:srgbClr val="000000"/>
              </a:buClr>
              <a:buSzPct val="100000"/>
              <a:buChar char="-"/>
              <a:tabLst>
                <a:tab pos="15494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r>
              <a:rPr b="1"/>
              <a:t>provoca danno d’organo</a:t>
            </a:r>
            <a:endParaRPr b="1"/>
          </a:p>
          <a:p>
            <a:pPr lvl="1" marL="863600" indent="-346075" defTabSz="912812">
              <a:lnSpc>
                <a:spcPts val="2900"/>
              </a:lnSpc>
              <a:buClr>
                <a:srgbClr val="000000"/>
              </a:buClr>
              <a:buSzPct val="100000"/>
              <a:buChar char="-"/>
              <a:tabLst>
                <a:tab pos="15494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r>
              <a:rPr b="1"/>
              <a:t>induce diuresi pressoria notturna</a:t>
            </a:r>
          </a:p>
        </p:txBody>
      </p:sp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/>
        </p:nvSpPr>
        <p:spPr>
          <a:xfrm>
            <a:off x="314324" y="1081087"/>
            <a:ext cx="10066339" cy="34925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 defTabSz="912812">
              <a:lnSpc>
                <a:spcPct val="100000"/>
              </a:lnSpc>
            </a:pPr>
          </a:p>
        </p:txBody>
      </p:sp>
      <p:sp>
        <p:nvSpPr>
          <p:cNvPr id="186" name="Shape 186"/>
          <p:cNvSpPr/>
          <p:nvPr/>
        </p:nvSpPr>
        <p:spPr>
          <a:xfrm>
            <a:off x="504825" y="223837"/>
            <a:ext cx="9531350" cy="41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912812">
              <a:lnSpc>
                <a:spcPct val="100000"/>
              </a:lnSpc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  <a:defRPr sz="30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3000"/>
              <a:t>Ipotensione Ortostatica e Ipertensione Clinostatica</a:t>
            </a:r>
          </a:p>
        </p:txBody>
      </p:sp>
      <p:sp>
        <p:nvSpPr>
          <p:cNvPr id="187" name="Shape 187"/>
          <p:cNvSpPr/>
          <p:nvPr/>
        </p:nvSpPr>
        <p:spPr>
          <a:xfrm>
            <a:off x="736600" y="4811712"/>
            <a:ext cx="9140825" cy="689041"/>
          </a:xfrm>
          <a:prstGeom prst="rect">
            <a:avLst/>
          </a:prstGeom>
          <a:ln w="3240">
            <a:solidFill>
              <a:srgbClr val="FF3300"/>
            </a:solidFill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 defTabSz="912812">
              <a:lnSpc>
                <a:spcPct val="100000"/>
              </a:lnSpc>
              <a:tabLst>
                <a:tab pos="8051800" algn="l"/>
                <a:tab pos="8674100" algn="l"/>
              </a:tabLst>
            </a:pPr>
            <a:r>
              <a:rPr b="1" sz="1600"/>
              <a:t>Farmaci antiipertensivi privi di effetto ipotensivo in ortostatismo </a:t>
            </a:r>
            <a:r>
              <a:rPr b="1" sz="1600" u="sng"/>
              <a:t>la sera</a:t>
            </a:r>
            <a:r>
              <a:rPr b="1" sz="1600"/>
              <a:t>	(Ace- inibitori, Sartani, Nitroderivati transdermici da togliere il  mattino prima di alzarsi dal letto) (Hypertension 1997;30:1062)</a:t>
            </a:r>
          </a:p>
        </p:txBody>
      </p:sp>
      <p:grpSp>
        <p:nvGrpSpPr>
          <p:cNvPr id="191" name="Group 191"/>
          <p:cNvGrpSpPr/>
          <p:nvPr/>
        </p:nvGrpSpPr>
        <p:grpSpPr>
          <a:xfrm>
            <a:off x="5616574" y="3300412"/>
            <a:ext cx="92077" cy="1428751"/>
            <a:chOff x="0" y="0"/>
            <a:chExt cx="92075" cy="1428749"/>
          </a:xfrm>
        </p:grpSpPr>
        <p:sp>
          <p:nvSpPr>
            <p:cNvPr id="188" name="Shape 188"/>
            <p:cNvSpPr/>
            <p:nvPr/>
          </p:nvSpPr>
          <p:spPr>
            <a:xfrm>
              <a:off x="31750" y="79375"/>
              <a:ext cx="30163" cy="1349375"/>
            </a:xfrm>
            <a:prstGeom prst="rect">
              <a:avLst/>
            </a:prstGeom>
            <a:solidFill>
              <a:srgbClr val="FF33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912812">
                <a:lnSpc>
                  <a:spcPct val="100000"/>
                </a:lnSpc>
              </a:pPr>
            </a:p>
          </p:txBody>
        </p:sp>
        <p:sp>
          <p:nvSpPr>
            <p:cNvPr id="189" name="Shape 189"/>
            <p:cNvSpPr/>
            <p:nvPr/>
          </p:nvSpPr>
          <p:spPr>
            <a:xfrm>
              <a:off x="0" y="0"/>
              <a:ext cx="84138" cy="9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91" y="0"/>
                  </a:moveTo>
                  <a:lnTo>
                    <a:pt x="0" y="21600"/>
                  </a:lnTo>
                  <a:lnTo>
                    <a:pt x="7790" y="21600"/>
                  </a:lnTo>
                  <a:lnTo>
                    <a:pt x="7790" y="17968"/>
                  </a:lnTo>
                  <a:lnTo>
                    <a:pt x="21600" y="17968"/>
                  </a:lnTo>
                  <a:lnTo>
                    <a:pt x="11791" y="0"/>
                  </a:lnTo>
                  <a:close/>
                </a:path>
              </a:pathLst>
            </a:custGeom>
            <a:solidFill>
              <a:srgbClr val="FF33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0" name="Shape 190"/>
            <p:cNvSpPr/>
            <p:nvPr/>
          </p:nvSpPr>
          <p:spPr>
            <a:xfrm>
              <a:off x="63500" y="79375"/>
              <a:ext cx="28576" cy="14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04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6104" y="0"/>
                  </a:lnTo>
                  <a:close/>
                </a:path>
              </a:pathLst>
            </a:custGeom>
            <a:solidFill>
              <a:srgbClr val="FF33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92" name="Shape 192"/>
          <p:cNvSpPr/>
          <p:nvPr/>
        </p:nvSpPr>
        <p:spPr>
          <a:xfrm>
            <a:off x="736600" y="6003925"/>
            <a:ext cx="9140825" cy="231840"/>
          </a:xfrm>
          <a:prstGeom prst="rect">
            <a:avLst/>
          </a:prstGeom>
          <a:ln w="3240">
            <a:solidFill>
              <a:srgbClr val="FF3300"/>
            </a:solidFill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912812">
              <a:lnSpc>
                <a:spcPct val="100000"/>
              </a:lnSpc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</a:tabLst>
              <a:defRPr b="1" sz="1600"/>
            </a:lvl1pPr>
          </a:lstStyle>
          <a:p>
            <a:pPr lvl="0">
              <a:defRPr b="0" sz="1800"/>
            </a:pPr>
            <a:r>
              <a:rPr b="1" sz="1600"/>
              <a:t>Spessori  sotto le gambe del letto dalla parte della testiera di 10-15 cm</a:t>
            </a:r>
          </a:p>
        </p:txBody>
      </p:sp>
      <p:sp>
        <p:nvSpPr>
          <p:cNvPr id="193" name="Shape 193"/>
          <p:cNvSpPr/>
          <p:nvPr/>
        </p:nvSpPr>
        <p:spPr>
          <a:xfrm>
            <a:off x="736600" y="6621462"/>
            <a:ext cx="9140825" cy="231841"/>
          </a:xfrm>
          <a:prstGeom prst="rect">
            <a:avLst/>
          </a:prstGeom>
          <a:ln w="3240">
            <a:solidFill>
              <a:srgbClr val="0000CC"/>
            </a:solidFill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 defTabSz="912812">
              <a:lnSpc>
                <a:spcPct val="100000"/>
              </a:lnSpc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</a:tabLst>
            </a:pPr>
            <a:r>
              <a:rPr b="1" i="1" sz="1600"/>
              <a:t>Ipotensione post-prandiale</a:t>
            </a:r>
            <a:r>
              <a:rPr b="1" sz="1600"/>
              <a:t>: caffeina prima del pranzo; ridotto carico carboidrati</a:t>
            </a:r>
          </a:p>
        </p:txBody>
      </p:sp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/>
        </p:nvSpPr>
        <p:spPr>
          <a:xfrm>
            <a:off x="1538287" y="2781300"/>
            <a:ext cx="7175501" cy="214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9525" indent="-9525" algn="ctr" defTabSz="912812">
              <a:lnSpc>
                <a:spcPct val="100000"/>
              </a:lnSpc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</a:tabLst>
            </a:pPr>
            <a:r>
              <a:rPr b="1" sz="3000"/>
              <a:t>Key point</a:t>
            </a:r>
            <a:endParaRPr b="1" sz="3000"/>
          </a:p>
          <a:p>
            <a:pPr lvl="0" marL="9525" indent="-9525" algn="ctr" defTabSz="912812">
              <a:lnSpc>
                <a:spcPct val="100000"/>
              </a:lnSpc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</a:tabLst>
            </a:pPr>
            <a:endParaRPr sz="3200">
              <a:latin typeface="Times New Roman Bold"/>
              <a:ea typeface="Times New Roman Bold"/>
              <a:cs typeface="Times New Roman Bold"/>
              <a:sym typeface="Times New Roman Bold"/>
            </a:endParaRPr>
          </a:p>
          <a:p>
            <a:pPr lvl="0" marL="15875" indent="-15875" algn="ctr" defTabSz="912812">
              <a:lnSpc>
                <a:spcPct val="100000"/>
              </a:lnSpc>
              <a:buClr>
                <a:srgbClr val="000000"/>
              </a:buClr>
              <a:buSzPct val="100000"/>
              <a:buChar char="•"/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</a:tabLst>
            </a:pPr>
            <a:r>
              <a:rPr b="1" sz="3000"/>
              <a:t>L’acqua è un farmaco nel soggetto con ipotensione ortostatica	e disautonomia e nell’anziano</a:t>
            </a:r>
          </a:p>
        </p:txBody>
      </p:sp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/>
        </p:nvSpPr>
        <p:spPr>
          <a:xfrm>
            <a:off x="576262" y="542925"/>
            <a:ext cx="9618663" cy="66516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 defTabSz="912812">
              <a:lnSpc>
                <a:spcPct val="100000"/>
              </a:lnSpc>
            </a:pPr>
          </a:p>
        </p:txBody>
      </p:sp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/>
        </p:nvSpPr>
        <p:spPr>
          <a:xfrm>
            <a:off x="2044700" y="193675"/>
            <a:ext cx="6478588" cy="530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912812">
              <a:lnSpc>
                <a:spcPct val="100000"/>
              </a:lnSpc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</a:tabLst>
              <a:defRPr sz="38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3800"/>
              <a:t>Terapia non-farmacologica</a:t>
            </a:r>
          </a:p>
        </p:txBody>
      </p:sp>
      <p:sp>
        <p:nvSpPr>
          <p:cNvPr id="200" name="Shape 200"/>
          <p:cNvSpPr/>
          <p:nvPr/>
        </p:nvSpPr>
        <p:spPr>
          <a:xfrm>
            <a:off x="0" y="1762125"/>
            <a:ext cx="10693400" cy="4676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4" indent="1828800" defTabSz="912812">
              <a:lnSpc>
                <a:spcPct val="100000"/>
              </a:lnSpc>
            </a:pPr>
            <a:r>
              <a:rPr b="1">
                <a:solidFill>
                  <a:srgbClr val="3333CC"/>
                </a:solidFill>
              </a:rPr>
              <a:t>*Eliminazione dei fattori che hanno portato all’ipovolemia e ripristino dei volumi intravascolari (salina ev; H2O e NaCl per os)</a:t>
            </a:r>
            <a:endParaRPr b="1">
              <a:solidFill>
                <a:srgbClr val="3333CC"/>
              </a:solidFill>
            </a:endParaRPr>
          </a:p>
          <a:p>
            <a:pPr lvl="4" indent="1828800" defTabSz="912812">
              <a:lnSpc>
                <a:spcPct val="100000"/>
              </a:lnSpc>
            </a:pPr>
            <a:endParaRPr b="1">
              <a:solidFill>
                <a:srgbClr val="3333CC"/>
              </a:solidFill>
            </a:endParaRPr>
          </a:p>
          <a:p>
            <a:pPr lvl="4" indent="1828800" defTabSz="912812">
              <a:lnSpc>
                <a:spcPct val="100000"/>
              </a:lnSpc>
            </a:pPr>
            <a:r>
              <a:rPr b="1">
                <a:solidFill>
                  <a:srgbClr val="3333CC"/>
                </a:solidFill>
              </a:rPr>
              <a:t>*Precoce mobilizzazione del Pz allettato e FKT motoria</a:t>
            </a:r>
            <a:endParaRPr b="1">
              <a:solidFill>
                <a:srgbClr val="3333CC"/>
              </a:solidFill>
            </a:endParaRPr>
          </a:p>
          <a:p>
            <a:pPr lvl="4" indent="1828800" defTabSz="912812">
              <a:lnSpc>
                <a:spcPct val="100000"/>
              </a:lnSpc>
            </a:pPr>
            <a:endParaRPr b="1">
              <a:solidFill>
                <a:srgbClr val="3333CC"/>
              </a:solidFill>
            </a:endParaRPr>
          </a:p>
          <a:p>
            <a:pPr lvl="4" indent="1828800" defTabSz="912812">
              <a:lnSpc>
                <a:spcPct val="100000"/>
              </a:lnSpc>
            </a:pPr>
            <a:r>
              <a:rPr b="1">
                <a:solidFill>
                  <a:srgbClr val="3333CC"/>
                </a:solidFill>
              </a:rPr>
              <a:t>*Manovre fisiche basate sulla contrazione isometrica degli arti</a:t>
            </a:r>
            <a:endParaRPr b="1">
              <a:solidFill>
                <a:srgbClr val="3333CC"/>
              </a:solidFill>
            </a:endParaRPr>
          </a:p>
          <a:p>
            <a:pPr lvl="0" defTabSz="912812">
              <a:lnSpc>
                <a:spcPct val="100000"/>
              </a:lnSpc>
            </a:pPr>
            <a:endParaRPr b="1">
              <a:solidFill>
                <a:srgbClr val="3333CC"/>
              </a:solidFill>
            </a:endParaRPr>
          </a:p>
          <a:p>
            <a:pPr lvl="0" defTabSz="912812">
              <a:lnSpc>
                <a:spcPct val="100000"/>
              </a:lnSpc>
            </a:pPr>
            <a:endParaRPr b="1">
              <a:solidFill>
                <a:srgbClr val="3333CC"/>
              </a:solidFill>
            </a:endParaRPr>
          </a:p>
          <a:p>
            <a:pPr lvl="0" defTabSz="912812">
              <a:lnSpc>
                <a:spcPct val="100000"/>
              </a:lnSpc>
            </a:pPr>
            <a:r>
              <a:rPr b="1">
                <a:solidFill>
                  <a:srgbClr val="3333CC"/>
                </a:solidFill>
              </a:rPr>
              <a:t>                           *Attivazione della pompa respiratoria mediante parziale ostruzione    </a:t>
            </a:r>
            <a:endParaRPr b="1">
              <a:solidFill>
                <a:srgbClr val="3333CC"/>
              </a:solidFill>
            </a:endParaRPr>
          </a:p>
          <a:p>
            <a:pPr lvl="0" defTabSz="912812">
              <a:lnSpc>
                <a:spcPct val="100000"/>
              </a:lnSpc>
            </a:pPr>
            <a:endParaRPr b="1">
              <a:solidFill>
                <a:srgbClr val="3333CC"/>
              </a:solidFill>
            </a:endParaRPr>
          </a:p>
          <a:p>
            <a:pPr lvl="0" defTabSz="912812">
              <a:lnSpc>
                <a:spcPct val="100000"/>
              </a:lnSpc>
            </a:pPr>
            <a:r>
              <a:rPr b="1">
                <a:solidFill>
                  <a:srgbClr val="3333CC"/>
                </a:solidFill>
              </a:rPr>
              <a:t>                              dell’inspirazione</a:t>
            </a:r>
            <a:endParaRPr b="1">
              <a:solidFill>
                <a:srgbClr val="3333CC"/>
              </a:solidFill>
            </a:endParaRPr>
          </a:p>
          <a:p>
            <a:pPr lvl="0" defTabSz="912812">
              <a:lnSpc>
                <a:spcPct val="100000"/>
              </a:lnSpc>
            </a:pPr>
            <a:endParaRPr b="1">
              <a:solidFill>
                <a:srgbClr val="3333CC"/>
              </a:solidFill>
            </a:endParaRPr>
          </a:p>
          <a:p>
            <a:pPr lvl="0" defTabSz="912812">
              <a:lnSpc>
                <a:spcPct val="100000"/>
              </a:lnSpc>
            </a:pPr>
            <a:r>
              <a:rPr b="1">
                <a:solidFill>
                  <a:srgbClr val="3333CC"/>
                </a:solidFill>
              </a:rPr>
              <a:t>                          *Caffeina prima del pranzo, ridotto carico carboidrati</a:t>
            </a:r>
            <a:endParaRPr b="1">
              <a:solidFill>
                <a:srgbClr val="3333CC"/>
              </a:solidFill>
            </a:endParaRPr>
          </a:p>
          <a:p>
            <a:pPr lvl="0" defTabSz="912812">
              <a:lnSpc>
                <a:spcPct val="100000"/>
              </a:lnSpc>
            </a:pPr>
            <a:endParaRPr b="1">
              <a:solidFill>
                <a:srgbClr val="3333CC"/>
              </a:solidFill>
            </a:endParaRPr>
          </a:p>
          <a:p>
            <a:pPr lvl="0" defTabSz="912812">
              <a:lnSpc>
                <a:spcPct val="100000"/>
              </a:lnSpc>
            </a:pPr>
            <a:r>
              <a:rPr b="1">
                <a:solidFill>
                  <a:srgbClr val="3333CC"/>
                </a:solidFill>
              </a:rPr>
              <a:t>                          *Nei Pz con contemporanea Ipertensione Clinostatica spessori sotto le </a:t>
            </a:r>
            <a:endParaRPr b="1">
              <a:solidFill>
                <a:srgbClr val="3333CC"/>
              </a:solidFill>
            </a:endParaRPr>
          </a:p>
          <a:p>
            <a:pPr lvl="0" defTabSz="912812">
              <a:lnSpc>
                <a:spcPct val="100000"/>
              </a:lnSpc>
            </a:pPr>
            <a:endParaRPr b="1">
              <a:solidFill>
                <a:srgbClr val="3333CC"/>
              </a:solidFill>
            </a:endParaRPr>
          </a:p>
          <a:p>
            <a:pPr lvl="0" defTabSz="912812">
              <a:lnSpc>
                <a:spcPct val="100000"/>
              </a:lnSpc>
            </a:pPr>
            <a:r>
              <a:rPr b="1">
                <a:solidFill>
                  <a:srgbClr val="3333CC"/>
                </a:solidFill>
              </a:rPr>
              <a:t>                             gambe del letto dalla parte della testiera di 10-15 cm</a:t>
            </a:r>
            <a:endParaRPr b="1">
              <a:solidFill>
                <a:srgbClr val="3333CC"/>
              </a:solidFill>
            </a:endParaRPr>
          </a:p>
          <a:p>
            <a:pPr lvl="0" defTabSz="912812">
              <a:lnSpc>
                <a:spcPct val="100000"/>
              </a:lnSpc>
            </a:pPr>
            <a:endParaRPr b="1">
              <a:solidFill>
                <a:srgbClr val="3333CC"/>
              </a:solidFill>
            </a:endParaRPr>
          </a:p>
          <a:p>
            <a:pPr lvl="0" defTabSz="912812">
              <a:lnSpc>
                <a:spcPct val="100000"/>
              </a:lnSpc>
            </a:pPr>
            <a:r>
              <a:rPr b="1">
                <a:solidFill>
                  <a:srgbClr val="3333CC"/>
                </a:solidFill>
              </a:rPr>
              <a:t>                          *H2O come agente pressorio nel paziente anziano e nel disautonomico</a:t>
            </a:r>
          </a:p>
        </p:txBody>
      </p:sp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type="title" idx="4294967295"/>
          </p:nvPr>
        </p:nvSpPr>
        <p:spPr>
          <a:xfrm>
            <a:off x="1336675" y="514350"/>
            <a:ext cx="8018463" cy="1014413"/>
          </a:xfrm>
          <a:prstGeom prst="rect">
            <a:avLst/>
          </a:prstGeom>
        </p:spPr>
        <p:txBody>
          <a:bodyPr lIns="44954" tIns="44954" rIns="44954" bIns="44954">
            <a:normAutofit fontScale="100000" lnSpcReduction="0"/>
          </a:bodyPr>
          <a:lstStyle>
            <a:lvl1pPr>
              <a:lnSpc>
                <a:spcPct val="100000"/>
              </a:lnSpc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</a:tabLst>
              <a:defRPr sz="38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775F55"/>
                </a:solidFill>
              </a:rPr>
              <a:t>Terapia farmacologica</a:t>
            </a:r>
          </a:p>
        </p:txBody>
      </p:sp>
      <p:sp>
        <p:nvSpPr>
          <p:cNvPr id="203" name="Shape 203"/>
          <p:cNvSpPr/>
          <p:nvPr/>
        </p:nvSpPr>
        <p:spPr>
          <a:xfrm>
            <a:off x="387350" y="2220912"/>
            <a:ext cx="9709150" cy="3903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361950" indent="-349250" defTabSz="912812">
              <a:lnSpc>
                <a:spcPct val="101000"/>
              </a:lnSpc>
              <a:buClr>
                <a:srgbClr val="000000"/>
              </a:buClr>
              <a:buSzPct val="100000"/>
              <a:buChar char="•"/>
              <a:tabLst>
                <a:tab pos="57150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r>
              <a:rPr b="1"/>
              <a:t>Midodrina (</a:t>
            </a:r>
            <a:r>
              <a:rPr>
                <a:latin typeface="Arial Unicode MS"/>
                <a:ea typeface="Arial Unicode MS"/>
                <a:cs typeface="Arial Unicode MS"/>
                <a:sym typeface="Arial Unicode MS"/>
              </a:rPr>
              <a:t>α</a:t>
            </a:r>
            <a:r>
              <a:rPr b="1"/>
              <a:t>1-agonista) efficace nell’Ipotensione Ortostatica su base neurogena (JAMA 1997;277:1046); 2,5-10 mg da 2 a 4 volte /die</a:t>
            </a:r>
            <a:endParaRPr b="1"/>
          </a:p>
          <a:p>
            <a:pPr lvl="0" marL="349250" indent="-336550" defTabSz="912812">
              <a:lnSpc>
                <a:spcPct val="101000"/>
              </a:lnSpc>
              <a:tabLst>
                <a:tab pos="57150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endParaRPr>
              <a:latin typeface="Times New Roman Bold"/>
              <a:ea typeface="Times New Roman Bold"/>
              <a:cs typeface="Times New Roman Bold"/>
              <a:sym typeface="Times New Roman Bold"/>
            </a:endParaRPr>
          </a:p>
          <a:p>
            <a:pPr lvl="0" marL="361950" indent="-349250" defTabSz="912812">
              <a:lnSpc>
                <a:spcPct val="101000"/>
              </a:lnSpc>
              <a:buClr>
                <a:srgbClr val="000000"/>
              </a:buClr>
              <a:buSzPct val="100000"/>
              <a:buChar char="•"/>
              <a:tabLst>
                <a:tab pos="57150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r>
              <a:rPr b="1"/>
              <a:t>Fludrocortisone (steroide a spiccata azione sodio ritentiva)</a:t>
            </a:r>
            <a:endParaRPr b="1"/>
          </a:p>
          <a:p>
            <a:pPr lvl="0" marL="349250" indent="-336550" defTabSz="912812">
              <a:lnSpc>
                <a:spcPct val="101000"/>
              </a:lnSpc>
              <a:spcBef>
                <a:spcPts val="1000"/>
              </a:spcBef>
              <a:tabLst>
                <a:tab pos="57150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r>
              <a:rPr b="1"/>
              <a:t>0,05-0,3 mg/die</a:t>
            </a:r>
            <a:endParaRPr b="1"/>
          </a:p>
          <a:p>
            <a:pPr lvl="0" marL="349250" indent="-336550" defTabSz="912812">
              <a:lnSpc>
                <a:spcPct val="101000"/>
              </a:lnSpc>
              <a:spcBef>
                <a:spcPts val="1000"/>
              </a:spcBef>
              <a:tabLst>
                <a:tab pos="57150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endParaRPr>
              <a:latin typeface="Times New Roman Bold"/>
              <a:ea typeface="Times New Roman Bold"/>
              <a:cs typeface="Times New Roman Bold"/>
              <a:sym typeface="Times New Roman Bold"/>
            </a:endParaRPr>
          </a:p>
          <a:p>
            <a:pPr lvl="0" marL="361950" indent="-349250" defTabSz="912812">
              <a:lnSpc>
                <a:spcPct val="101000"/>
              </a:lnSpc>
              <a:spcBef>
                <a:spcPts val="900"/>
              </a:spcBef>
              <a:buClr>
                <a:srgbClr val="000000"/>
              </a:buClr>
              <a:buSzPct val="100000"/>
              <a:buChar char="•"/>
              <a:tabLst>
                <a:tab pos="57150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r>
              <a:rPr b="1"/>
              <a:t>Piridostigmina (inibitore dell’acetilcolinesterasi, favorisce la trasmissione nervosa ganglionare), efficace nell’Ipotensione Ortostatica su base neurogena (Arch Neurol 2006;63:513); 30-60mg 3 volte/die</a:t>
            </a:r>
            <a:endParaRPr b="1"/>
          </a:p>
          <a:p>
            <a:pPr lvl="0" marL="349250" indent="-336550" defTabSz="912812">
              <a:lnSpc>
                <a:spcPct val="101000"/>
              </a:lnSpc>
              <a:spcBef>
                <a:spcPts val="900"/>
              </a:spcBef>
              <a:tabLst>
                <a:tab pos="57150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endParaRPr>
              <a:latin typeface="Times New Roman Bold"/>
              <a:ea typeface="Times New Roman Bold"/>
              <a:cs typeface="Times New Roman Bold"/>
              <a:sym typeface="Times New Roman Bold"/>
            </a:endParaRPr>
          </a:p>
          <a:p>
            <a:pPr lvl="0" marL="361950" indent="-349250" defTabSz="912812">
              <a:lnSpc>
                <a:spcPct val="101000"/>
              </a:lnSpc>
              <a:spcBef>
                <a:spcPts val="900"/>
              </a:spcBef>
              <a:buClr>
                <a:srgbClr val="000000"/>
              </a:buClr>
              <a:buSzPct val="100000"/>
              <a:buChar char="•"/>
              <a:tabLst>
                <a:tab pos="57150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r>
              <a:rPr b="1"/>
              <a:t>Nei Pz con contemporanea Ipertensione Clinostatica composti antiipertensivi privi di effetto ipotensivo in ortostatismo </a:t>
            </a:r>
            <a:r>
              <a:rPr b="1" u="sng"/>
              <a:t>la sera</a:t>
            </a:r>
            <a:r>
              <a:rPr b="1"/>
              <a:t> (Ace-inibitori, Sartani, Nitroderivati transdermici da togliere il mattino prima di alzarsi dal letto) (Hypertension 1997;30:1062)</a:t>
            </a:r>
          </a:p>
        </p:txBody>
      </p:sp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Riva%20Rocci.png" descr="Riva%20Rocci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67512" y="0"/>
            <a:ext cx="3925888" cy="3227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g3572.jpg" descr="img3572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67512" y="3148012"/>
            <a:ext cx="3925888" cy="4408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6767513" cy="7556500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Shape 208"/>
          <p:cNvSpPr/>
          <p:nvPr/>
        </p:nvSpPr>
        <p:spPr>
          <a:xfrm>
            <a:off x="5257800" y="7286625"/>
            <a:ext cx="5435600" cy="25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128" tIns="52128" rIns="52128" bIns="52128">
            <a:spAutoFit/>
          </a:bodyPr>
          <a:lstStyle>
            <a:lvl1pPr defTabSz="1041400">
              <a:lnSpc>
                <a:spcPct val="100000"/>
              </a:lnSpc>
              <a:spcBef>
                <a:spcPts val="600"/>
              </a:spcBef>
              <a:defRPr b="1" sz="1100">
                <a:solidFill>
                  <a:srgbClr val="A5002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1100">
                <a:solidFill>
                  <a:srgbClr val="A50021"/>
                </a:solidFill>
              </a:rPr>
              <a:t>Il Monitoraggio ambulatoriale ha ancora un ruolo? D.Monizzi </a:t>
            </a:r>
          </a:p>
        </p:txBody>
      </p:sp>
      <p:pic>
        <p:nvPicPr>
          <p:cNvPr id="209" name="logo_asl.jpg" descr="C:\Documents and Settings\Paola\Documenti\Nuova cartella (2)\Incontri pitagorici di cardiologia\immagini\logo_asl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861550" y="7219950"/>
            <a:ext cx="831850" cy="336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g3572.jpg" descr="img3572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67512" y="3227387"/>
            <a:ext cx="3925888" cy="40147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/>
        </p:nvSpPr>
        <p:spPr>
          <a:xfrm>
            <a:off x="3592512" y="4335462"/>
            <a:ext cx="3517901" cy="28273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7200"/>
                </a:moveTo>
                <a:lnTo>
                  <a:pt x="8047" y="7200"/>
                </a:lnTo>
                <a:lnTo>
                  <a:pt x="8047" y="3600"/>
                </a:lnTo>
                <a:lnTo>
                  <a:pt x="5295" y="3600"/>
                </a:lnTo>
                <a:lnTo>
                  <a:pt x="10800" y="0"/>
                </a:lnTo>
                <a:lnTo>
                  <a:pt x="16305" y="3600"/>
                </a:lnTo>
                <a:lnTo>
                  <a:pt x="13553" y="3600"/>
                </a:lnTo>
                <a:lnTo>
                  <a:pt x="13553" y="7200"/>
                </a:lnTo>
                <a:lnTo>
                  <a:pt x="21600" y="72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0066"/>
              </a:gs>
              <a:gs pos="100000">
                <a:srgbClr val="FFFFFF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defTabSz="1041400">
              <a:lnSpc>
                <a:spcPct val="100000"/>
              </a:lnSpc>
              <a:defRPr sz="2300">
                <a:effectLst>
                  <a:outerShdw sx="100000" sy="100000" kx="0" ky="0" algn="b" rotWithShape="0" blurRad="12700" dist="25400" dir="2700000">
                    <a:srgbClr val="FFFFFF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defRPr>
            </a:pPr>
          </a:p>
        </p:txBody>
      </p:sp>
      <p:sp>
        <p:nvSpPr>
          <p:cNvPr id="213" name="Shape 213"/>
          <p:cNvSpPr/>
          <p:nvPr/>
        </p:nvSpPr>
        <p:spPr>
          <a:xfrm>
            <a:off x="4664075" y="1560512"/>
            <a:ext cx="1390650" cy="259715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000000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defTabSz="1041400">
              <a:lnSpc>
                <a:spcPct val="100000"/>
              </a:lnSpc>
              <a:defRPr sz="23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8D9AB3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defRPr>
            </a:pPr>
          </a:p>
        </p:txBody>
      </p:sp>
      <p:sp>
        <p:nvSpPr>
          <p:cNvPr id="214" name="Shape 214"/>
          <p:cNvSpPr/>
          <p:nvPr/>
        </p:nvSpPr>
        <p:spPr>
          <a:xfrm>
            <a:off x="0" y="352479"/>
            <a:ext cx="10693400" cy="712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7888" tIns="57888" rIns="57888" bIns="57888" anchor="ctr">
            <a:spAutoFit/>
          </a:bodyPr>
          <a:lstStyle>
            <a:lvl1pPr algn="ctr" defTabSz="866775">
              <a:lnSpc>
                <a:spcPct val="100000"/>
              </a:lnSpc>
              <a:defRPr sz="3900">
                <a:solidFill>
                  <a:srgbClr val="000066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900">
                <a:solidFill>
                  <a:srgbClr val="000066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ANALISI DEI DATI ABPM DELLE 24h</a:t>
            </a:r>
          </a:p>
        </p:txBody>
      </p:sp>
      <p:grpSp>
        <p:nvGrpSpPr>
          <p:cNvPr id="217" name="Group 217"/>
          <p:cNvGrpSpPr/>
          <p:nvPr/>
        </p:nvGrpSpPr>
        <p:grpSpPr>
          <a:xfrm>
            <a:off x="8220075" y="2698750"/>
            <a:ext cx="2432050" cy="815975"/>
            <a:chOff x="0" y="0"/>
            <a:chExt cx="2432050" cy="815975"/>
          </a:xfrm>
        </p:grpSpPr>
        <p:sp>
          <p:nvSpPr>
            <p:cNvPr id="215" name="Shape 215"/>
            <p:cNvSpPr/>
            <p:nvPr/>
          </p:nvSpPr>
          <p:spPr>
            <a:xfrm>
              <a:off x="0" y="0"/>
              <a:ext cx="2432050" cy="815975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66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1041400">
                <a:lnSpc>
                  <a:spcPct val="100000"/>
                </a:lnSpc>
                <a:defRPr sz="2300">
                  <a:solidFill>
                    <a:srgbClr val="000066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latin typeface="Verdana Bold"/>
                  <a:ea typeface="Verdana Bold"/>
                  <a:cs typeface="Verdana Bold"/>
                  <a:sym typeface="Verdana Bold"/>
                </a:defRPr>
              </a:pPr>
            </a:p>
          </p:txBody>
        </p:sp>
        <p:sp>
          <p:nvSpPr>
            <p:cNvPr id="216" name="Shape 216"/>
            <p:cNvSpPr/>
            <p:nvPr/>
          </p:nvSpPr>
          <p:spPr>
            <a:xfrm>
              <a:off x="255729" y="272"/>
              <a:ext cx="1920592" cy="8154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2114" tIns="52114" rIns="52114" bIns="52114" numCol="1" anchor="ctr">
              <a:spAutoFit/>
            </a:bodyPr>
            <a:lstStyle/>
            <a:p>
              <a:pPr lvl="0" algn="ctr" defTabSz="1041400">
                <a:lnSpc>
                  <a:spcPct val="100000"/>
                </a:lnSpc>
              </a:pPr>
              <a:r>
                <a:rPr sz="2300">
                  <a:solidFill>
                    <a:srgbClr val="FFFB00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latin typeface="Verdana Bold"/>
                  <a:ea typeface="Verdana Bold"/>
                  <a:cs typeface="Verdana Bold"/>
                  <a:sym typeface="Verdana Bold"/>
                </a:rPr>
                <a:t>Deviazioni</a:t>
              </a:r>
              <a:endParaRPr b="1" sz="2300">
                <a:solidFill>
                  <a:srgbClr val="FFFB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 defTabSz="1041400">
                <a:lnSpc>
                  <a:spcPct val="100000"/>
                </a:lnSpc>
              </a:pPr>
              <a:r>
                <a:rPr sz="2300">
                  <a:solidFill>
                    <a:srgbClr val="FFFB00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latin typeface="Verdana Bold"/>
                  <a:ea typeface="Verdana Bold"/>
                  <a:cs typeface="Verdana Bold"/>
                  <a:sym typeface="Verdana Bold"/>
                </a:rPr>
                <a:t>Standard </a:t>
              </a:r>
            </a:p>
          </p:txBody>
        </p:sp>
      </p:grpSp>
      <p:sp>
        <p:nvSpPr>
          <p:cNvPr id="218" name="Shape 218"/>
          <p:cNvSpPr/>
          <p:nvPr/>
        </p:nvSpPr>
        <p:spPr>
          <a:xfrm>
            <a:off x="4691062" y="1919287"/>
            <a:ext cx="1238251" cy="404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7888" tIns="57888" rIns="57888" bIns="57888">
            <a:spAutoFit/>
          </a:bodyPr>
          <a:lstStyle>
            <a:lvl1pPr algn="ctr" defTabSz="987425">
              <a:lnSpc>
                <a:spcPts val="2200"/>
              </a:lnSpc>
              <a:defRPr b="1" sz="2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300">
                <a:solidFill>
                  <a:srgbClr val="FFFFFF"/>
                </a:solidFill>
              </a:rPr>
              <a:t>24 h</a:t>
            </a:r>
          </a:p>
        </p:txBody>
      </p:sp>
      <p:sp>
        <p:nvSpPr>
          <p:cNvPr id="219" name="Shape 219"/>
          <p:cNvSpPr/>
          <p:nvPr/>
        </p:nvSpPr>
        <p:spPr>
          <a:xfrm flipH="1" flipV="1">
            <a:off x="6496049" y="2068512"/>
            <a:ext cx="1571626" cy="749301"/>
          </a:xfrm>
          <a:prstGeom prst="line">
            <a:avLst/>
          </a:prstGeom>
          <a:ln w="31750">
            <a:solidFill>
              <a:srgbClr val="000066"/>
            </a:solidFill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20" name="Shape 220"/>
          <p:cNvSpPr/>
          <p:nvPr/>
        </p:nvSpPr>
        <p:spPr>
          <a:xfrm flipH="1">
            <a:off x="6259512" y="2946400"/>
            <a:ext cx="1827213" cy="7938"/>
          </a:xfrm>
          <a:prstGeom prst="line">
            <a:avLst/>
          </a:prstGeom>
          <a:ln w="31750">
            <a:solidFill>
              <a:srgbClr val="000066"/>
            </a:solidFill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21" name="Shape 221"/>
          <p:cNvSpPr/>
          <p:nvPr/>
        </p:nvSpPr>
        <p:spPr>
          <a:xfrm flipH="1">
            <a:off x="6542087" y="3087687"/>
            <a:ext cx="1541463" cy="769938"/>
          </a:xfrm>
          <a:prstGeom prst="line">
            <a:avLst/>
          </a:prstGeom>
          <a:ln w="31750">
            <a:solidFill>
              <a:srgbClr val="000066"/>
            </a:solidFill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22" name="Shape 222"/>
          <p:cNvSpPr/>
          <p:nvPr/>
        </p:nvSpPr>
        <p:spPr>
          <a:xfrm>
            <a:off x="2817812" y="3114675"/>
            <a:ext cx="1541464" cy="714376"/>
          </a:xfrm>
          <a:prstGeom prst="line">
            <a:avLst/>
          </a:prstGeom>
          <a:ln w="31750">
            <a:solidFill>
              <a:srgbClr val="000066"/>
            </a:solidFill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23" name="Shape 223"/>
          <p:cNvSpPr/>
          <p:nvPr/>
        </p:nvSpPr>
        <p:spPr>
          <a:xfrm>
            <a:off x="2836862" y="2992437"/>
            <a:ext cx="1725614" cy="1"/>
          </a:xfrm>
          <a:prstGeom prst="line">
            <a:avLst/>
          </a:prstGeom>
          <a:ln w="31750">
            <a:solidFill>
              <a:srgbClr val="000066"/>
            </a:solidFill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24" name="Shape 224"/>
          <p:cNvSpPr/>
          <p:nvPr/>
        </p:nvSpPr>
        <p:spPr>
          <a:xfrm flipV="1">
            <a:off x="2801937" y="2041525"/>
            <a:ext cx="1511301" cy="804863"/>
          </a:xfrm>
          <a:prstGeom prst="line">
            <a:avLst/>
          </a:prstGeom>
          <a:ln w="31750">
            <a:solidFill>
              <a:srgbClr val="000066"/>
            </a:solidFill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25" name="Shape 225"/>
          <p:cNvSpPr/>
          <p:nvPr/>
        </p:nvSpPr>
        <p:spPr>
          <a:xfrm>
            <a:off x="4670425" y="3709987"/>
            <a:ext cx="1384300" cy="404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7888" tIns="57888" rIns="57888" bIns="57888">
            <a:spAutoFit/>
          </a:bodyPr>
          <a:lstStyle>
            <a:lvl1pPr algn="ctr" defTabSz="987425">
              <a:lnSpc>
                <a:spcPts val="2200"/>
              </a:lnSpc>
              <a:defRPr b="1" sz="2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300">
                <a:solidFill>
                  <a:srgbClr val="FFFFFF"/>
                </a:solidFill>
              </a:rPr>
              <a:t>notte</a:t>
            </a:r>
          </a:p>
        </p:txBody>
      </p:sp>
      <p:sp>
        <p:nvSpPr>
          <p:cNvPr id="226" name="Shape 226"/>
          <p:cNvSpPr/>
          <p:nvPr/>
        </p:nvSpPr>
        <p:spPr>
          <a:xfrm>
            <a:off x="4691062" y="2759075"/>
            <a:ext cx="1512888" cy="404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7888" tIns="57888" rIns="57888" bIns="57888">
            <a:spAutoFit/>
          </a:bodyPr>
          <a:lstStyle>
            <a:lvl1pPr algn="ctr" defTabSz="987425">
              <a:lnSpc>
                <a:spcPts val="2200"/>
              </a:lnSpc>
              <a:defRPr b="1" sz="2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300">
                <a:solidFill>
                  <a:srgbClr val="FFFFFF"/>
                </a:solidFill>
              </a:rPr>
              <a:t>giorno</a:t>
            </a:r>
          </a:p>
        </p:txBody>
      </p:sp>
      <p:sp>
        <p:nvSpPr>
          <p:cNvPr id="227" name="Shape 227"/>
          <p:cNvSpPr/>
          <p:nvPr/>
        </p:nvSpPr>
        <p:spPr>
          <a:xfrm>
            <a:off x="3754437" y="5283200"/>
            <a:ext cx="3248026" cy="410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7888" tIns="57888" rIns="57888" bIns="57888">
            <a:spAutoFit/>
          </a:bodyPr>
          <a:lstStyle>
            <a:lvl1pPr algn="ctr" defTabSz="987425">
              <a:lnSpc>
                <a:spcPts val="2300"/>
              </a:lnSpc>
              <a:defRPr sz="2300">
                <a:solidFill>
                  <a:srgbClr val="000066"/>
                </a:solidFill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000066"/>
                </a:solidFill>
              </a:rPr>
              <a:t>Medie orarie</a:t>
            </a:r>
          </a:p>
        </p:txBody>
      </p:sp>
      <p:sp>
        <p:nvSpPr>
          <p:cNvPr id="228" name="Shape 228"/>
          <p:cNvSpPr/>
          <p:nvPr/>
        </p:nvSpPr>
        <p:spPr>
          <a:xfrm>
            <a:off x="3754437" y="5837237"/>
            <a:ext cx="3192463" cy="410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7888" tIns="57888" rIns="57888" bIns="57888">
            <a:spAutoFit/>
          </a:bodyPr>
          <a:lstStyle>
            <a:lvl1pPr algn="ctr" defTabSz="987425">
              <a:lnSpc>
                <a:spcPts val="2300"/>
              </a:lnSpc>
              <a:defRPr sz="2300">
                <a:solidFill>
                  <a:srgbClr val="000066"/>
                </a:solidFill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000066"/>
                </a:solidFill>
              </a:rPr>
              <a:t>Valori di FC</a:t>
            </a:r>
          </a:p>
        </p:txBody>
      </p:sp>
      <p:sp>
        <p:nvSpPr>
          <p:cNvPr id="229" name="Shape 229"/>
          <p:cNvSpPr/>
          <p:nvPr/>
        </p:nvSpPr>
        <p:spPr>
          <a:xfrm>
            <a:off x="3592512" y="6396037"/>
            <a:ext cx="3675063" cy="702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7888" tIns="57888" rIns="57888" bIns="57888">
            <a:spAutoFit/>
          </a:bodyPr>
          <a:lstStyle>
            <a:lvl1pPr algn="ctr" defTabSz="987425">
              <a:lnSpc>
                <a:spcPts val="2300"/>
              </a:lnSpc>
              <a:defRPr sz="2300">
                <a:solidFill>
                  <a:srgbClr val="000066"/>
                </a:solidFill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000066"/>
                </a:solidFill>
              </a:rPr>
              <a:t> Valori di Pressione Differenziale</a:t>
            </a:r>
          </a:p>
        </p:txBody>
      </p:sp>
      <p:grpSp>
        <p:nvGrpSpPr>
          <p:cNvPr id="232" name="Group 232"/>
          <p:cNvGrpSpPr/>
          <p:nvPr/>
        </p:nvGrpSpPr>
        <p:grpSpPr>
          <a:xfrm>
            <a:off x="593725" y="2738437"/>
            <a:ext cx="1897063" cy="463551"/>
            <a:chOff x="0" y="0"/>
            <a:chExt cx="1897062" cy="463550"/>
          </a:xfrm>
        </p:grpSpPr>
        <p:sp>
          <p:nvSpPr>
            <p:cNvPr id="230" name="Shape 230"/>
            <p:cNvSpPr/>
            <p:nvPr/>
          </p:nvSpPr>
          <p:spPr>
            <a:xfrm>
              <a:off x="0" y="0"/>
              <a:ext cx="1897063" cy="463550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66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1041400">
                <a:lnSpc>
                  <a:spcPct val="100000"/>
                </a:lnSpc>
                <a:defRPr sz="2300">
                  <a:solidFill>
                    <a:srgbClr val="000066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latin typeface="Verdana Bold"/>
                  <a:ea typeface="Verdana Bold"/>
                  <a:cs typeface="Verdana Bold"/>
                  <a:sym typeface="Verdana Bold"/>
                </a:defRPr>
              </a:pPr>
            </a:p>
          </p:txBody>
        </p:sp>
        <p:sp>
          <p:nvSpPr>
            <p:cNvPr id="231" name="Shape 231"/>
            <p:cNvSpPr/>
            <p:nvPr/>
          </p:nvSpPr>
          <p:spPr>
            <a:xfrm>
              <a:off x="405633" y="1860"/>
              <a:ext cx="1085796" cy="4598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2114" tIns="52114" rIns="52114" bIns="52114" numCol="1" anchor="ctr">
              <a:spAutoFit/>
            </a:bodyPr>
            <a:lstStyle>
              <a:lvl1pPr algn="ctr" defTabSz="1041400">
                <a:lnSpc>
                  <a:spcPct val="100000"/>
                </a:lnSpc>
                <a:defRPr sz="2300">
                  <a:solidFill>
                    <a:srgbClr val="FFFB00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latin typeface="Verdana Bold"/>
                  <a:ea typeface="Verdana Bold"/>
                  <a:cs typeface="Verdana Bold"/>
                  <a:sym typeface="Verdana 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sz="2300">
                  <a:solidFill>
                    <a:srgbClr val="FFFB00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</a:rPr>
                <a:t>Medie</a:t>
              </a:r>
            </a:p>
          </p:txBody>
        </p:sp>
      </p:grp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6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6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32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presetClass="entr" presetSubtype="32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presetClass="entr" presetSubtype="8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presetClass="entr" presetSubtype="32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presetClass="entr" presetSubtype="8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presetClass="entr" presetSubtype="32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presetClass="entr" presetSubtype="6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clickEffect" presetClass="entr" presetSubtype="8" presetID="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nodeType="clickEffect" presetClass="entr" presetSubtype="8" presetID="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nodeType="clickEffect" presetClass="entr" presetSubtype="8" presetID="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nodeType="clickEffect" presetClass="entr" presetSubtype="32" presetID="23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nodeType="clickEffect" presetClass="entr" presetSubtype="32" presetID="23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nodeType="clickEffect" presetClass="entr" presetSubtype="32" presetID="23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nodeType="clickEffect" presetClass="entr" presetSubtype="32" presetID="23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2" grpId="14"/>
      <p:bldP build="whole" bldLvl="1" animBg="1" rev="0" advAuto="0" spid="223" grpId="6"/>
      <p:bldP build="whole" bldLvl="1" animBg="1" rev="0" advAuto="0" spid="220" grpId="12"/>
      <p:bldP build="whole" bldLvl="1" animBg="1" rev="0" advAuto="0" spid="228" grpId="16"/>
      <p:bldP build="whole" bldLvl="1" animBg="1" rev="0" advAuto="0" spid="226" grpId="7"/>
      <p:bldP build="whole" bldLvl="1" animBg="1" rev="0" advAuto="0" spid="221" grpId="13"/>
      <p:bldP build="whole" bldLvl="1" animBg="1" rev="0" advAuto="0" spid="232" grpId="2"/>
      <p:bldP build="whole" bldLvl="1" animBg="1" rev="0" advAuto="0" spid="229" grpId="17"/>
      <p:bldP build="whole" bldLvl="1" animBg="1" rev="0" advAuto="0" spid="214" grpId="1"/>
      <p:bldP build="whole" bldLvl="1" animBg="1" rev="0" advAuto="0" spid="217" grpId="10"/>
      <p:bldP build="whole" bldLvl="1" animBg="1" rev="0" advAuto="0" spid="225" grpId="9"/>
      <p:bldP build="whole" bldLvl="1" animBg="1" rev="0" advAuto="0" spid="213" grpId="3"/>
      <p:bldP build="whole" bldLvl="1" animBg="1" rev="0" advAuto="0" spid="222" grpId="8"/>
      <p:bldP build="whole" bldLvl="1" animBg="1" rev="0" advAuto="0" spid="219" grpId="11"/>
      <p:bldP build="whole" bldLvl="1" animBg="1" rev="0" advAuto="0" spid="224" grpId="4"/>
      <p:bldP build="whole" bldLvl="1" animBg="1" rev="0" advAuto="0" spid="227" grpId="15"/>
      <p:bldP build="whole" bldLvl="1" animBg="1" rev="0" advAuto="0" spid="218" grpId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>
            <p:ph type="title" idx="4294967295"/>
          </p:nvPr>
        </p:nvSpPr>
        <p:spPr>
          <a:xfrm>
            <a:off x="1336675" y="514350"/>
            <a:ext cx="8018463" cy="1014413"/>
          </a:xfrm>
          <a:prstGeom prst="rect">
            <a:avLst/>
          </a:prstGeom>
        </p:spPr>
        <p:txBody>
          <a:bodyPr lIns="44954" tIns="44954" rIns="44954" bIns="44954">
            <a:normAutofit fontScale="100000" lnSpcReduction="0"/>
          </a:bodyPr>
          <a:lstStyle>
            <a:lvl1pPr>
              <a:lnSpc>
                <a:spcPct val="100000"/>
              </a:lnSpc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</a:tabLst>
              <a:defRPr sz="38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775F55"/>
                </a:solidFill>
              </a:rPr>
              <a:t>Definizione</a:t>
            </a:r>
          </a:p>
        </p:txBody>
      </p:sp>
      <p:sp>
        <p:nvSpPr>
          <p:cNvPr id="35" name="Shape 35"/>
          <p:cNvSpPr/>
          <p:nvPr/>
        </p:nvSpPr>
        <p:spPr>
          <a:xfrm>
            <a:off x="387350" y="1657349"/>
            <a:ext cx="9650413" cy="5014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912812">
              <a:lnSpc>
                <a:spcPct val="100000"/>
              </a:lnSpc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r>
              <a:rPr b="1" i="1" sz="3400" u="sng">
                <a:solidFill>
                  <a:srgbClr val="0000CC"/>
                </a:solidFill>
              </a:rPr>
              <a:t>Ipotensione Ortostatica</a:t>
            </a:r>
            <a:r>
              <a:rPr b="1" sz="3400">
                <a:solidFill>
                  <a:srgbClr val="0000CC"/>
                </a:solidFill>
              </a:rPr>
              <a:t>:</a:t>
            </a:r>
            <a:r>
              <a:rPr b="1" sz="3400"/>
              <a:t> diminuzione della pressione arteriosa sistolica </a:t>
            </a:r>
            <a:r>
              <a:rPr sz="3400">
                <a:latin typeface="Arial Unicode MS"/>
                <a:ea typeface="Arial Unicode MS"/>
                <a:cs typeface="Arial Unicode MS"/>
                <a:sym typeface="Arial Unicode MS"/>
              </a:rPr>
              <a:t>≥ </a:t>
            </a:r>
            <a:r>
              <a:rPr b="1" sz="3400"/>
              <a:t>20 mmHg o della diastolica </a:t>
            </a:r>
            <a:r>
              <a:rPr sz="3400">
                <a:latin typeface="Arial Unicode MS"/>
                <a:ea typeface="Arial Unicode MS"/>
                <a:cs typeface="Arial Unicode MS"/>
                <a:sym typeface="Arial Unicode MS"/>
              </a:rPr>
              <a:t>≥ </a:t>
            </a:r>
            <a:r>
              <a:rPr b="1" sz="3400"/>
              <a:t>10 mmHg rispetto al clinostatismo dopo 3 minuti di ortostatismo</a:t>
            </a:r>
            <a:endParaRPr b="1" sz="3400"/>
          </a:p>
          <a:p>
            <a:pPr lvl="0" defTabSz="912812">
              <a:lnSpc>
                <a:spcPct val="100000"/>
              </a:lnSpc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endParaRPr sz="3600">
              <a:latin typeface="Times New Roman Bold"/>
              <a:ea typeface="Times New Roman Bold"/>
              <a:cs typeface="Times New Roman Bold"/>
              <a:sym typeface="Times New Roman Bold"/>
            </a:endParaRPr>
          </a:p>
          <a:p>
            <a:pPr lvl="0" defTabSz="912812">
              <a:lnSpc>
                <a:spcPct val="100000"/>
              </a:lnSpc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r>
              <a:rPr b="1" i="1" sz="2600" u="sng">
                <a:solidFill>
                  <a:srgbClr val="FF0066"/>
                </a:solidFill>
              </a:rPr>
              <a:t>Ipotensione Ortostatica Fugace</a:t>
            </a:r>
            <a:r>
              <a:rPr b="1" sz="2600">
                <a:solidFill>
                  <a:srgbClr val="FF0066"/>
                </a:solidFill>
              </a:rPr>
              <a:t>:</a:t>
            </a:r>
            <a:r>
              <a:rPr b="1" sz="2600">
                <a:solidFill>
                  <a:srgbClr val="0000CC"/>
                </a:solidFill>
              </a:rPr>
              <a:t> </a:t>
            </a:r>
            <a:r>
              <a:rPr b="1" sz="2600"/>
              <a:t>temporanea diminuzione della pressione arteriosa entro 30 sec. dall’assunzione della posizione eretta</a:t>
            </a:r>
            <a:endParaRPr b="1" sz="2600"/>
          </a:p>
          <a:p>
            <a:pPr lvl="0" defTabSz="912812">
              <a:lnSpc>
                <a:spcPct val="100000"/>
              </a:lnSpc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endParaRPr sz="2600">
              <a:latin typeface="Times New Roman Bold"/>
              <a:ea typeface="Times New Roman Bold"/>
              <a:cs typeface="Times New Roman Bold"/>
              <a:sym typeface="Times New Roman Bold"/>
            </a:endParaRPr>
          </a:p>
          <a:p>
            <a:pPr lvl="0" defTabSz="912812">
              <a:lnSpc>
                <a:spcPct val="98000"/>
              </a:lnSpc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r>
              <a:rPr b="1" i="1" sz="2600" u="sng">
                <a:solidFill>
                  <a:srgbClr val="FF0000"/>
                </a:solidFill>
              </a:rPr>
              <a:t>Ipotensione Ortostatica Ritardata</a:t>
            </a:r>
            <a:r>
              <a:rPr b="1" sz="2600">
                <a:solidFill>
                  <a:srgbClr val="FF0000"/>
                </a:solidFill>
              </a:rPr>
              <a:t>:</a:t>
            </a:r>
            <a:r>
              <a:rPr b="1" sz="2600"/>
              <a:t> progressiva diminuzione dei valori pressori in ortostatismo dopo un periodo variabile di pressione stabile (tipica dell’anziano)</a:t>
            </a:r>
          </a:p>
        </p:txBody>
      </p:sp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5 copy.jpeg" descr="C:\Nuova cartella\5 copy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36550"/>
            <a:ext cx="10693400" cy="78930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4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ortapres2.jpg" descr="portapres2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275" y="177800"/>
            <a:ext cx="3113088" cy="6456363"/>
          </a:xfrm>
          <a:prstGeom prst="rect">
            <a:avLst/>
          </a:prstGeom>
          <a:ln w="38100">
            <a:solidFill>
              <a:srgbClr val="FFFFFF"/>
            </a:solidFill>
            <a:round/>
          </a:ln>
        </p:spPr>
      </p:pic>
      <p:grpSp>
        <p:nvGrpSpPr>
          <p:cNvPr id="240" name="Group 240"/>
          <p:cNvGrpSpPr/>
          <p:nvPr/>
        </p:nvGrpSpPr>
        <p:grpSpPr>
          <a:xfrm>
            <a:off x="2314575" y="3365500"/>
            <a:ext cx="8251825" cy="3506788"/>
            <a:chOff x="0" y="0"/>
            <a:chExt cx="8251825" cy="3506787"/>
          </a:xfrm>
        </p:grpSpPr>
        <p:pic>
          <p:nvPicPr>
            <p:cNvPr id="237" name="image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251825" cy="3506788"/>
            </a:xfrm>
            <a:prstGeom prst="rect">
              <a:avLst/>
            </a:prstGeom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</p:pic>
        <p:sp>
          <p:nvSpPr>
            <p:cNvPr id="238" name="Shape 238"/>
            <p:cNvSpPr/>
            <p:nvPr/>
          </p:nvSpPr>
          <p:spPr>
            <a:xfrm>
              <a:off x="743967" y="167836"/>
              <a:ext cx="5239767" cy="4368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9697" tIns="59697" rIns="59697" bIns="59697" numCol="1" anchor="ctr">
              <a:spAutoFit/>
            </a:bodyPr>
            <a:lstStyle>
              <a:lvl1pPr defTabSz="1185862">
                <a:lnSpc>
                  <a:spcPct val="100000"/>
                </a:lnSpc>
                <a:defRPr sz="2100">
                  <a:solidFill>
                    <a:srgbClr val="FF0000"/>
                  </a:solidFill>
                  <a:latin typeface="Tahoma Negreta"/>
                  <a:ea typeface="Tahoma Negreta"/>
                  <a:cs typeface="Tahoma Negreta"/>
                  <a:sym typeface="Tahoma Negreta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100">
                  <a:solidFill>
                    <a:srgbClr val="FF0000"/>
                  </a:solidFill>
                </a:rPr>
                <a:t>Registrazione intra-arteriosa (Oxford)</a:t>
              </a:r>
            </a:p>
          </p:txBody>
        </p:sp>
        <p:sp>
          <p:nvSpPr>
            <p:cNvPr id="239" name="Shape 239"/>
            <p:cNvSpPr/>
            <p:nvPr/>
          </p:nvSpPr>
          <p:spPr>
            <a:xfrm>
              <a:off x="743967" y="1296457"/>
              <a:ext cx="7253169" cy="4368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9697" tIns="59697" rIns="59697" bIns="59697" numCol="1" anchor="ctr">
              <a:spAutoFit/>
            </a:bodyPr>
            <a:lstStyle>
              <a:lvl1pPr defTabSz="1185862">
                <a:lnSpc>
                  <a:spcPct val="100000"/>
                </a:lnSpc>
                <a:defRPr sz="2100">
                  <a:solidFill>
                    <a:srgbClr val="FFFF00"/>
                  </a:solidFill>
                  <a:latin typeface="Tahoma Negreta"/>
                  <a:ea typeface="Tahoma Negreta"/>
                  <a:cs typeface="Tahoma Negreta"/>
                  <a:sym typeface="Tahoma Negreta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100">
                  <a:solidFill>
                    <a:srgbClr val="FFFF00"/>
                  </a:solidFill>
                </a:rPr>
                <a:t>Registrazione pressione arteriosa del dito(Portapres)</a:t>
              </a:r>
            </a:p>
          </p:txBody>
        </p:sp>
      </p:grpSp>
      <p:sp>
        <p:nvSpPr>
          <p:cNvPr id="241" name="Shape 241"/>
          <p:cNvSpPr/>
          <p:nvPr/>
        </p:nvSpPr>
        <p:spPr>
          <a:xfrm>
            <a:off x="3324225" y="1319212"/>
            <a:ext cx="7283450" cy="83027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9538" tIns="59538" rIns="59538" bIns="59538">
            <a:spAutoFit/>
          </a:bodyPr>
          <a:lstStyle>
            <a:lvl1pPr algn="ctr" defTabSz="1189037">
              <a:lnSpc>
                <a:spcPct val="100000"/>
              </a:lnSpc>
              <a:defRPr sz="4600">
                <a:solidFill>
                  <a:srgbClr val="000066"/>
                </a:solidFill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000066"/>
                </a:solidFill>
              </a:rPr>
              <a:t>Modello Portapres 2</a:t>
            </a:r>
          </a:p>
        </p:txBody>
      </p:sp>
      <p:sp>
        <p:nvSpPr>
          <p:cNvPr id="242" name="Shape 242"/>
          <p:cNvSpPr/>
          <p:nvPr/>
        </p:nvSpPr>
        <p:spPr>
          <a:xfrm>
            <a:off x="4813051" y="2746375"/>
            <a:ext cx="5219949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r" defTabSz="1182687">
              <a:lnSpc>
                <a:spcPct val="100000"/>
              </a:lnSpc>
            </a:pPr>
            <a:r>
              <a:rPr sz="1400">
                <a:solidFill>
                  <a:srgbClr val="000066"/>
                </a:solidFill>
                <a:latin typeface="Verdana"/>
                <a:ea typeface="Verdana"/>
                <a:cs typeface="Verdana"/>
                <a:sym typeface="Verdana"/>
              </a:rPr>
              <a:t>Parati G. et al., Blood Pressure and Heart Rate Variability,</a:t>
            </a:r>
            <a:endParaRPr sz="1400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r" defTabSz="1182687">
              <a:lnSpc>
                <a:spcPct val="100000"/>
              </a:lnSpc>
            </a:pPr>
            <a:r>
              <a:rPr sz="1400">
                <a:solidFill>
                  <a:srgbClr val="000066"/>
                </a:solidFill>
                <a:latin typeface="Verdana"/>
                <a:ea typeface="Verdana"/>
                <a:cs typeface="Verdana"/>
                <a:sym typeface="Verdana"/>
              </a:rPr>
              <a:t>IOS Press 1992; 123-137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6" grpId="2"/>
      <p:bldP build="whole" bldLvl="1" animBg="1" rev="0" advAuto="0" spid="240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" name="Group 268"/>
          <p:cNvGrpSpPr/>
          <p:nvPr/>
        </p:nvGrpSpPr>
        <p:grpSpPr>
          <a:xfrm>
            <a:off x="334962" y="787400"/>
            <a:ext cx="9758363" cy="5083175"/>
            <a:chOff x="0" y="0"/>
            <a:chExt cx="9758362" cy="5083175"/>
          </a:xfrm>
        </p:grpSpPr>
        <p:sp>
          <p:nvSpPr>
            <p:cNvPr id="244" name="Shape 244"/>
            <p:cNvSpPr/>
            <p:nvPr/>
          </p:nvSpPr>
          <p:spPr>
            <a:xfrm>
              <a:off x="0" y="0"/>
              <a:ext cx="9758363" cy="5083175"/>
            </a:xfrm>
            <a:prstGeom prst="rect">
              <a:avLst/>
            </a:prstGeom>
            <a:solidFill>
              <a:srgbClr val="144E5E"/>
            </a:solidFill>
            <a:ln w="254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63500" dist="53881" dir="2700000">
                <a:srgbClr val="000000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defTabSz="1041400">
                <a:lnSpc>
                  <a:spcPct val="100000"/>
                </a:lnSpc>
                <a:defRPr sz="1400">
                  <a:solidFill>
                    <a:srgbClr val="FFFFFF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latin typeface="Verdana Bold"/>
                  <a:ea typeface="Verdana Bold"/>
                  <a:cs typeface="Verdana Bold"/>
                  <a:sym typeface="Verdana Bold"/>
                </a:defRPr>
              </a:pPr>
            </a:p>
          </p:txBody>
        </p:sp>
        <p:pic>
          <p:nvPicPr>
            <p:cNvPr id="245" name="image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2408" y="126109"/>
              <a:ext cx="8169713" cy="45415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6" name="Shape 246"/>
            <p:cNvSpPr/>
            <p:nvPr/>
          </p:nvSpPr>
          <p:spPr>
            <a:xfrm>
              <a:off x="904188" y="970071"/>
              <a:ext cx="454572" cy="35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9044" tIns="19044" rIns="19044" bIns="19044" numCol="1" anchor="t">
              <a:spAutoFit/>
            </a:bodyPr>
            <a:lstStyle>
              <a:lvl1pPr algn="r" defTabSz="866775">
                <a:lnSpc>
                  <a:spcPts val="2800"/>
                </a:lnSpc>
                <a:tabLst>
                  <a:tab pos="393700" algn="l"/>
                  <a:tab pos="800100" algn="l"/>
                  <a:tab pos="1219200" algn="l"/>
                </a:tabLst>
                <a:defRPr sz="1400">
                  <a:solidFill>
                    <a:srgbClr val="FFFF00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latin typeface="Verdana Bold"/>
                  <a:ea typeface="Verdana Bold"/>
                  <a:cs typeface="Verdana Bold"/>
                  <a:sym typeface="Verdana 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sz="1400">
                  <a:solidFill>
                    <a:srgbClr val="FFFF00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</a:rPr>
                <a:t>ABP</a:t>
              </a:r>
            </a:p>
          </p:txBody>
        </p:sp>
        <p:sp>
          <p:nvSpPr>
            <p:cNvPr id="247" name="Shape 247"/>
            <p:cNvSpPr/>
            <p:nvPr/>
          </p:nvSpPr>
          <p:spPr>
            <a:xfrm>
              <a:off x="857386" y="1978945"/>
              <a:ext cx="487649" cy="35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9044" tIns="19044" rIns="19044" bIns="19044" numCol="1" anchor="t">
              <a:spAutoFit/>
            </a:bodyPr>
            <a:lstStyle>
              <a:lvl1pPr algn="r" defTabSz="866775">
                <a:lnSpc>
                  <a:spcPts val="2800"/>
                </a:lnSpc>
                <a:tabLst>
                  <a:tab pos="393700" algn="l"/>
                  <a:tab pos="800100" algn="l"/>
                  <a:tab pos="1219200" algn="l"/>
                </a:tabLst>
                <a:defRPr sz="1400">
                  <a:solidFill>
                    <a:srgbClr val="FFFF00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latin typeface="Verdana Bold"/>
                  <a:ea typeface="Verdana Bold"/>
                  <a:cs typeface="Verdana Bold"/>
                  <a:sym typeface="Verdana 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sz="1400">
                  <a:solidFill>
                    <a:srgbClr val="FFFF00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</a:rPr>
                <a:t>MAP</a:t>
              </a:r>
            </a:p>
          </p:txBody>
        </p:sp>
        <p:sp>
          <p:nvSpPr>
            <p:cNvPr id="248" name="Shape 248"/>
            <p:cNvSpPr/>
            <p:nvPr/>
          </p:nvSpPr>
          <p:spPr>
            <a:xfrm>
              <a:off x="782124" y="2987820"/>
              <a:ext cx="576636" cy="35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9044" tIns="19044" rIns="19044" bIns="19044" numCol="1" anchor="t">
              <a:spAutoFit/>
            </a:bodyPr>
            <a:lstStyle>
              <a:lvl1pPr algn="r" defTabSz="866775">
                <a:lnSpc>
                  <a:spcPts val="2800"/>
                </a:lnSpc>
                <a:tabLst>
                  <a:tab pos="393700" algn="l"/>
                  <a:tab pos="800100" algn="l"/>
                  <a:tab pos="1219200" algn="l"/>
                </a:tabLst>
                <a:defRPr sz="1400">
                  <a:solidFill>
                    <a:srgbClr val="FFFF00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latin typeface="Verdana Bold"/>
                  <a:ea typeface="Verdana Bold"/>
                  <a:cs typeface="Verdana Bold"/>
                  <a:sym typeface="Verdana 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sz="1400">
                  <a:solidFill>
                    <a:srgbClr val="FFFF00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</a:rPr>
                <a:t>òABP</a:t>
              </a:r>
            </a:p>
          </p:txBody>
        </p:sp>
        <p:sp>
          <p:nvSpPr>
            <p:cNvPr id="249" name="Shape 249"/>
            <p:cNvSpPr/>
            <p:nvPr/>
          </p:nvSpPr>
          <p:spPr>
            <a:xfrm>
              <a:off x="1020001" y="3750943"/>
              <a:ext cx="338759" cy="35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9044" tIns="19044" rIns="19044" bIns="19044" numCol="1" anchor="t">
              <a:spAutoFit/>
            </a:bodyPr>
            <a:lstStyle>
              <a:lvl1pPr algn="r" defTabSz="866775">
                <a:lnSpc>
                  <a:spcPts val="2800"/>
                </a:lnSpc>
                <a:tabLst>
                  <a:tab pos="393700" algn="l"/>
                  <a:tab pos="800100" algn="l"/>
                  <a:tab pos="1219200" algn="l"/>
                </a:tabLst>
                <a:defRPr sz="1400">
                  <a:solidFill>
                    <a:srgbClr val="FFFF00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latin typeface="Verdana Bold"/>
                  <a:ea typeface="Verdana Bold"/>
                  <a:cs typeface="Verdana Bold"/>
                  <a:sym typeface="Verdana 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sz="1400">
                  <a:solidFill>
                    <a:srgbClr val="FFFF00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</a:rPr>
                <a:t>HR</a:t>
              </a:r>
            </a:p>
          </p:txBody>
        </p:sp>
        <p:sp>
          <p:nvSpPr>
            <p:cNvPr id="250" name="Shape 250"/>
            <p:cNvSpPr/>
            <p:nvPr/>
          </p:nvSpPr>
          <p:spPr>
            <a:xfrm>
              <a:off x="8495677" y="478568"/>
              <a:ext cx="430003" cy="2887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9044" tIns="19044" rIns="19044" bIns="19044" numCol="1" anchor="t">
              <a:spAutoFit/>
            </a:bodyPr>
            <a:lstStyle>
              <a:lvl1pPr defTabSz="866775">
                <a:lnSpc>
                  <a:spcPts val="2100"/>
                </a:lnSpc>
                <a:tabLst>
                  <a:tab pos="393700" algn="l"/>
                  <a:tab pos="800100" algn="l"/>
                  <a:tab pos="1219200" algn="l"/>
                </a:tabLst>
                <a:defRPr sz="1400">
                  <a:solidFill>
                    <a:srgbClr val="FFFFFF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latin typeface="Verdana Bold"/>
                  <a:ea typeface="Verdana Bold"/>
                  <a:cs typeface="Verdana Bold"/>
                  <a:sym typeface="Verdana 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sz="1400">
                  <a:solidFill>
                    <a:srgbClr val="FFFFFF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</a:rPr>
                <a:t>250</a:t>
              </a:r>
            </a:p>
          </p:txBody>
        </p:sp>
        <p:sp>
          <p:nvSpPr>
            <p:cNvPr id="251" name="Shape 251"/>
            <p:cNvSpPr/>
            <p:nvPr/>
          </p:nvSpPr>
          <p:spPr>
            <a:xfrm>
              <a:off x="8495677" y="1371034"/>
              <a:ext cx="177193" cy="2887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9044" tIns="19044" rIns="19044" bIns="19044" numCol="1" anchor="t">
              <a:spAutoFit/>
            </a:bodyPr>
            <a:lstStyle>
              <a:lvl1pPr defTabSz="866775">
                <a:lnSpc>
                  <a:spcPts val="2100"/>
                </a:lnSpc>
                <a:tabLst>
                  <a:tab pos="393700" algn="l"/>
                  <a:tab pos="800100" algn="l"/>
                  <a:tab pos="1219200" algn="l"/>
                </a:tabLst>
                <a:defRPr sz="1400">
                  <a:solidFill>
                    <a:srgbClr val="FFFFFF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latin typeface="Verdana Bold"/>
                  <a:ea typeface="Verdana Bold"/>
                  <a:cs typeface="Verdana Bold"/>
                  <a:sym typeface="Verdana 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sz="1400">
                  <a:solidFill>
                    <a:srgbClr val="FFFFFF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</a:rPr>
                <a:t>0</a:t>
              </a:r>
            </a:p>
          </p:txBody>
        </p:sp>
        <p:sp>
          <p:nvSpPr>
            <p:cNvPr id="252" name="Shape 252"/>
            <p:cNvSpPr/>
            <p:nvPr/>
          </p:nvSpPr>
          <p:spPr>
            <a:xfrm>
              <a:off x="8495677" y="1565048"/>
              <a:ext cx="430003" cy="2887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9044" tIns="19044" rIns="19044" bIns="19044" numCol="1" anchor="t">
              <a:spAutoFit/>
            </a:bodyPr>
            <a:lstStyle>
              <a:lvl1pPr defTabSz="866775">
                <a:lnSpc>
                  <a:spcPts val="2100"/>
                </a:lnSpc>
                <a:tabLst>
                  <a:tab pos="393700" algn="l"/>
                  <a:tab pos="800100" algn="l"/>
                  <a:tab pos="1219200" algn="l"/>
                </a:tabLst>
                <a:defRPr sz="1400">
                  <a:solidFill>
                    <a:srgbClr val="FFFFFF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latin typeface="Verdana Bold"/>
                  <a:ea typeface="Verdana Bold"/>
                  <a:cs typeface="Verdana Bold"/>
                  <a:sym typeface="Verdana 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sz="1400">
                  <a:solidFill>
                    <a:srgbClr val="FFFFFF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</a:rPr>
                <a:t>150</a:t>
              </a:r>
            </a:p>
          </p:txBody>
        </p:sp>
        <p:sp>
          <p:nvSpPr>
            <p:cNvPr id="253" name="Shape 253"/>
            <p:cNvSpPr/>
            <p:nvPr/>
          </p:nvSpPr>
          <p:spPr>
            <a:xfrm>
              <a:off x="8495677" y="2211763"/>
              <a:ext cx="303598" cy="2887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9044" tIns="19044" rIns="19044" bIns="19044" numCol="1" anchor="t">
              <a:spAutoFit/>
            </a:bodyPr>
            <a:lstStyle>
              <a:lvl1pPr defTabSz="866775">
                <a:lnSpc>
                  <a:spcPts val="2100"/>
                </a:lnSpc>
                <a:tabLst>
                  <a:tab pos="393700" algn="l"/>
                  <a:tab pos="800100" algn="l"/>
                  <a:tab pos="1219200" algn="l"/>
                </a:tabLst>
                <a:defRPr sz="1400">
                  <a:solidFill>
                    <a:srgbClr val="FFFFFF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latin typeface="Verdana Bold"/>
                  <a:ea typeface="Verdana Bold"/>
                  <a:cs typeface="Verdana Bold"/>
                  <a:sym typeface="Verdana 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sz="1400">
                  <a:solidFill>
                    <a:srgbClr val="FFFFFF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</a:rPr>
                <a:t>50</a:t>
              </a:r>
            </a:p>
          </p:txBody>
        </p:sp>
        <p:sp>
          <p:nvSpPr>
            <p:cNvPr id="254" name="Shape 254"/>
            <p:cNvSpPr/>
            <p:nvPr/>
          </p:nvSpPr>
          <p:spPr>
            <a:xfrm>
              <a:off x="8495677" y="2418711"/>
              <a:ext cx="430003" cy="2887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9044" tIns="19044" rIns="19044" bIns="19044" numCol="1" anchor="t">
              <a:spAutoFit/>
            </a:bodyPr>
            <a:lstStyle>
              <a:lvl1pPr defTabSz="866775">
                <a:lnSpc>
                  <a:spcPts val="2100"/>
                </a:lnSpc>
                <a:tabLst>
                  <a:tab pos="393700" algn="l"/>
                  <a:tab pos="800100" algn="l"/>
                  <a:tab pos="1219200" algn="l"/>
                </a:tabLst>
                <a:defRPr sz="1400">
                  <a:solidFill>
                    <a:srgbClr val="FFFFFF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latin typeface="Verdana Bold"/>
                  <a:ea typeface="Verdana Bold"/>
                  <a:cs typeface="Verdana Bold"/>
                  <a:sym typeface="Verdana 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sz="1400">
                  <a:solidFill>
                    <a:srgbClr val="FFFFFF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</a:rPr>
                <a:t>150</a:t>
              </a:r>
            </a:p>
          </p:txBody>
        </p:sp>
        <p:sp>
          <p:nvSpPr>
            <p:cNvPr id="255" name="Shape 255"/>
            <p:cNvSpPr/>
            <p:nvPr/>
          </p:nvSpPr>
          <p:spPr>
            <a:xfrm>
              <a:off x="8495677" y="3130097"/>
              <a:ext cx="303598" cy="2887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9044" tIns="19044" rIns="19044" bIns="19044" numCol="1" anchor="t">
              <a:spAutoFit/>
            </a:bodyPr>
            <a:lstStyle>
              <a:lvl1pPr defTabSz="866775">
                <a:lnSpc>
                  <a:spcPts val="2100"/>
                </a:lnSpc>
                <a:tabLst>
                  <a:tab pos="393700" algn="l"/>
                  <a:tab pos="800100" algn="l"/>
                  <a:tab pos="1219200" algn="l"/>
                </a:tabLst>
                <a:defRPr sz="1400">
                  <a:solidFill>
                    <a:srgbClr val="FFFFFF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latin typeface="Verdana Bold"/>
                  <a:ea typeface="Verdana Bold"/>
                  <a:cs typeface="Verdana Bold"/>
                  <a:sym typeface="Verdana 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sz="1400">
                  <a:solidFill>
                    <a:srgbClr val="FFFFFF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</a:rPr>
                <a:t>50</a:t>
              </a:r>
            </a:p>
          </p:txBody>
        </p:sp>
        <p:sp>
          <p:nvSpPr>
            <p:cNvPr id="256" name="Shape 256"/>
            <p:cNvSpPr/>
            <p:nvPr/>
          </p:nvSpPr>
          <p:spPr>
            <a:xfrm>
              <a:off x="8495677" y="3311177"/>
              <a:ext cx="430003" cy="2887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9044" tIns="19044" rIns="19044" bIns="19044" numCol="1" anchor="t">
              <a:spAutoFit/>
            </a:bodyPr>
            <a:lstStyle>
              <a:lvl1pPr defTabSz="866775">
                <a:lnSpc>
                  <a:spcPts val="2100"/>
                </a:lnSpc>
                <a:tabLst>
                  <a:tab pos="393700" algn="l"/>
                  <a:tab pos="800100" algn="l"/>
                  <a:tab pos="1219200" algn="l"/>
                </a:tabLst>
                <a:defRPr sz="1400">
                  <a:solidFill>
                    <a:srgbClr val="FFFFFF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latin typeface="Verdana Bold"/>
                  <a:ea typeface="Verdana Bold"/>
                  <a:cs typeface="Verdana Bold"/>
                  <a:sym typeface="Verdana 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sz="1400">
                  <a:solidFill>
                    <a:srgbClr val="FFFFFF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</a:rPr>
                <a:t>150</a:t>
              </a:r>
            </a:p>
          </p:txBody>
        </p:sp>
        <p:sp>
          <p:nvSpPr>
            <p:cNvPr id="257" name="Shape 257"/>
            <p:cNvSpPr/>
            <p:nvPr/>
          </p:nvSpPr>
          <p:spPr>
            <a:xfrm>
              <a:off x="8495677" y="3970826"/>
              <a:ext cx="303598" cy="2887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9044" tIns="19044" rIns="19044" bIns="19044" numCol="1" anchor="t">
              <a:spAutoFit/>
            </a:bodyPr>
            <a:lstStyle>
              <a:lvl1pPr defTabSz="866775">
                <a:lnSpc>
                  <a:spcPts val="2100"/>
                </a:lnSpc>
                <a:tabLst>
                  <a:tab pos="393700" algn="l"/>
                  <a:tab pos="800100" algn="l"/>
                  <a:tab pos="1219200" algn="l"/>
                </a:tabLst>
                <a:defRPr sz="1400">
                  <a:solidFill>
                    <a:srgbClr val="FFFFFF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latin typeface="Verdana Bold"/>
                  <a:ea typeface="Verdana Bold"/>
                  <a:cs typeface="Verdana Bold"/>
                  <a:sym typeface="Verdana 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sz="1400">
                  <a:solidFill>
                    <a:srgbClr val="FFFFFF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</a:rPr>
                <a:t>50</a:t>
              </a:r>
            </a:p>
          </p:txBody>
        </p:sp>
        <p:sp>
          <p:nvSpPr>
            <p:cNvPr id="258" name="Shape 258"/>
            <p:cNvSpPr/>
            <p:nvPr/>
          </p:nvSpPr>
          <p:spPr>
            <a:xfrm>
              <a:off x="8495677" y="879531"/>
              <a:ext cx="700262" cy="3192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9044" tIns="19044" rIns="19044" bIns="19044" numCol="1" anchor="t">
              <a:spAutoFit/>
            </a:bodyPr>
            <a:lstStyle>
              <a:lvl1pPr defTabSz="866775">
                <a:lnSpc>
                  <a:spcPts val="2400"/>
                </a:lnSpc>
                <a:tabLst>
                  <a:tab pos="393700" algn="l"/>
                  <a:tab pos="800100" algn="l"/>
                  <a:tab pos="1219200" algn="l"/>
                </a:tabLst>
                <a:defRPr sz="1400">
                  <a:solidFill>
                    <a:srgbClr val="FFFFFF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latin typeface="Verdana Bold"/>
                  <a:ea typeface="Verdana Bold"/>
                  <a:cs typeface="Verdana Bold"/>
                  <a:sym typeface="Verdana 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sz="1400">
                  <a:solidFill>
                    <a:srgbClr val="FFFFFF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</a:rPr>
                <a:t>mmHg</a:t>
              </a:r>
            </a:p>
          </p:txBody>
        </p:sp>
        <p:sp>
          <p:nvSpPr>
            <p:cNvPr id="259" name="Shape 259"/>
            <p:cNvSpPr/>
            <p:nvPr/>
          </p:nvSpPr>
          <p:spPr>
            <a:xfrm>
              <a:off x="8495677" y="1849603"/>
              <a:ext cx="700262" cy="3192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9044" tIns="19044" rIns="19044" bIns="19044" numCol="1" anchor="t">
              <a:spAutoFit/>
            </a:bodyPr>
            <a:lstStyle>
              <a:lvl1pPr defTabSz="866775">
                <a:lnSpc>
                  <a:spcPts val="2400"/>
                </a:lnSpc>
                <a:tabLst>
                  <a:tab pos="393700" algn="l"/>
                  <a:tab pos="800100" algn="l"/>
                  <a:tab pos="1219200" algn="l"/>
                </a:tabLst>
                <a:defRPr sz="1400">
                  <a:solidFill>
                    <a:srgbClr val="FFFFFF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latin typeface="Verdana Bold"/>
                  <a:ea typeface="Verdana Bold"/>
                  <a:cs typeface="Verdana Bold"/>
                  <a:sym typeface="Verdana 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sz="1400">
                  <a:solidFill>
                    <a:srgbClr val="FFFFFF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</a:rPr>
                <a:t>mmHg</a:t>
              </a:r>
            </a:p>
          </p:txBody>
        </p:sp>
        <p:sp>
          <p:nvSpPr>
            <p:cNvPr id="260" name="Shape 260"/>
            <p:cNvSpPr/>
            <p:nvPr/>
          </p:nvSpPr>
          <p:spPr>
            <a:xfrm>
              <a:off x="8495677" y="2742068"/>
              <a:ext cx="700262" cy="319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9044" tIns="19044" rIns="19044" bIns="19044" numCol="1" anchor="t">
              <a:spAutoFit/>
            </a:bodyPr>
            <a:lstStyle>
              <a:lvl1pPr defTabSz="866775">
                <a:lnSpc>
                  <a:spcPts val="2400"/>
                </a:lnSpc>
                <a:tabLst>
                  <a:tab pos="393700" algn="l"/>
                  <a:tab pos="800100" algn="l"/>
                  <a:tab pos="1219200" algn="l"/>
                </a:tabLst>
                <a:defRPr sz="1400">
                  <a:solidFill>
                    <a:srgbClr val="FFFFFF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latin typeface="Verdana Bold"/>
                  <a:ea typeface="Verdana Bold"/>
                  <a:cs typeface="Verdana Bold"/>
                  <a:sym typeface="Verdana 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sz="1400">
                  <a:solidFill>
                    <a:srgbClr val="FFFFFF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</a:rPr>
                <a:t>mmHg</a:t>
              </a:r>
            </a:p>
          </p:txBody>
        </p:sp>
        <p:sp>
          <p:nvSpPr>
            <p:cNvPr id="261" name="Shape 261"/>
            <p:cNvSpPr/>
            <p:nvPr/>
          </p:nvSpPr>
          <p:spPr>
            <a:xfrm>
              <a:off x="8495677" y="3634534"/>
              <a:ext cx="673262" cy="3192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9044" tIns="19044" rIns="19044" bIns="19044" numCol="1" anchor="t">
              <a:spAutoFit/>
            </a:bodyPr>
            <a:lstStyle>
              <a:lvl1pPr defTabSz="866775">
                <a:lnSpc>
                  <a:spcPts val="2400"/>
                </a:lnSpc>
                <a:tabLst>
                  <a:tab pos="393700" algn="l"/>
                  <a:tab pos="800100" algn="l"/>
                  <a:tab pos="1219200" algn="l"/>
                </a:tabLst>
                <a:defRPr sz="1400">
                  <a:solidFill>
                    <a:srgbClr val="FFFFFF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latin typeface="Verdana Bold"/>
                  <a:ea typeface="Verdana Bold"/>
                  <a:cs typeface="Verdana Bold"/>
                  <a:sym typeface="Verdana 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sz="1400">
                  <a:solidFill>
                    <a:srgbClr val="FFFFFF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</a:rPr>
                <a:t>b/min</a:t>
              </a:r>
            </a:p>
          </p:txBody>
        </p:sp>
        <p:sp>
          <p:nvSpPr>
            <p:cNvPr id="262" name="Shape 262"/>
            <p:cNvSpPr/>
            <p:nvPr/>
          </p:nvSpPr>
          <p:spPr>
            <a:xfrm>
              <a:off x="7729128" y="4617540"/>
              <a:ext cx="613533" cy="3192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9044" tIns="19044" rIns="19044" bIns="19044" numCol="1" anchor="t">
              <a:spAutoFit/>
            </a:bodyPr>
            <a:lstStyle>
              <a:lvl1pPr algn="ctr" defTabSz="866775">
                <a:lnSpc>
                  <a:spcPts val="2400"/>
                </a:lnSpc>
                <a:tabLst>
                  <a:tab pos="393700" algn="l"/>
                  <a:tab pos="800100" algn="l"/>
                  <a:tab pos="1219200" algn="l"/>
                </a:tabLst>
                <a:defRPr sz="1400">
                  <a:solidFill>
                    <a:srgbClr val="FFFFFF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latin typeface="Verdana Bold"/>
                  <a:ea typeface="Verdana Bold"/>
                  <a:cs typeface="Verdana Bold"/>
                  <a:sym typeface="Verdana 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sz="1400">
                  <a:solidFill>
                    <a:srgbClr val="FFFFFF"/>
                  </a:solidFill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</a:rPr>
                <a:t>3 min</a:t>
              </a:r>
            </a:p>
          </p:txBody>
        </p:sp>
        <p:sp>
          <p:nvSpPr>
            <p:cNvPr id="263" name="Shape 263"/>
            <p:cNvSpPr/>
            <p:nvPr/>
          </p:nvSpPr>
          <p:spPr>
            <a:xfrm flipV="1">
              <a:off x="2141075" y="4138972"/>
              <a:ext cx="1" cy="594978"/>
            </a:xfrm>
            <a:prstGeom prst="line">
              <a:avLst/>
            </a:prstGeom>
            <a:noFill/>
            <a:ln w="25400" cap="flat">
              <a:solidFill>
                <a:srgbClr val="FFFF00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63500" dist="35921" dir="2700000">
                <a:srgbClr val="000000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lnSpc>
                  <a:spcPct val="100000"/>
                </a:lnSpc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64" name="Shape 264"/>
            <p:cNvSpPr/>
            <p:nvPr/>
          </p:nvSpPr>
          <p:spPr>
            <a:xfrm flipV="1">
              <a:off x="6285977" y="4138972"/>
              <a:ext cx="1" cy="594978"/>
            </a:xfrm>
            <a:prstGeom prst="line">
              <a:avLst/>
            </a:prstGeom>
            <a:noFill/>
            <a:ln w="25400" cap="flat">
              <a:solidFill>
                <a:srgbClr val="FFFF00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63500" dist="35921" dir="2700000">
                <a:srgbClr val="000000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lnSpc>
                  <a:spcPct val="100000"/>
                </a:lnSpc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65" name="Shape 265"/>
            <p:cNvSpPr/>
            <p:nvPr/>
          </p:nvSpPr>
          <p:spPr>
            <a:xfrm>
              <a:off x="8427052" y="4527000"/>
              <a:ext cx="1" cy="103476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lnSpc>
                  <a:spcPct val="100000"/>
                </a:lnSpc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66" name="Shape 266"/>
            <p:cNvSpPr/>
            <p:nvPr/>
          </p:nvSpPr>
          <p:spPr>
            <a:xfrm flipH="1">
              <a:off x="7672186" y="4643409"/>
              <a:ext cx="741143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lnSpc>
                  <a:spcPct val="100000"/>
                </a:lnSpc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67" name="Shape 267"/>
            <p:cNvSpPr/>
            <p:nvPr/>
          </p:nvSpPr>
          <p:spPr>
            <a:xfrm>
              <a:off x="7658461" y="4527000"/>
              <a:ext cx="1" cy="103476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lnSpc>
                  <a:spcPct val="100000"/>
                </a:lnSpc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  <p:sp>
        <p:nvSpPr>
          <p:cNvPr id="269" name="Shape 269"/>
          <p:cNvSpPr/>
          <p:nvPr/>
        </p:nvSpPr>
        <p:spPr>
          <a:xfrm>
            <a:off x="6517413" y="6805612"/>
            <a:ext cx="2748825" cy="324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1713" tIns="21713" rIns="21713" bIns="21713">
            <a:spAutoFit/>
          </a:bodyPr>
          <a:lstStyle>
            <a:lvl1pPr algn="r" defTabSz="866775">
              <a:lnSpc>
                <a:spcPts val="2400"/>
              </a:lnSpc>
              <a:tabLst>
                <a:tab pos="393700" algn="l"/>
                <a:tab pos="800100" algn="l"/>
                <a:tab pos="1219200" algn="l"/>
              </a:tabLst>
              <a:defRPr sz="1400">
                <a:solidFill>
                  <a:srgbClr val="00006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000066"/>
                </a:solidFill>
              </a:rPr>
              <a:t>Mancia G. et al.  Lancet  1983</a:t>
            </a:r>
          </a:p>
        </p:txBody>
      </p:sp>
      <p:sp>
        <p:nvSpPr>
          <p:cNvPr id="270" name="Shape 270"/>
          <p:cNvSpPr/>
          <p:nvPr/>
        </p:nvSpPr>
        <p:spPr>
          <a:xfrm>
            <a:off x="668337" y="6061075"/>
            <a:ext cx="9607551" cy="4979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128" tIns="52128" rIns="52128" bIns="52128">
            <a:spAutoFit/>
          </a:bodyPr>
          <a:lstStyle>
            <a:lvl1pPr defTabSz="1041400">
              <a:lnSpc>
                <a:spcPct val="100000"/>
              </a:lnSpc>
              <a:defRPr b="1" sz="27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700">
                <a:solidFill>
                  <a:srgbClr val="002060"/>
                </a:solidFill>
              </a:rPr>
              <a:t>Pa=La piu’ importante variabile fisiologica naturale </a:t>
            </a:r>
          </a:p>
        </p:txBody>
      </p:sp>
      <p:sp>
        <p:nvSpPr>
          <p:cNvPr id="271" name="Shape 271"/>
          <p:cNvSpPr/>
          <p:nvPr/>
        </p:nvSpPr>
        <p:spPr>
          <a:xfrm>
            <a:off x="250825" y="-1"/>
            <a:ext cx="6599238" cy="3455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128" tIns="52128" rIns="52128" bIns="52128">
            <a:spAutoFit/>
          </a:bodyPr>
          <a:lstStyle>
            <a:lvl1pPr defTabSz="1041400">
              <a:lnSpc>
                <a:spcPct val="100000"/>
              </a:lnSpc>
              <a:defRPr b="1" sz="1600">
                <a:solidFill>
                  <a:srgbClr val="A5002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1600">
                <a:solidFill>
                  <a:srgbClr val="A50021"/>
                </a:solidFill>
              </a:rPr>
              <a:t>Il Monitoraggio ambulatoriale ha ancora un ruolo? D.Monizzi</a:t>
            </a:r>
          </a:p>
        </p:txBody>
      </p:sp>
    </p:spTree>
  </p:cSld>
  <p:clrMapOvr>
    <a:masterClrMapping/>
  </p:clrMapOvr>
  <p:transition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>
            <p:ph type="title" idx="4294967295"/>
          </p:nvPr>
        </p:nvSpPr>
        <p:spPr>
          <a:xfrm>
            <a:off x="0" y="0"/>
            <a:ext cx="10693400" cy="1008063"/>
          </a:xfrm>
          <a:prstGeom prst="rect">
            <a:avLst/>
          </a:prstGeom>
        </p:spPr>
        <p:txBody>
          <a:bodyPr lIns="52080" tIns="52080" rIns="52080" bIns="52080" anchor="ctr">
            <a:normAutofit fontScale="100000" lnSpcReduction="0"/>
          </a:bodyPr>
          <a:lstStyle/>
          <a:p>
            <a:pPr lvl="0" defTabSz="520700">
              <a:lnSpc>
                <a:spcPct val="110000"/>
              </a:lnSpc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000066"/>
                </a:solidFill>
                <a:latin typeface="Verdana Bold"/>
                <a:ea typeface="Verdana Bold"/>
                <a:cs typeface="Verdana Bold"/>
                <a:sym typeface="Verdana Bold"/>
              </a:rPr>
              <a:t>Possibili indicazioni cliniche per l</a:t>
            </a:r>
            <a:r>
              <a:rPr sz="3400">
                <a:solidFill>
                  <a:srgbClr val="000066"/>
                </a:solidFill>
                <a:latin typeface="Arial Bold"/>
                <a:ea typeface="Arial Bold"/>
                <a:cs typeface="Arial Bold"/>
                <a:sym typeface="Arial Bold"/>
              </a:rPr>
              <a:t>’</a:t>
            </a:r>
            <a:r>
              <a:rPr sz="3400">
                <a:solidFill>
                  <a:srgbClr val="000066"/>
                </a:solidFill>
                <a:latin typeface="Verdana Bold"/>
                <a:ea typeface="Verdana Bold"/>
                <a:cs typeface="Verdana Bold"/>
                <a:sym typeface="Verdana Bold"/>
              </a:rPr>
              <a:t>ABPM</a:t>
            </a:r>
          </a:p>
        </p:txBody>
      </p:sp>
      <p:sp>
        <p:nvSpPr>
          <p:cNvPr id="274" name="Shape 274"/>
          <p:cNvSpPr/>
          <p:nvPr>
            <p:ph type="body" idx="4294967295"/>
          </p:nvPr>
        </p:nvSpPr>
        <p:spPr>
          <a:xfrm>
            <a:off x="446087" y="1246187"/>
            <a:ext cx="9623426" cy="6210301"/>
          </a:xfrm>
          <a:prstGeom prst="rect">
            <a:avLst/>
          </a:prstGeom>
        </p:spPr>
        <p:txBody>
          <a:bodyPr lIns="52128" tIns="52128" rIns="52128" bIns="52128">
            <a:normAutofit fontScale="100000" lnSpcReduction="0"/>
          </a:bodyPr>
          <a:lstStyle/>
          <a:p>
            <a:pPr lvl="0" marL="0" indent="0" defTabSz="1041400">
              <a:lnSpc>
                <a:spcPct val="160000"/>
              </a:lnSpc>
              <a:spcBef>
                <a:spcPts val="0"/>
              </a:spcBef>
              <a:buClr>
                <a:srgbClr val="000066"/>
              </a:buClr>
              <a:buFont typeface="Arial"/>
              <a:buChar char="•"/>
              <a:defRPr sz="1800"/>
            </a:pPr>
            <a:r>
              <a:rPr sz="2300">
                <a:solidFill>
                  <a:srgbClr val="000066"/>
                </a:solidFill>
                <a:latin typeface="Verdana Bold"/>
                <a:ea typeface="Verdana Bold"/>
                <a:cs typeface="Verdana Bold"/>
                <a:sym typeface="Verdana Bold"/>
              </a:rPr>
              <a:t>Sospetta ipertensione da camice bianco</a:t>
            </a:r>
            <a:endParaRPr b="1" sz="2300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marL="0" indent="0" defTabSz="1041400">
              <a:lnSpc>
                <a:spcPct val="160000"/>
              </a:lnSpc>
              <a:spcBef>
                <a:spcPts val="0"/>
              </a:spcBef>
              <a:buClr>
                <a:srgbClr val="000066"/>
              </a:buClr>
              <a:buFont typeface="Arial"/>
              <a:buChar char="•"/>
              <a:defRPr sz="1800"/>
            </a:pPr>
            <a:r>
              <a:rPr sz="2300">
                <a:solidFill>
                  <a:srgbClr val="000066"/>
                </a:solidFill>
                <a:latin typeface="Verdana Bold"/>
                <a:ea typeface="Verdana Bold"/>
                <a:cs typeface="Verdana Bold"/>
                <a:sym typeface="Verdana Bold"/>
              </a:rPr>
              <a:t>Sospetta ipertensione mascherata</a:t>
            </a:r>
            <a:endParaRPr b="1" sz="2300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marL="0" indent="0" defTabSz="1041400">
              <a:lnSpc>
                <a:spcPct val="160000"/>
              </a:lnSpc>
              <a:spcBef>
                <a:spcPts val="0"/>
              </a:spcBef>
              <a:buClr>
                <a:srgbClr val="000066"/>
              </a:buClr>
              <a:buFont typeface="Arial"/>
              <a:buChar char="•"/>
              <a:defRPr sz="1800"/>
            </a:pPr>
            <a:r>
              <a:rPr sz="2300">
                <a:solidFill>
                  <a:srgbClr val="000066"/>
                </a:solidFill>
                <a:latin typeface="Verdana Bold"/>
                <a:ea typeface="Verdana Bold"/>
                <a:cs typeface="Verdana Bold"/>
                <a:sym typeface="Verdana Bold"/>
              </a:rPr>
              <a:t>Sospetta ipertensione notturna(OSA)</a:t>
            </a:r>
            <a:endParaRPr b="1" sz="2300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marL="0" indent="0" defTabSz="1041400">
              <a:lnSpc>
                <a:spcPct val="160000"/>
              </a:lnSpc>
              <a:spcBef>
                <a:spcPts val="0"/>
              </a:spcBef>
              <a:buClr>
                <a:srgbClr val="000066"/>
              </a:buClr>
              <a:buFont typeface="Arial"/>
              <a:buChar char="•"/>
              <a:defRPr sz="1800"/>
            </a:pPr>
            <a:r>
              <a:rPr sz="2300">
                <a:solidFill>
                  <a:srgbClr val="000066"/>
                </a:solidFill>
                <a:latin typeface="Verdana Bold"/>
                <a:ea typeface="Verdana Bold"/>
                <a:cs typeface="Verdana Bold"/>
                <a:sym typeface="Verdana Bold"/>
              </a:rPr>
              <a:t>Ipertensione Resistente</a:t>
            </a:r>
            <a:endParaRPr b="1" sz="2300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marL="0" indent="0" defTabSz="1041400">
              <a:lnSpc>
                <a:spcPct val="160000"/>
              </a:lnSpc>
              <a:spcBef>
                <a:spcPts val="0"/>
              </a:spcBef>
              <a:buClr>
                <a:srgbClr val="000066"/>
              </a:buClr>
              <a:buFont typeface="Arial"/>
              <a:buChar char="•"/>
              <a:defRPr sz="1800"/>
            </a:pPr>
            <a:r>
              <a:rPr sz="2300">
                <a:solidFill>
                  <a:srgbClr val="000066"/>
                </a:solidFill>
                <a:latin typeface="Verdana Bold"/>
                <a:ea typeface="Verdana Bold"/>
                <a:cs typeface="Verdana Bold"/>
                <a:sym typeface="Verdana Bold"/>
              </a:rPr>
              <a:t>Pazienti Anziani</a:t>
            </a:r>
            <a:endParaRPr b="1" sz="2300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marL="0" indent="0" defTabSz="1041400">
              <a:lnSpc>
                <a:spcPct val="160000"/>
              </a:lnSpc>
              <a:spcBef>
                <a:spcPts val="0"/>
              </a:spcBef>
              <a:buClr>
                <a:srgbClr val="000066"/>
              </a:buClr>
              <a:buFont typeface="Arial"/>
              <a:buChar char="•"/>
              <a:defRPr sz="1800"/>
            </a:pPr>
            <a:r>
              <a:rPr sz="2300">
                <a:solidFill>
                  <a:srgbClr val="000066"/>
                </a:solidFill>
                <a:latin typeface="Verdana Bold"/>
                <a:ea typeface="Verdana Bold"/>
                <a:cs typeface="Verdana Bold"/>
                <a:sym typeface="Verdana Bold"/>
              </a:rPr>
              <a:t>Come guida al trattamento antipertensivo</a:t>
            </a:r>
            <a:endParaRPr b="1" sz="2300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marL="0" indent="0" defTabSz="1041400">
              <a:lnSpc>
                <a:spcPct val="160000"/>
              </a:lnSpc>
              <a:spcBef>
                <a:spcPts val="0"/>
              </a:spcBef>
              <a:buClr>
                <a:srgbClr val="000066"/>
              </a:buClr>
              <a:buFont typeface="Arial"/>
              <a:buChar char="•"/>
              <a:defRPr sz="1800"/>
            </a:pPr>
            <a:r>
              <a:rPr sz="2300">
                <a:solidFill>
                  <a:srgbClr val="000066"/>
                </a:solidFill>
                <a:latin typeface="Verdana Bold"/>
                <a:ea typeface="Verdana Bold"/>
                <a:cs typeface="Verdana Bold"/>
                <a:sym typeface="Verdana Bold"/>
              </a:rPr>
              <a:t>Diabete</a:t>
            </a:r>
            <a:endParaRPr b="1" sz="2300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marL="0" indent="0" defTabSz="1041400">
              <a:lnSpc>
                <a:spcPct val="160000"/>
              </a:lnSpc>
              <a:spcBef>
                <a:spcPts val="0"/>
              </a:spcBef>
              <a:buClr>
                <a:srgbClr val="000066"/>
              </a:buClr>
              <a:buFont typeface="Arial"/>
              <a:buChar char="•"/>
              <a:defRPr sz="1800"/>
            </a:pPr>
            <a:r>
              <a:rPr sz="2300">
                <a:solidFill>
                  <a:srgbClr val="000066"/>
                </a:solidFill>
                <a:latin typeface="Verdana Bold"/>
                <a:ea typeface="Verdana Bold"/>
                <a:cs typeface="Verdana Bold"/>
                <a:sym typeface="Verdana Bold"/>
              </a:rPr>
              <a:t>Ipertensione in gravidanza</a:t>
            </a:r>
            <a:endParaRPr b="1" sz="2300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marL="0" indent="0" defTabSz="1041400">
              <a:lnSpc>
                <a:spcPct val="160000"/>
              </a:lnSpc>
              <a:spcBef>
                <a:spcPts val="0"/>
              </a:spcBef>
              <a:buClr>
                <a:srgbClr val="FF0000"/>
              </a:buClr>
              <a:buFont typeface="Arial"/>
              <a:buChar char="•"/>
              <a:defRPr sz="1800"/>
            </a:pPr>
            <a:r>
              <a:rPr sz="3200" u="sng">
                <a:solidFill>
                  <a:srgbClr val="FF0000"/>
                </a:solidFill>
                <a:latin typeface="Verdana Bold"/>
                <a:ea typeface="Verdana Bold"/>
                <a:cs typeface="Verdana Bold"/>
                <a:sym typeface="Verdana Bold"/>
              </a:rPr>
              <a:t>Valutazione della ipotensione</a:t>
            </a:r>
            <a:endParaRPr b="1" sz="3200" u="sng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marL="0" indent="0" defTabSz="1041400">
              <a:lnSpc>
                <a:spcPct val="160000"/>
              </a:lnSpc>
              <a:spcBef>
                <a:spcPts val="0"/>
              </a:spcBef>
              <a:buClr>
                <a:srgbClr val="FF0000"/>
              </a:buClr>
              <a:buFont typeface="Arial"/>
              <a:buChar char="•"/>
              <a:defRPr sz="1800"/>
            </a:pPr>
            <a:r>
              <a:rPr sz="3200" u="sng">
                <a:solidFill>
                  <a:srgbClr val="FF0000"/>
                </a:solidFill>
                <a:latin typeface="Verdana Bold"/>
                <a:ea typeface="Verdana Bold"/>
                <a:cs typeface="Verdana Bold"/>
                <a:sym typeface="Verdana Bold"/>
              </a:rPr>
              <a:t>Scompenso Autonomico </a:t>
            </a:r>
          </a:p>
        </p:txBody>
      </p:sp>
      <p:sp>
        <p:nvSpPr>
          <p:cNvPr id="275" name="Shape 275"/>
          <p:cNvSpPr/>
          <p:nvPr/>
        </p:nvSpPr>
        <p:spPr>
          <a:xfrm>
            <a:off x="5257800" y="7286625"/>
            <a:ext cx="5435600" cy="25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128" tIns="52128" rIns="52128" bIns="52128">
            <a:spAutoFit/>
          </a:bodyPr>
          <a:lstStyle>
            <a:lvl1pPr defTabSz="1041400">
              <a:lnSpc>
                <a:spcPct val="100000"/>
              </a:lnSpc>
              <a:spcBef>
                <a:spcPts val="600"/>
              </a:spcBef>
              <a:defRPr b="1" sz="1100">
                <a:solidFill>
                  <a:srgbClr val="A5002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1100">
                <a:solidFill>
                  <a:srgbClr val="A50021"/>
                </a:solidFill>
              </a:rPr>
              <a:t>Il Monitoraggio ambulatoriale ha ancora un ruolo? D.Monizzi </a:t>
            </a:r>
          </a:p>
        </p:txBody>
      </p:sp>
    </p:spTree>
  </p:cSld>
  <p:clrMapOvr>
    <a:masterClrMapping/>
  </p:clrMapOvr>
  <p:transition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/>
        </p:nvSpPr>
        <p:spPr>
          <a:xfrm>
            <a:off x="0" y="6551612"/>
            <a:ext cx="623888" cy="318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54" tIns="44954" rIns="44954" bIns="44954">
            <a:spAutoFit/>
          </a:bodyPr>
          <a:lstStyle>
            <a:lvl1pPr algn="ctr" defTabSz="912812">
              <a:lnSpc>
                <a:spcPct val="100000"/>
              </a:lnSpc>
              <a:defRPr b="1" sz="1600"/>
            </a:lvl1pPr>
          </a:lstStyle>
          <a:p>
            <a:pPr lvl="0">
              <a:defRPr b="0" sz="1800"/>
            </a:pPr>
            <a:r>
              <a:rPr b="1" sz="1600"/>
              <a:t>39</a:t>
            </a:r>
          </a:p>
        </p:txBody>
      </p:sp>
      <p:sp>
        <p:nvSpPr>
          <p:cNvPr id="278" name="Shape 278"/>
          <p:cNvSpPr/>
          <p:nvPr/>
        </p:nvSpPr>
        <p:spPr>
          <a:xfrm>
            <a:off x="673100" y="6083300"/>
            <a:ext cx="10020300" cy="1198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912812">
              <a:lnSpc>
                <a:spcPct val="100000"/>
              </a:lnSpc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  <a:defRPr sz="1900">
                <a:latin typeface="Times New Roman Bold"/>
                <a:ea typeface="Times New Roman Bold"/>
                <a:cs typeface="Times New Roman Bold"/>
                <a:sym typeface="Times New Roman Bold"/>
              </a:defRPr>
            </a:lvl1pPr>
          </a:lstStyle>
          <a:p>
            <a:pPr lvl="0">
              <a:defRPr sz="1800"/>
            </a:pPr>
            <a:r>
              <a:rPr sz="1900"/>
              <a:t>E' stato sospeso il fludrocortisone ed eseguito di nuovo ABPM che ha dimostrato un'accentuazione del calo pressorio diurno (media 24 h=165/98 mmHg,(DT)=119/75 mmHg,(NT)=188/112 mmHg con altrettanto incremento dell' ipertensione clinostatica ,ed aggravamento delle dispercezioni (allucinazioni ,visioni di strane figure,animali..)</a:t>
            </a:r>
          </a:p>
        </p:txBody>
      </p:sp>
      <p:sp>
        <p:nvSpPr>
          <p:cNvPr id="279" name="Shape 279"/>
          <p:cNvSpPr/>
          <p:nvPr/>
        </p:nvSpPr>
        <p:spPr>
          <a:xfrm>
            <a:off x="3617912" y="682625"/>
            <a:ext cx="3744913" cy="434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912812">
              <a:lnSpc>
                <a:spcPct val="100000"/>
              </a:lnSpc>
              <a:spcBef>
                <a:spcPts val="1400"/>
              </a:spcBef>
              <a:defRPr b="1" sz="2400"/>
            </a:lvl1pPr>
          </a:lstStyle>
          <a:p>
            <a:pPr lvl="0">
              <a:defRPr b="0" sz="1800"/>
            </a:pPr>
            <a:r>
              <a:rPr b="1" sz="2400"/>
              <a:t>ABPM</a:t>
            </a:r>
          </a:p>
        </p:txBody>
      </p:sp>
      <p:grpSp>
        <p:nvGrpSpPr>
          <p:cNvPr id="282" name="Group 282"/>
          <p:cNvGrpSpPr/>
          <p:nvPr/>
        </p:nvGrpSpPr>
        <p:grpSpPr>
          <a:xfrm>
            <a:off x="2060575" y="2492375"/>
            <a:ext cx="6500813" cy="3071813"/>
            <a:chOff x="0" y="0"/>
            <a:chExt cx="6500812" cy="3071812"/>
          </a:xfrm>
        </p:grpSpPr>
        <p:sp>
          <p:nvSpPr>
            <p:cNvPr id="280" name="Shape 280"/>
            <p:cNvSpPr/>
            <p:nvPr/>
          </p:nvSpPr>
          <p:spPr>
            <a:xfrm>
              <a:off x="0" y="0"/>
              <a:ext cx="6500813" cy="30718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pic>
          <p:nvPicPr>
            <p:cNvPr id="281" name="image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500813" cy="30718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/>
        </p:nvSpPr>
        <p:spPr>
          <a:xfrm>
            <a:off x="0" y="6551612"/>
            <a:ext cx="623888" cy="318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54" tIns="44954" rIns="44954" bIns="44954">
            <a:spAutoFit/>
          </a:bodyPr>
          <a:lstStyle>
            <a:lvl1pPr algn="ctr" defTabSz="912812">
              <a:lnSpc>
                <a:spcPct val="100000"/>
              </a:lnSpc>
              <a:defRPr b="1" sz="1600"/>
            </a:lvl1pPr>
          </a:lstStyle>
          <a:p>
            <a:pPr lvl="0">
              <a:defRPr b="0" sz="1800"/>
            </a:pPr>
            <a:r>
              <a:rPr b="1" sz="1600"/>
              <a:t>37</a:t>
            </a:r>
          </a:p>
        </p:txBody>
      </p:sp>
      <p:grpSp>
        <p:nvGrpSpPr>
          <p:cNvPr id="287" name="Group 287"/>
          <p:cNvGrpSpPr/>
          <p:nvPr/>
        </p:nvGrpSpPr>
        <p:grpSpPr>
          <a:xfrm>
            <a:off x="1295400" y="2519362"/>
            <a:ext cx="7200900" cy="3168651"/>
            <a:chOff x="0" y="0"/>
            <a:chExt cx="7200900" cy="3168650"/>
          </a:xfrm>
        </p:grpSpPr>
        <p:sp>
          <p:nvSpPr>
            <p:cNvPr id="285" name="Shape 285"/>
            <p:cNvSpPr/>
            <p:nvPr/>
          </p:nvSpPr>
          <p:spPr>
            <a:xfrm>
              <a:off x="0" y="0"/>
              <a:ext cx="7200900" cy="3168650"/>
            </a:xfrm>
            <a:prstGeom prst="rect">
              <a:avLst/>
            </a:prstGeom>
            <a:solidFill>
              <a:srgbClr val="3333C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pic>
          <p:nvPicPr>
            <p:cNvPr id="286" name="image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200900" cy="3168650"/>
            </a:xfrm>
            <a:prstGeom prst="rect">
              <a:avLst/>
            </a:prstGeom>
            <a:ln w="57150" cap="flat">
              <a:solidFill>
                <a:srgbClr val="000066"/>
              </a:solidFill>
              <a:prstDash val="sysDot"/>
              <a:round/>
            </a:ln>
            <a:effectLst>
              <a:outerShdw sx="100000" sy="100000" kx="0" ky="0" algn="b" rotWithShape="0" blurRad="63500" dist="101823" dir="2700000">
                <a:srgbClr val="808080"/>
              </a:outerShdw>
            </a:effectLst>
          </p:spPr>
        </p:pic>
      </p:grpSp>
      <p:sp>
        <p:nvSpPr>
          <p:cNvPr id="288" name="Shape 288"/>
          <p:cNvSpPr/>
          <p:nvPr/>
        </p:nvSpPr>
        <p:spPr>
          <a:xfrm>
            <a:off x="593725" y="6226175"/>
            <a:ext cx="9634538" cy="919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912812">
              <a:lnSpc>
                <a:spcPct val="100000"/>
              </a:lnSpc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  <a:defRPr sz="1900">
                <a:latin typeface="Times New Roman Bold"/>
                <a:ea typeface="Times New Roman Bold"/>
                <a:cs typeface="Times New Roman Bold"/>
                <a:sym typeface="Times New Roman Bold"/>
              </a:defRPr>
            </a:lvl1pPr>
          </a:lstStyle>
          <a:p>
            <a:pPr lvl="0">
              <a:defRPr sz="1800"/>
            </a:pPr>
            <a:r>
              <a:rPr sz="1900"/>
              <a:t>(ABPM ) ha evidenziato un ritmo sonno-veglia non conservato(extreme dipper),profilo pressorio dinamico anormale(media 24H=145/81 mmHg,ore diurne(DT)=142/79mmHg,ore notturne(NT)=165/94mmHg)</a:t>
            </a:r>
          </a:p>
        </p:txBody>
      </p:sp>
      <p:sp>
        <p:nvSpPr>
          <p:cNvPr id="289" name="Shape 289"/>
          <p:cNvSpPr/>
          <p:nvPr/>
        </p:nvSpPr>
        <p:spPr>
          <a:xfrm>
            <a:off x="3762375" y="538162"/>
            <a:ext cx="2952750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912812">
              <a:lnSpc>
                <a:spcPct val="100000"/>
              </a:lnSpc>
              <a:spcBef>
                <a:spcPts val="1400"/>
              </a:spcBef>
              <a:defRPr b="1" sz="2400"/>
            </a:lvl1pPr>
          </a:lstStyle>
          <a:p>
            <a:pPr lvl="0">
              <a:defRPr b="0" sz="1800"/>
            </a:pPr>
            <a:r>
              <a:rPr b="1" sz="2400"/>
              <a:t>ABPM</a:t>
            </a:r>
          </a:p>
        </p:txBody>
      </p:sp>
    </p:spTree>
  </p:cSld>
  <p:clrMapOvr>
    <a:masterClrMapping/>
  </p:clrMapOvr>
  <p:transition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/>
        </p:nvSpPr>
        <p:spPr>
          <a:xfrm>
            <a:off x="0" y="0"/>
            <a:ext cx="10693400" cy="1236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9532" tIns="59532" rIns="59532" bIns="59532">
            <a:spAutoFit/>
          </a:bodyPr>
          <a:lstStyle>
            <a:lvl1pPr algn="ctr" defTabSz="1038225">
              <a:lnSpc>
                <a:spcPct val="100000"/>
              </a:lnSpc>
              <a:spcBef>
                <a:spcPts val="2100"/>
              </a:spcBef>
              <a:defRPr sz="3600">
                <a:solidFill>
                  <a:srgbClr val="000066"/>
                </a:solidFill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0066"/>
                </a:solidFill>
              </a:rPr>
              <a:t>Situazioni in cui dovrebbe essere considerato l’ABPM </a:t>
            </a:r>
          </a:p>
        </p:txBody>
      </p:sp>
      <p:sp>
        <p:nvSpPr>
          <p:cNvPr id="292" name="Shape 292"/>
          <p:cNvSpPr/>
          <p:nvPr/>
        </p:nvSpPr>
        <p:spPr>
          <a:xfrm>
            <a:off x="293687" y="1808443"/>
            <a:ext cx="10147301" cy="5011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9568" tIns="59568" rIns="59568" bIns="59568" anchor="ctr">
            <a:spAutoFit/>
          </a:bodyPr>
          <a:lstStyle/>
          <a:p>
            <a:pPr lvl="0" marL="775455" indent="-775455" defTabSz="1041400">
              <a:lnSpc>
                <a:spcPct val="100000"/>
              </a:lnSpc>
              <a:spcBef>
                <a:spcPts val="1100"/>
              </a:spcBef>
              <a:buClr>
                <a:srgbClr val="000066"/>
              </a:buClr>
              <a:buSzPct val="100000"/>
              <a:buFont typeface="Verdana"/>
              <a:buChar char="►"/>
            </a:pPr>
            <a:r>
              <a:rPr sz="2300">
                <a:solidFill>
                  <a:srgbClr val="000066"/>
                </a:solidFill>
                <a:latin typeface="Verdana"/>
                <a:ea typeface="Verdana"/>
                <a:cs typeface="Verdana"/>
                <a:sym typeface="Verdana"/>
              </a:rPr>
              <a:t>Quando è stata trovata una considerevole variabilità della PA dello studio medico all’interno della stessa visita o in differenti visite.</a:t>
            </a:r>
            <a:endParaRPr sz="2300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marL="775455" indent="-775455" defTabSz="1041400">
              <a:lnSpc>
                <a:spcPct val="100000"/>
              </a:lnSpc>
              <a:spcBef>
                <a:spcPts val="1100"/>
              </a:spcBef>
              <a:buClr>
                <a:srgbClr val="000066"/>
              </a:buClr>
              <a:buSzPct val="100000"/>
              <a:buFont typeface="Verdana"/>
              <a:buChar char="►"/>
            </a:pPr>
            <a:r>
              <a:rPr sz="2300">
                <a:solidFill>
                  <a:srgbClr val="000066"/>
                </a:solidFill>
                <a:latin typeface="Verdana"/>
                <a:ea typeface="Verdana"/>
                <a:cs typeface="Verdana"/>
                <a:sym typeface="Verdana"/>
              </a:rPr>
              <a:t>Quando è misurata una PA elevata nello studio medico in soggetti altrimenti a basso rischio CV globale.</a:t>
            </a:r>
            <a:endParaRPr sz="2300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marL="775455" indent="-775455" defTabSz="1041400">
              <a:lnSpc>
                <a:spcPct val="100000"/>
              </a:lnSpc>
              <a:spcBef>
                <a:spcPts val="1100"/>
              </a:spcBef>
              <a:buClr>
                <a:srgbClr val="000066"/>
              </a:buClr>
              <a:buSzPct val="100000"/>
              <a:buFont typeface="Verdana"/>
              <a:buChar char="►"/>
            </a:pPr>
            <a:r>
              <a:rPr sz="2300">
                <a:solidFill>
                  <a:srgbClr val="000066"/>
                </a:solidFill>
                <a:latin typeface="Verdana"/>
                <a:ea typeface="Verdana"/>
                <a:cs typeface="Verdana"/>
                <a:sym typeface="Verdana"/>
              </a:rPr>
              <a:t>Quando vi è una marcata discrepanza tra i valori di PA misurati nello studio medico e quelli a domicilio.</a:t>
            </a:r>
            <a:endParaRPr sz="2300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marL="775455" indent="-775455" defTabSz="1041400">
              <a:lnSpc>
                <a:spcPct val="100000"/>
              </a:lnSpc>
              <a:spcBef>
                <a:spcPts val="1100"/>
              </a:spcBef>
              <a:buClr>
                <a:srgbClr val="000066"/>
              </a:buClr>
              <a:buSzPct val="100000"/>
              <a:buFont typeface="Verdana"/>
              <a:buChar char="►"/>
            </a:pPr>
            <a:r>
              <a:rPr sz="2300">
                <a:solidFill>
                  <a:srgbClr val="000066"/>
                </a:solidFill>
                <a:latin typeface="Verdana"/>
                <a:ea typeface="Verdana"/>
                <a:cs typeface="Verdana"/>
                <a:sym typeface="Verdana"/>
              </a:rPr>
              <a:t>Nel sospetto di una resistenza al trattamento farmacologico.</a:t>
            </a:r>
            <a:endParaRPr sz="2300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marL="775455" indent="-775455" defTabSz="1041400">
              <a:lnSpc>
                <a:spcPct val="100000"/>
              </a:lnSpc>
              <a:spcBef>
                <a:spcPts val="1100"/>
              </a:spcBef>
              <a:buClr>
                <a:srgbClr val="000066"/>
              </a:buClr>
              <a:buSzPct val="100000"/>
              <a:buFont typeface="Verdana"/>
              <a:buChar char="►"/>
            </a:pPr>
            <a:r>
              <a:rPr sz="2300">
                <a:solidFill>
                  <a:srgbClr val="000066"/>
                </a:solidFill>
                <a:latin typeface="Verdana"/>
                <a:ea typeface="Verdana"/>
                <a:cs typeface="Verdana"/>
                <a:sym typeface="Verdana"/>
              </a:rPr>
              <a:t>Quando è implicata una ricerca.</a:t>
            </a:r>
            <a:endParaRPr sz="2300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marL="1078895" indent="-1078895" defTabSz="1041400">
              <a:lnSpc>
                <a:spcPct val="100000"/>
              </a:lnSpc>
              <a:spcBef>
                <a:spcPts val="1500"/>
              </a:spcBef>
              <a:buClr>
                <a:srgbClr val="FF0000"/>
              </a:buClr>
              <a:buSzPct val="100000"/>
              <a:buFont typeface="Verdana"/>
              <a:buChar char="►"/>
            </a:pPr>
            <a:r>
              <a:rPr sz="3200">
                <a:solidFill>
                  <a:srgbClr val="FF0000"/>
                </a:solidFill>
                <a:latin typeface="Verdana Bold"/>
                <a:ea typeface="Verdana Bold"/>
                <a:cs typeface="Verdana Bold"/>
                <a:sym typeface="Verdana Bold"/>
              </a:rPr>
              <a:t>Nella valutazione della  ipotensione (disfunzione autonomica, farmaci)</a:t>
            </a:r>
          </a:p>
        </p:txBody>
      </p:sp>
      <p:sp>
        <p:nvSpPr>
          <p:cNvPr id="293" name="Shape 293"/>
          <p:cNvSpPr/>
          <p:nvPr/>
        </p:nvSpPr>
        <p:spPr>
          <a:xfrm>
            <a:off x="0" y="1319212"/>
            <a:ext cx="10693400" cy="436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9532" tIns="59532" rIns="59532" bIns="59532">
            <a:spAutoFit/>
          </a:bodyPr>
          <a:lstStyle>
            <a:lvl1pPr algn="ctr" defTabSz="1038225">
              <a:lnSpc>
                <a:spcPct val="100000"/>
              </a:lnSpc>
              <a:spcBef>
                <a:spcPts val="1200"/>
              </a:spcBef>
              <a:defRPr b="1" i="1" sz="2100">
                <a:solidFill>
                  <a:srgbClr val="00006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b="0" i="0" sz="1800">
                <a:solidFill>
                  <a:srgbClr val="000000"/>
                </a:solidFill>
              </a:defRPr>
            </a:pPr>
            <a:r>
              <a:rPr b="1" i="1" sz="2100">
                <a:solidFill>
                  <a:srgbClr val="000066"/>
                </a:solidFill>
              </a:rPr>
              <a:t>ESH/ESC 2007</a:t>
            </a:r>
          </a:p>
        </p:txBody>
      </p:sp>
      <p:sp>
        <p:nvSpPr>
          <p:cNvPr id="294" name="Shape 294"/>
          <p:cNvSpPr/>
          <p:nvPr/>
        </p:nvSpPr>
        <p:spPr>
          <a:xfrm>
            <a:off x="5257800" y="7286625"/>
            <a:ext cx="5435600" cy="25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128" tIns="52128" rIns="52128" bIns="52128">
            <a:spAutoFit/>
          </a:bodyPr>
          <a:lstStyle>
            <a:lvl1pPr defTabSz="1041400">
              <a:lnSpc>
                <a:spcPct val="100000"/>
              </a:lnSpc>
              <a:spcBef>
                <a:spcPts val="600"/>
              </a:spcBef>
              <a:defRPr b="1" sz="1100">
                <a:solidFill>
                  <a:srgbClr val="A5002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1100">
                <a:solidFill>
                  <a:srgbClr val="A50021"/>
                </a:solidFill>
              </a:rPr>
              <a:t>Il Monitoraggio ambulatoriale ha ancora un ruolo? D.Monizzi 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2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/>
        </p:nvSpPr>
        <p:spPr>
          <a:xfrm>
            <a:off x="0" y="6551612"/>
            <a:ext cx="623888" cy="318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54" tIns="44954" rIns="44954" bIns="44954">
            <a:spAutoFit/>
          </a:bodyPr>
          <a:lstStyle>
            <a:lvl1pPr algn="ctr" defTabSz="912812">
              <a:lnSpc>
                <a:spcPct val="100000"/>
              </a:lnSpc>
              <a:defRPr b="1" sz="1600"/>
            </a:lvl1pPr>
          </a:lstStyle>
          <a:p>
            <a:pPr lvl="0">
              <a:defRPr b="0" sz="1800"/>
            </a:pPr>
            <a:r>
              <a:rPr b="1" sz="1600"/>
              <a:t>40</a:t>
            </a:r>
          </a:p>
        </p:txBody>
      </p:sp>
      <p:pic>
        <p:nvPicPr>
          <p:cNvPr id="297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4450" y="2409825"/>
            <a:ext cx="7991475" cy="38750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/>
        </p:nvSpPr>
        <p:spPr>
          <a:xfrm>
            <a:off x="0" y="6551612"/>
            <a:ext cx="623888" cy="318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54" tIns="44954" rIns="44954" bIns="44954">
            <a:spAutoFit/>
          </a:bodyPr>
          <a:lstStyle>
            <a:lvl1pPr algn="ctr" defTabSz="912812">
              <a:lnSpc>
                <a:spcPct val="100000"/>
              </a:lnSpc>
              <a:defRPr b="1" sz="1600"/>
            </a:lvl1pPr>
          </a:lstStyle>
          <a:p>
            <a:pPr lvl="0">
              <a:defRPr b="0" sz="1800"/>
            </a:pPr>
            <a:r>
              <a:rPr b="1" sz="1600"/>
              <a:t>41</a:t>
            </a:r>
          </a:p>
        </p:txBody>
      </p:sp>
      <p:grpSp>
        <p:nvGrpSpPr>
          <p:cNvPr id="302" name="Group 302"/>
          <p:cNvGrpSpPr/>
          <p:nvPr/>
        </p:nvGrpSpPr>
        <p:grpSpPr>
          <a:xfrm>
            <a:off x="954087" y="1762125"/>
            <a:ext cx="8353426" cy="4000500"/>
            <a:chOff x="0" y="0"/>
            <a:chExt cx="8353425" cy="4000500"/>
          </a:xfrm>
        </p:grpSpPr>
        <p:sp>
          <p:nvSpPr>
            <p:cNvPr id="300" name="Shape 300"/>
            <p:cNvSpPr/>
            <p:nvPr/>
          </p:nvSpPr>
          <p:spPr>
            <a:xfrm>
              <a:off x="0" y="0"/>
              <a:ext cx="8353425" cy="4000500"/>
            </a:xfrm>
            <a:prstGeom prst="rect">
              <a:avLst/>
            </a:prstGeom>
            <a:solidFill>
              <a:srgbClr val="3333C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pic>
          <p:nvPicPr>
            <p:cNvPr id="301" name="image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353425" cy="4000500"/>
            </a:xfrm>
            <a:prstGeom prst="rect">
              <a:avLst/>
            </a:prstGeom>
            <a:ln w="76200" cap="flat">
              <a:solidFill>
                <a:srgbClr val="000066"/>
              </a:solidFill>
              <a:prstDash val="solid"/>
              <a:round/>
            </a:ln>
            <a:effectLst/>
          </p:spPr>
        </p:pic>
      </p:grpSp>
      <p:sp>
        <p:nvSpPr>
          <p:cNvPr id="303" name="Shape 303"/>
          <p:cNvSpPr/>
          <p:nvPr/>
        </p:nvSpPr>
        <p:spPr>
          <a:xfrm>
            <a:off x="901700" y="5938837"/>
            <a:ext cx="9791700" cy="997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912812">
              <a:lnSpc>
                <a:spcPct val="100000"/>
              </a:lnSpc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  <a:defRPr sz="1600">
                <a:latin typeface="Times New Roman Bold"/>
                <a:ea typeface="Times New Roman Bold"/>
                <a:cs typeface="Times New Roman Bold"/>
                <a:sym typeface="Times New Roman Bold"/>
              </a:defRPr>
            </a:lvl1pPr>
          </a:lstStyle>
          <a:p>
            <a:pPr lvl="0">
              <a:defRPr sz="1800"/>
            </a:pPr>
            <a:r>
              <a:rPr sz="1600"/>
              <a:t>Abbiamo ripreso la terapia con cortisone aumentandone il dosaggio,aggiunto un Alfa 1 agonista-Midodrina 2,5 mg , nitrato(5 mg/durante la notte).I valori pressori 24 h sono risultati 142/86 mmHg,DT=135/81 mmHg,NT=154/94 mmHg.Le condizioni cliniche sono nettamente migliorate per quanto riguardano la sintomatologia posturale ,le dispercezioni visive e i disturbi comportamentali.</a:t>
            </a:r>
          </a:p>
        </p:txBody>
      </p:sp>
    </p:spTree>
  </p:cSld>
  <p:clrMapOvr>
    <a:masterClrMapping/>
  </p:clrMapOvr>
  <p:transition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602913" cy="7556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3060700" y="563562"/>
            <a:ext cx="4354513" cy="107156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 defTabSz="912812">
              <a:lnSpc>
                <a:spcPct val="100000"/>
              </a:lnSpc>
            </a:pPr>
          </a:p>
        </p:txBody>
      </p:sp>
      <p:sp>
        <p:nvSpPr>
          <p:cNvPr id="38" name="Shape 38"/>
          <p:cNvSpPr/>
          <p:nvPr/>
        </p:nvSpPr>
        <p:spPr>
          <a:xfrm>
            <a:off x="3060700" y="1635125"/>
            <a:ext cx="1809750" cy="2365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 defTabSz="912812">
              <a:lnSpc>
                <a:spcPct val="100000"/>
              </a:lnSpc>
            </a:pPr>
          </a:p>
        </p:txBody>
      </p:sp>
      <p:sp>
        <p:nvSpPr>
          <p:cNvPr id="39" name="Shape 39"/>
          <p:cNvSpPr/>
          <p:nvPr/>
        </p:nvSpPr>
        <p:spPr>
          <a:xfrm>
            <a:off x="6462712" y="1833562"/>
            <a:ext cx="71439" cy="230188"/>
          </a:xfrm>
          <a:prstGeom prst="rect">
            <a:avLst/>
          </a:prstGeom>
          <a:solidFill>
            <a:srgbClr val="4F81B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912812">
              <a:lnSpc>
                <a:spcPct val="100000"/>
              </a:lnSpc>
            </a:pPr>
          </a:p>
        </p:txBody>
      </p:sp>
      <p:sp>
        <p:nvSpPr>
          <p:cNvPr id="40" name="Shape 40"/>
          <p:cNvSpPr/>
          <p:nvPr/>
        </p:nvSpPr>
        <p:spPr>
          <a:xfrm>
            <a:off x="6450012" y="1820862"/>
            <a:ext cx="96839" cy="241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2869" y="21600"/>
                </a:lnTo>
                <a:lnTo>
                  <a:pt x="2869" y="2242"/>
                </a:lnTo>
                <a:lnTo>
                  <a:pt x="5569" y="1087"/>
                </a:lnTo>
                <a:lnTo>
                  <a:pt x="5569" y="2242"/>
                </a:lnTo>
                <a:lnTo>
                  <a:pt x="16031" y="2242"/>
                </a:lnTo>
                <a:lnTo>
                  <a:pt x="16031" y="1087"/>
                </a:lnTo>
                <a:lnTo>
                  <a:pt x="18731" y="2242"/>
                </a:lnTo>
                <a:lnTo>
                  <a:pt x="18731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85D8A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1" name="Shape 41"/>
          <p:cNvSpPr/>
          <p:nvPr/>
        </p:nvSpPr>
        <p:spPr>
          <a:xfrm>
            <a:off x="2203450" y="2149474"/>
            <a:ext cx="6072188" cy="77152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 defTabSz="912812">
              <a:lnSpc>
                <a:spcPct val="100000"/>
              </a:lnSpc>
            </a:pPr>
          </a:p>
        </p:txBody>
      </p:sp>
      <p:sp>
        <p:nvSpPr>
          <p:cNvPr id="42" name="Shape 42"/>
          <p:cNvSpPr/>
          <p:nvPr/>
        </p:nvSpPr>
        <p:spPr>
          <a:xfrm>
            <a:off x="5418137" y="2482850"/>
            <a:ext cx="2447926" cy="1588"/>
          </a:xfrm>
          <a:prstGeom prst="line">
            <a:avLst/>
          </a:prstGeom>
          <a:ln w="25200">
            <a:solidFill>
              <a:srgbClr val="4A7EBB"/>
            </a:solidFill>
            <a:round/>
          </a:ln>
        </p:spPr>
        <p:txBody>
          <a:bodyPr lIns="0" tIns="0" rIns="0" bIns="0"/>
          <a:lstStyle/>
          <a:p>
            <a:pPr lvl="0" defTabSz="457200"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3" name="Shape 43"/>
          <p:cNvSpPr/>
          <p:nvPr/>
        </p:nvSpPr>
        <p:spPr>
          <a:xfrm>
            <a:off x="6426200" y="2063750"/>
            <a:ext cx="144463" cy="130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9726"/>
                </a:moveTo>
                <a:lnTo>
                  <a:pt x="16143" y="9726"/>
                </a:lnTo>
                <a:lnTo>
                  <a:pt x="16143" y="0"/>
                </a:lnTo>
                <a:lnTo>
                  <a:pt x="5457" y="0"/>
                </a:lnTo>
                <a:lnTo>
                  <a:pt x="5457" y="9726"/>
                </a:lnTo>
                <a:lnTo>
                  <a:pt x="0" y="9726"/>
                </a:lnTo>
                <a:lnTo>
                  <a:pt x="10800" y="21600"/>
                </a:lnTo>
                <a:lnTo>
                  <a:pt x="21600" y="9726"/>
                </a:lnTo>
                <a:close/>
              </a:path>
            </a:pathLst>
          </a:custGeom>
          <a:solidFill>
            <a:srgbClr val="4F81B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52" name="Group 52"/>
          <p:cNvGrpSpPr/>
          <p:nvPr/>
        </p:nvGrpSpPr>
        <p:grpSpPr>
          <a:xfrm>
            <a:off x="6396037" y="2063749"/>
            <a:ext cx="203201" cy="147639"/>
            <a:chOff x="0" y="0"/>
            <a:chExt cx="203200" cy="147637"/>
          </a:xfrm>
        </p:grpSpPr>
        <p:sp>
          <p:nvSpPr>
            <p:cNvPr id="44" name="Shape 44"/>
            <p:cNvSpPr/>
            <p:nvPr/>
          </p:nvSpPr>
          <p:spPr>
            <a:xfrm>
              <a:off x="0" y="46037"/>
              <a:ext cx="65088" cy="2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0"/>
                  </a:lnTo>
                  <a:lnTo>
                    <a:pt x="9818" y="21600"/>
                  </a:lnTo>
                  <a:lnTo>
                    <a:pt x="9818" y="17820"/>
                  </a:lnTo>
                  <a:lnTo>
                    <a:pt x="12764" y="2700"/>
                  </a:lnTo>
                  <a:lnTo>
                    <a:pt x="17427" y="12960"/>
                  </a:lnTo>
                  <a:lnTo>
                    <a:pt x="17427" y="918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85D8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" name="Shape 45"/>
            <p:cNvSpPr/>
            <p:nvPr/>
          </p:nvSpPr>
          <p:spPr>
            <a:xfrm>
              <a:off x="30162" y="71437"/>
              <a:ext cx="69851" cy="66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3200"/>
                  </a:moveTo>
                  <a:lnTo>
                    <a:pt x="9095" y="0"/>
                  </a:lnTo>
                  <a:lnTo>
                    <a:pt x="0" y="0"/>
                  </a:lnTo>
                  <a:lnTo>
                    <a:pt x="0" y="1680"/>
                  </a:lnTo>
                  <a:lnTo>
                    <a:pt x="18872" y="21600"/>
                  </a:lnTo>
                  <a:lnTo>
                    <a:pt x="18872" y="16080"/>
                  </a:lnTo>
                  <a:lnTo>
                    <a:pt x="21600" y="13200"/>
                  </a:lnTo>
                  <a:close/>
                </a:path>
              </a:pathLst>
            </a:custGeom>
            <a:solidFill>
              <a:srgbClr val="385D8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6" name="Shape 46"/>
            <p:cNvSpPr/>
            <p:nvPr/>
          </p:nvSpPr>
          <p:spPr>
            <a:xfrm>
              <a:off x="53975" y="0"/>
              <a:ext cx="23813" cy="6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0" y="13935"/>
                  </a:lnTo>
                  <a:lnTo>
                    <a:pt x="11127" y="13935"/>
                  </a:lnTo>
                  <a:lnTo>
                    <a:pt x="11127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385D8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7" name="Shape 47"/>
            <p:cNvSpPr/>
            <p:nvPr/>
          </p:nvSpPr>
          <p:spPr>
            <a:xfrm>
              <a:off x="93662" y="112712"/>
              <a:ext cx="15876" cy="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1080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385D8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" name="Shape 48"/>
            <p:cNvSpPr/>
            <p:nvPr/>
          </p:nvSpPr>
          <p:spPr>
            <a:xfrm>
              <a:off x="93662" y="122237"/>
              <a:ext cx="15876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4194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0" y="14194"/>
                  </a:lnTo>
                  <a:lnTo>
                    <a:pt x="10800" y="21600"/>
                  </a:lnTo>
                  <a:lnTo>
                    <a:pt x="21600" y="14194"/>
                  </a:lnTo>
                  <a:close/>
                </a:path>
              </a:pathLst>
            </a:custGeom>
            <a:solidFill>
              <a:srgbClr val="385D8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" name="Shape 49"/>
            <p:cNvSpPr/>
            <p:nvPr/>
          </p:nvSpPr>
          <p:spPr>
            <a:xfrm>
              <a:off x="103187" y="71437"/>
              <a:ext cx="69851" cy="66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680"/>
                  </a:moveTo>
                  <a:lnTo>
                    <a:pt x="21600" y="0"/>
                  </a:lnTo>
                  <a:lnTo>
                    <a:pt x="12505" y="0"/>
                  </a:lnTo>
                  <a:lnTo>
                    <a:pt x="0" y="13200"/>
                  </a:lnTo>
                  <a:lnTo>
                    <a:pt x="2728" y="16080"/>
                  </a:lnTo>
                  <a:lnTo>
                    <a:pt x="2728" y="21600"/>
                  </a:lnTo>
                  <a:lnTo>
                    <a:pt x="21600" y="1680"/>
                  </a:lnTo>
                  <a:close/>
                </a:path>
              </a:pathLst>
            </a:custGeom>
            <a:solidFill>
              <a:srgbClr val="385D8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0" name="Shape 50"/>
            <p:cNvSpPr/>
            <p:nvPr/>
          </p:nvSpPr>
          <p:spPr>
            <a:xfrm>
              <a:off x="127000" y="0"/>
              <a:ext cx="23813" cy="6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3935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10473" y="21600"/>
                  </a:lnTo>
                  <a:lnTo>
                    <a:pt x="10473" y="13935"/>
                  </a:lnTo>
                  <a:lnTo>
                    <a:pt x="21600" y="13935"/>
                  </a:lnTo>
                  <a:close/>
                </a:path>
              </a:pathLst>
            </a:custGeom>
            <a:solidFill>
              <a:srgbClr val="385D8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" name="Shape 51"/>
            <p:cNvSpPr/>
            <p:nvPr/>
          </p:nvSpPr>
          <p:spPr>
            <a:xfrm>
              <a:off x="138112" y="46037"/>
              <a:ext cx="65088" cy="2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0"/>
                  </a:lnTo>
                  <a:lnTo>
                    <a:pt x="4173" y="9180"/>
                  </a:lnTo>
                  <a:lnTo>
                    <a:pt x="4173" y="12960"/>
                  </a:lnTo>
                  <a:lnTo>
                    <a:pt x="8836" y="2700"/>
                  </a:lnTo>
                  <a:lnTo>
                    <a:pt x="11782" y="17820"/>
                  </a:lnTo>
                  <a:lnTo>
                    <a:pt x="1178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85D8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3103562" y="2884487"/>
            <a:ext cx="358776" cy="37307"/>
            <a:chOff x="0" y="0"/>
            <a:chExt cx="358774" cy="37306"/>
          </a:xfrm>
        </p:grpSpPr>
        <p:sp>
          <p:nvSpPr>
            <p:cNvPr id="53" name="Shape 53"/>
            <p:cNvSpPr/>
            <p:nvPr/>
          </p:nvSpPr>
          <p:spPr>
            <a:xfrm>
              <a:off x="0" y="34131"/>
              <a:ext cx="322263" cy="3176"/>
            </a:xfrm>
            <a:prstGeom prst="rect">
              <a:avLst/>
            </a:prstGeom>
            <a:solidFill>
              <a:srgbClr val="385D8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912812">
                <a:lnSpc>
                  <a:spcPct val="100000"/>
                </a:lnSpc>
              </a:pPr>
            </a:p>
          </p:txBody>
        </p:sp>
        <p:sp>
          <p:nvSpPr>
            <p:cNvPr id="54" name="Shape 54"/>
            <p:cNvSpPr/>
            <p:nvPr/>
          </p:nvSpPr>
          <p:spPr>
            <a:xfrm>
              <a:off x="323850" y="0"/>
              <a:ext cx="34925" cy="34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0"/>
                  </a:lnTo>
                  <a:lnTo>
                    <a:pt x="0" y="21150"/>
                  </a:lnTo>
                  <a:lnTo>
                    <a:pt x="7200" y="21150"/>
                  </a:lnTo>
                  <a:lnTo>
                    <a:pt x="7200" y="21279"/>
                  </a:lnTo>
                  <a:lnTo>
                    <a:pt x="14850" y="18000"/>
                  </a:lnTo>
                  <a:lnTo>
                    <a:pt x="1485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385D8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56" name="Shape 56"/>
          <p:cNvSpPr/>
          <p:nvPr/>
        </p:nvSpPr>
        <p:spPr>
          <a:xfrm>
            <a:off x="2203450" y="2921000"/>
            <a:ext cx="6072188" cy="85725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 defTabSz="912812">
              <a:lnSpc>
                <a:spcPct val="100000"/>
              </a:lnSpc>
            </a:pPr>
          </a:p>
        </p:txBody>
      </p:sp>
      <p:grpSp>
        <p:nvGrpSpPr>
          <p:cNvPr id="59" name="Group 59"/>
          <p:cNvGrpSpPr/>
          <p:nvPr/>
        </p:nvGrpSpPr>
        <p:grpSpPr>
          <a:xfrm>
            <a:off x="3114675" y="2920999"/>
            <a:ext cx="358776" cy="63501"/>
            <a:chOff x="0" y="0"/>
            <a:chExt cx="358775" cy="63500"/>
          </a:xfrm>
        </p:grpSpPr>
        <p:sp>
          <p:nvSpPr>
            <p:cNvPr id="57" name="Shape 57"/>
            <p:cNvSpPr/>
            <p:nvPr/>
          </p:nvSpPr>
          <p:spPr>
            <a:xfrm>
              <a:off x="0" y="12700"/>
              <a:ext cx="322263" cy="33338"/>
            </a:xfrm>
            <a:prstGeom prst="rect">
              <a:avLst/>
            </a:prstGeom>
            <a:solidFill>
              <a:srgbClr val="4F81B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912812">
                <a:lnSpc>
                  <a:spcPct val="100000"/>
                </a:lnSpc>
              </a:pPr>
            </a:p>
          </p:txBody>
        </p:sp>
        <p:sp>
          <p:nvSpPr>
            <p:cNvPr id="58" name="Shape 58"/>
            <p:cNvSpPr/>
            <p:nvPr/>
          </p:nvSpPr>
          <p:spPr>
            <a:xfrm>
              <a:off x="325437" y="0"/>
              <a:ext cx="33339" cy="63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9795"/>
                  </a:moveTo>
                  <a:lnTo>
                    <a:pt x="3676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9795"/>
                  </a:lnTo>
                  <a:close/>
                </a:path>
              </a:pathLst>
            </a:custGeom>
            <a:solidFill>
              <a:srgbClr val="4F81B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3103562" y="2920999"/>
            <a:ext cx="388939" cy="93664"/>
            <a:chOff x="0" y="0"/>
            <a:chExt cx="388937" cy="93662"/>
          </a:xfrm>
        </p:grpSpPr>
        <p:sp>
          <p:nvSpPr>
            <p:cNvPr id="60" name="Shape 60"/>
            <p:cNvSpPr/>
            <p:nvPr/>
          </p:nvSpPr>
          <p:spPr>
            <a:xfrm>
              <a:off x="0" y="0"/>
              <a:ext cx="347663" cy="58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8749"/>
                  </a:moveTo>
                  <a:lnTo>
                    <a:pt x="20460" y="1990"/>
                  </a:lnTo>
                  <a:lnTo>
                    <a:pt x="20073" y="4375"/>
                  </a:lnTo>
                  <a:lnTo>
                    <a:pt x="20073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754" y="21600"/>
                  </a:lnTo>
                  <a:lnTo>
                    <a:pt x="754" y="8749"/>
                  </a:lnTo>
                  <a:lnTo>
                    <a:pt x="1555" y="4375"/>
                  </a:lnTo>
                  <a:lnTo>
                    <a:pt x="1555" y="8749"/>
                  </a:lnTo>
                  <a:lnTo>
                    <a:pt x="21600" y="8749"/>
                  </a:lnTo>
                  <a:close/>
                </a:path>
              </a:pathLst>
            </a:custGeom>
            <a:solidFill>
              <a:srgbClr val="385D8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1" name="Shape 61"/>
            <p:cNvSpPr/>
            <p:nvPr/>
          </p:nvSpPr>
          <p:spPr>
            <a:xfrm>
              <a:off x="11112" y="23812"/>
              <a:ext cx="339726" cy="9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lnTo>
                    <a:pt x="212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271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rgbClr val="385D8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" name="Shape 62"/>
            <p:cNvSpPr/>
            <p:nvPr/>
          </p:nvSpPr>
          <p:spPr>
            <a:xfrm>
              <a:off x="323850" y="60325"/>
              <a:ext cx="9526" cy="33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4247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14247"/>
                  </a:lnTo>
                  <a:close/>
                </a:path>
              </a:pathLst>
            </a:custGeom>
            <a:solidFill>
              <a:srgbClr val="385D8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" name="Shape 63"/>
            <p:cNvSpPr/>
            <p:nvPr/>
          </p:nvSpPr>
          <p:spPr>
            <a:xfrm>
              <a:off x="334962" y="58737"/>
              <a:ext cx="11113" cy="2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9935"/>
                  </a:moveTo>
                  <a:lnTo>
                    <a:pt x="21600" y="5132"/>
                  </a:lnTo>
                  <a:lnTo>
                    <a:pt x="0" y="0"/>
                  </a:lnTo>
                  <a:lnTo>
                    <a:pt x="559" y="329"/>
                  </a:lnTo>
                  <a:lnTo>
                    <a:pt x="559" y="21600"/>
                  </a:lnTo>
                  <a:lnTo>
                    <a:pt x="21600" y="9935"/>
                  </a:lnTo>
                  <a:close/>
                </a:path>
              </a:pathLst>
            </a:custGeom>
            <a:solidFill>
              <a:srgbClr val="385D8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" name="Shape 64"/>
            <p:cNvSpPr/>
            <p:nvPr/>
          </p:nvSpPr>
          <p:spPr>
            <a:xfrm>
              <a:off x="349250" y="0"/>
              <a:ext cx="39688" cy="55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1232"/>
                  </a:moveTo>
                  <a:lnTo>
                    <a:pt x="6170" y="0"/>
                  </a:lnTo>
                  <a:lnTo>
                    <a:pt x="236" y="0"/>
                  </a:lnTo>
                  <a:lnTo>
                    <a:pt x="236" y="9216"/>
                  </a:lnTo>
                  <a:lnTo>
                    <a:pt x="0" y="9216"/>
                  </a:lnTo>
                  <a:lnTo>
                    <a:pt x="2710" y="11232"/>
                  </a:lnTo>
                  <a:lnTo>
                    <a:pt x="7357" y="7776"/>
                  </a:lnTo>
                  <a:lnTo>
                    <a:pt x="7357" y="21600"/>
                  </a:lnTo>
                  <a:lnTo>
                    <a:pt x="21600" y="11232"/>
                  </a:lnTo>
                  <a:close/>
                </a:path>
              </a:pathLst>
            </a:custGeom>
            <a:solidFill>
              <a:srgbClr val="385D8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" name="Shape 65"/>
            <p:cNvSpPr/>
            <p:nvPr/>
          </p:nvSpPr>
          <p:spPr>
            <a:xfrm>
              <a:off x="349250" y="30162"/>
              <a:ext cx="12700" cy="39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4400"/>
                  </a:moveTo>
                  <a:lnTo>
                    <a:pt x="21600" y="4800"/>
                  </a:lnTo>
                  <a:lnTo>
                    <a:pt x="7957" y="0"/>
                  </a:lnTo>
                  <a:lnTo>
                    <a:pt x="0" y="2800"/>
                  </a:lnTo>
                  <a:lnTo>
                    <a:pt x="692" y="2800"/>
                  </a:lnTo>
                  <a:lnTo>
                    <a:pt x="692" y="21600"/>
                  </a:lnTo>
                  <a:lnTo>
                    <a:pt x="21600" y="14400"/>
                  </a:lnTo>
                  <a:close/>
                </a:path>
              </a:pathLst>
            </a:custGeom>
            <a:solidFill>
              <a:srgbClr val="385D8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4554537" y="3201987"/>
            <a:ext cx="358776" cy="69851"/>
            <a:chOff x="0" y="0"/>
            <a:chExt cx="358775" cy="69849"/>
          </a:xfrm>
        </p:grpSpPr>
        <p:sp>
          <p:nvSpPr>
            <p:cNvPr id="67" name="Shape 67"/>
            <p:cNvSpPr/>
            <p:nvPr/>
          </p:nvSpPr>
          <p:spPr>
            <a:xfrm>
              <a:off x="0" y="17462"/>
              <a:ext cx="322263" cy="33338"/>
            </a:xfrm>
            <a:prstGeom prst="rect">
              <a:avLst/>
            </a:prstGeom>
            <a:solidFill>
              <a:srgbClr val="4F81B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912812">
                <a:lnSpc>
                  <a:spcPct val="100000"/>
                </a:lnSpc>
              </a:pPr>
            </a:p>
          </p:txBody>
        </p:sp>
        <p:sp>
          <p:nvSpPr>
            <p:cNvPr id="68" name="Shape 68"/>
            <p:cNvSpPr/>
            <p:nvPr/>
          </p:nvSpPr>
          <p:spPr>
            <a:xfrm>
              <a:off x="325437" y="0"/>
              <a:ext cx="33339" cy="69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rgbClr val="4F81B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4541837" y="3171825"/>
            <a:ext cx="388938" cy="130176"/>
            <a:chOff x="0" y="0"/>
            <a:chExt cx="388937" cy="130174"/>
          </a:xfrm>
        </p:grpSpPr>
        <p:sp>
          <p:nvSpPr>
            <p:cNvPr id="70" name="Shape 70"/>
            <p:cNvSpPr/>
            <p:nvPr/>
          </p:nvSpPr>
          <p:spPr>
            <a:xfrm>
              <a:off x="0" y="34925"/>
              <a:ext cx="334963" cy="58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829" y="21600"/>
                  </a:lnTo>
                  <a:lnTo>
                    <a:pt x="829" y="8910"/>
                  </a:lnTo>
                  <a:lnTo>
                    <a:pt x="1658" y="4590"/>
                  </a:lnTo>
                  <a:lnTo>
                    <a:pt x="1658" y="8910"/>
                  </a:lnTo>
                  <a:lnTo>
                    <a:pt x="20771" y="8910"/>
                  </a:lnTo>
                  <a:lnTo>
                    <a:pt x="20771" y="4590"/>
                  </a:lnTo>
                  <a:lnTo>
                    <a:pt x="21015" y="3240"/>
                  </a:lnTo>
                  <a:lnTo>
                    <a:pt x="21015" y="1350"/>
                  </a:lnTo>
                  <a:lnTo>
                    <a:pt x="21597" y="1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85D8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" name="Shape 71"/>
            <p:cNvSpPr/>
            <p:nvPr/>
          </p:nvSpPr>
          <p:spPr>
            <a:xfrm>
              <a:off x="12700" y="71437"/>
              <a:ext cx="334963" cy="23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0"/>
                  </a:lnTo>
                  <a:lnTo>
                    <a:pt x="831" y="11127"/>
                  </a:lnTo>
                  <a:lnTo>
                    <a:pt x="831" y="21600"/>
                  </a:lnTo>
                  <a:lnTo>
                    <a:pt x="19987" y="21600"/>
                  </a:lnTo>
                  <a:lnTo>
                    <a:pt x="19987" y="11127"/>
                  </a:lnTo>
                  <a:lnTo>
                    <a:pt x="20390" y="1620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85D8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" name="Shape 72"/>
            <p:cNvSpPr/>
            <p:nvPr/>
          </p:nvSpPr>
          <p:spPr>
            <a:xfrm>
              <a:off x="325437" y="0"/>
              <a:ext cx="63501" cy="90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5403"/>
                  </a:moveTo>
                  <a:lnTo>
                    <a:pt x="0" y="0"/>
                  </a:lnTo>
                  <a:lnTo>
                    <a:pt x="0" y="8321"/>
                  </a:lnTo>
                  <a:lnTo>
                    <a:pt x="4221" y="8327"/>
                  </a:lnTo>
                  <a:lnTo>
                    <a:pt x="8441" y="7082"/>
                  </a:lnTo>
                  <a:lnTo>
                    <a:pt x="8441" y="14341"/>
                  </a:lnTo>
                  <a:lnTo>
                    <a:pt x="9931" y="15403"/>
                  </a:lnTo>
                  <a:lnTo>
                    <a:pt x="12910" y="13279"/>
                  </a:lnTo>
                  <a:lnTo>
                    <a:pt x="12910" y="21600"/>
                  </a:lnTo>
                  <a:lnTo>
                    <a:pt x="21600" y="15403"/>
                  </a:lnTo>
                  <a:close/>
                </a:path>
              </a:pathLst>
            </a:custGeom>
            <a:solidFill>
              <a:srgbClr val="385D8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3" name="Shape 73"/>
            <p:cNvSpPr/>
            <p:nvPr/>
          </p:nvSpPr>
          <p:spPr>
            <a:xfrm>
              <a:off x="325437" y="96837"/>
              <a:ext cx="11113" cy="33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3787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13787"/>
                  </a:lnTo>
                  <a:close/>
                </a:path>
              </a:pathLst>
            </a:custGeom>
            <a:solidFill>
              <a:srgbClr val="385D8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4" name="Shape 74"/>
            <p:cNvSpPr/>
            <p:nvPr/>
          </p:nvSpPr>
          <p:spPr>
            <a:xfrm>
              <a:off x="331787" y="71437"/>
              <a:ext cx="17463" cy="2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20761" y="0"/>
                  </a:lnTo>
                  <a:lnTo>
                    <a:pt x="0" y="13370"/>
                  </a:lnTo>
                  <a:lnTo>
                    <a:pt x="7290" y="17787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385D8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5" name="Shape 75"/>
            <p:cNvSpPr/>
            <p:nvPr/>
          </p:nvSpPr>
          <p:spPr>
            <a:xfrm>
              <a:off x="338137" y="96837"/>
              <a:ext cx="11113" cy="20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9385"/>
                  </a:moveTo>
                  <a:lnTo>
                    <a:pt x="21600" y="5073"/>
                  </a:lnTo>
                  <a:lnTo>
                    <a:pt x="0" y="0"/>
                  </a:lnTo>
                  <a:lnTo>
                    <a:pt x="83" y="21600"/>
                  </a:lnTo>
                  <a:lnTo>
                    <a:pt x="21600" y="9385"/>
                  </a:lnTo>
                  <a:close/>
                </a:path>
              </a:pathLst>
            </a:custGeom>
            <a:solidFill>
              <a:srgbClr val="385D8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6" name="Shape 76"/>
            <p:cNvSpPr/>
            <p:nvPr/>
          </p:nvSpPr>
          <p:spPr>
            <a:xfrm>
              <a:off x="350837" y="66675"/>
              <a:ext cx="12701" cy="38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4264"/>
                  </a:moveTo>
                  <a:lnTo>
                    <a:pt x="21600" y="4891"/>
                  </a:lnTo>
                  <a:lnTo>
                    <a:pt x="7958" y="0"/>
                  </a:lnTo>
                  <a:lnTo>
                    <a:pt x="0" y="2853"/>
                  </a:lnTo>
                  <a:lnTo>
                    <a:pt x="1137" y="2853"/>
                  </a:lnTo>
                  <a:lnTo>
                    <a:pt x="1137" y="21600"/>
                  </a:lnTo>
                  <a:lnTo>
                    <a:pt x="21600" y="14264"/>
                  </a:lnTo>
                  <a:close/>
                </a:path>
              </a:pathLst>
            </a:custGeom>
            <a:solidFill>
              <a:srgbClr val="385D8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8" name="Shape 78"/>
          <p:cNvSpPr/>
          <p:nvPr/>
        </p:nvSpPr>
        <p:spPr>
          <a:xfrm>
            <a:off x="2203450" y="3778250"/>
            <a:ext cx="6072188" cy="85725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 defTabSz="912812">
              <a:lnSpc>
                <a:spcPct val="100000"/>
              </a:lnSpc>
            </a:pPr>
          </a:p>
        </p:txBody>
      </p:sp>
      <p:grpSp>
        <p:nvGrpSpPr>
          <p:cNvPr id="81" name="Group 81"/>
          <p:cNvGrpSpPr/>
          <p:nvPr/>
        </p:nvGrpSpPr>
        <p:grpSpPr>
          <a:xfrm>
            <a:off x="5994400" y="3849687"/>
            <a:ext cx="358775" cy="71439"/>
            <a:chOff x="0" y="0"/>
            <a:chExt cx="358774" cy="71437"/>
          </a:xfrm>
        </p:grpSpPr>
        <p:sp>
          <p:nvSpPr>
            <p:cNvPr id="79" name="Shape 79"/>
            <p:cNvSpPr/>
            <p:nvPr/>
          </p:nvSpPr>
          <p:spPr>
            <a:xfrm>
              <a:off x="0" y="17462"/>
              <a:ext cx="322263" cy="34926"/>
            </a:xfrm>
            <a:prstGeom prst="rect">
              <a:avLst/>
            </a:prstGeom>
            <a:solidFill>
              <a:srgbClr val="4F81B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912812">
                <a:lnSpc>
                  <a:spcPct val="100000"/>
                </a:lnSpc>
              </a:pPr>
            </a:p>
          </p:txBody>
        </p:sp>
        <p:sp>
          <p:nvSpPr>
            <p:cNvPr id="80" name="Shape 80"/>
            <p:cNvSpPr/>
            <p:nvPr/>
          </p:nvSpPr>
          <p:spPr>
            <a:xfrm>
              <a:off x="323850" y="-1"/>
              <a:ext cx="34925" cy="71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rgbClr val="4F81B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88" name="Group 88"/>
          <p:cNvGrpSpPr/>
          <p:nvPr/>
        </p:nvGrpSpPr>
        <p:grpSpPr>
          <a:xfrm>
            <a:off x="5981700" y="3819524"/>
            <a:ext cx="388938" cy="131764"/>
            <a:chOff x="0" y="0"/>
            <a:chExt cx="388937" cy="131762"/>
          </a:xfrm>
        </p:grpSpPr>
        <p:sp>
          <p:nvSpPr>
            <p:cNvPr id="82" name="Shape 82"/>
            <p:cNvSpPr/>
            <p:nvPr/>
          </p:nvSpPr>
          <p:spPr>
            <a:xfrm>
              <a:off x="0" y="36512"/>
              <a:ext cx="333376" cy="60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787" y="21600"/>
                  </a:lnTo>
                  <a:lnTo>
                    <a:pt x="787" y="8800"/>
                  </a:lnTo>
                  <a:lnTo>
                    <a:pt x="1622" y="4267"/>
                  </a:lnTo>
                  <a:lnTo>
                    <a:pt x="1622" y="8800"/>
                  </a:lnTo>
                  <a:lnTo>
                    <a:pt x="20895" y="8800"/>
                  </a:lnTo>
                  <a:lnTo>
                    <a:pt x="20895" y="4267"/>
                  </a:lnTo>
                  <a:lnTo>
                    <a:pt x="21141" y="2933"/>
                  </a:lnTo>
                  <a:lnTo>
                    <a:pt x="21141" y="106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85D8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" name="Shape 83"/>
            <p:cNvSpPr/>
            <p:nvPr/>
          </p:nvSpPr>
          <p:spPr>
            <a:xfrm>
              <a:off x="12700" y="71437"/>
              <a:ext cx="334963" cy="23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35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831" y="10800"/>
                  </a:lnTo>
                  <a:lnTo>
                    <a:pt x="831" y="21600"/>
                  </a:lnTo>
                  <a:lnTo>
                    <a:pt x="19987" y="21600"/>
                  </a:lnTo>
                  <a:lnTo>
                    <a:pt x="19987" y="10800"/>
                  </a:lnTo>
                  <a:lnTo>
                    <a:pt x="20390" y="16364"/>
                  </a:lnTo>
                  <a:lnTo>
                    <a:pt x="21600" y="635"/>
                  </a:lnTo>
                  <a:close/>
                </a:path>
              </a:pathLst>
            </a:custGeom>
            <a:solidFill>
              <a:srgbClr val="385D8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" name="Shape 84"/>
            <p:cNvSpPr/>
            <p:nvPr/>
          </p:nvSpPr>
          <p:spPr>
            <a:xfrm>
              <a:off x="323850" y="-1"/>
              <a:ext cx="65088" cy="92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5454"/>
                  </a:moveTo>
                  <a:lnTo>
                    <a:pt x="0" y="0"/>
                  </a:lnTo>
                  <a:lnTo>
                    <a:pt x="0" y="8429"/>
                  </a:lnTo>
                  <a:lnTo>
                    <a:pt x="3518" y="8429"/>
                  </a:lnTo>
                  <a:lnTo>
                    <a:pt x="8100" y="7024"/>
                  </a:lnTo>
                  <a:lnTo>
                    <a:pt x="8100" y="14049"/>
                  </a:lnTo>
                  <a:lnTo>
                    <a:pt x="10064" y="15454"/>
                  </a:lnTo>
                  <a:lnTo>
                    <a:pt x="13009" y="13346"/>
                  </a:lnTo>
                  <a:lnTo>
                    <a:pt x="13009" y="21600"/>
                  </a:lnTo>
                  <a:lnTo>
                    <a:pt x="21600" y="15454"/>
                  </a:lnTo>
                  <a:close/>
                </a:path>
              </a:pathLst>
            </a:custGeom>
            <a:solidFill>
              <a:srgbClr val="385D8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" name="Shape 85"/>
            <p:cNvSpPr/>
            <p:nvPr/>
          </p:nvSpPr>
          <p:spPr>
            <a:xfrm>
              <a:off x="323850" y="98425"/>
              <a:ext cx="9526" cy="33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4247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14247"/>
                  </a:lnTo>
                  <a:close/>
                </a:path>
              </a:pathLst>
            </a:custGeom>
            <a:solidFill>
              <a:srgbClr val="385D8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" name="Shape 86"/>
            <p:cNvSpPr/>
            <p:nvPr/>
          </p:nvSpPr>
          <p:spPr>
            <a:xfrm>
              <a:off x="330200" y="66675"/>
              <a:ext cx="31750" cy="39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3745"/>
                  </a:moveTo>
                  <a:lnTo>
                    <a:pt x="21600" y="4713"/>
                  </a:lnTo>
                  <a:lnTo>
                    <a:pt x="15809" y="0"/>
                  </a:lnTo>
                  <a:lnTo>
                    <a:pt x="0" y="12865"/>
                  </a:lnTo>
                  <a:lnTo>
                    <a:pt x="3526" y="15914"/>
                  </a:lnTo>
                  <a:lnTo>
                    <a:pt x="11948" y="18851"/>
                  </a:lnTo>
                  <a:lnTo>
                    <a:pt x="11948" y="21600"/>
                  </a:lnTo>
                  <a:lnTo>
                    <a:pt x="21600" y="13745"/>
                  </a:lnTo>
                  <a:close/>
                </a:path>
              </a:pathLst>
            </a:custGeom>
            <a:solidFill>
              <a:srgbClr val="385D8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7" name="Shape 87"/>
            <p:cNvSpPr/>
            <p:nvPr/>
          </p:nvSpPr>
          <p:spPr>
            <a:xfrm>
              <a:off x="336550" y="98425"/>
              <a:ext cx="11113" cy="22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9935"/>
                  </a:moveTo>
                  <a:lnTo>
                    <a:pt x="21600" y="5131"/>
                  </a:lnTo>
                  <a:lnTo>
                    <a:pt x="0" y="0"/>
                  </a:lnTo>
                  <a:lnTo>
                    <a:pt x="559" y="328"/>
                  </a:lnTo>
                  <a:lnTo>
                    <a:pt x="559" y="21600"/>
                  </a:lnTo>
                  <a:lnTo>
                    <a:pt x="21600" y="9935"/>
                  </a:lnTo>
                  <a:close/>
                </a:path>
              </a:pathLst>
            </a:custGeom>
            <a:solidFill>
              <a:srgbClr val="385D8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89" name="Shape 89"/>
          <p:cNvSpPr/>
          <p:nvPr/>
        </p:nvSpPr>
        <p:spPr>
          <a:xfrm>
            <a:off x="2203450" y="4635500"/>
            <a:ext cx="6072188" cy="223361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 defTabSz="912812">
              <a:lnSpc>
                <a:spcPct val="100000"/>
              </a:lnSpc>
            </a:pPr>
          </a:p>
        </p:txBody>
      </p:sp>
      <p:sp>
        <p:nvSpPr>
          <p:cNvPr id="90" name="Shape 90"/>
          <p:cNvSpPr/>
          <p:nvPr/>
        </p:nvSpPr>
        <p:spPr>
          <a:xfrm>
            <a:off x="2019300" y="6800850"/>
            <a:ext cx="7897813" cy="363538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 defTabSz="912812">
              <a:lnSpc>
                <a:spcPct val="100000"/>
              </a:lnSpc>
            </a:pPr>
          </a:p>
        </p:txBody>
      </p:sp>
    </p:spTree>
  </p:cSld>
  <p:clrMapOvr>
    <a:masterClrMapping/>
  </p:clrMapOvr>
  <p:transition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/>
          <p:nvPr/>
        </p:nvSpPr>
        <p:spPr>
          <a:xfrm>
            <a:off x="0" y="6551612"/>
            <a:ext cx="623888" cy="318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54" tIns="44954" rIns="44954" bIns="44954">
            <a:spAutoFit/>
          </a:bodyPr>
          <a:lstStyle>
            <a:lvl1pPr algn="ctr" defTabSz="912812">
              <a:lnSpc>
                <a:spcPct val="100000"/>
              </a:lnSpc>
              <a:defRPr b="1" sz="1600"/>
            </a:lvl1pPr>
          </a:lstStyle>
          <a:p>
            <a:pPr lvl="0">
              <a:defRPr b="0" sz="1800"/>
            </a:pPr>
            <a:r>
              <a:rPr b="1" sz="1600"/>
              <a:t>43</a:t>
            </a:r>
          </a:p>
        </p:txBody>
      </p:sp>
      <p:sp>
        <p:nvSpPr>
          <p:cNvPr id="308" name="Shape 308"/>
          <p:cNvSpPr/>
          <p:nvPr/>
        </p:nvSpPr>
        <p:spPr>
          <a:xfrm>
            <a:off x="906462" y="1992312"/>
            <a:ext cx="8880476" cy="3634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just" defTabSz="912812">
              <a:lnSpc>
                <a:spcPct val="100000"/>
              </a:lnSpc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</a:tabLst>
            </a:pPr>
            <a:r>
              <a:rPr sz="2400">
                <a:latin typeface="Times New Roman Bold"/>
                <a:ea typeface="Times New Roman Bold"/>
                <a:cs typeface="Times New Roman Bold"/>
                <a:sym typeface="Times New Roman Bold"/>
              </a:rPr>
              <a:t>l'</a:t>
            </a:r>
            <a:r>
              <a:rPr sz="2400">
                <a:solidFill>
                  <a:srgbClr val="FFFB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IO risulta, quindi,la condizione clinica da privilegiare,anche perche' la maggior parte dei soggetti affetti da tale sintomo sono di eta' avanzata,non autosufficienti.</a:t>
            </a:r>
            <a:endParaRPr sz="2400">
              <a:solidFill>
                <a:srgbClr val="FFFB00"/>
              </a:solidFill>
              <a:latin typeface="Times New Roman Bold"/>
              <a:ea typeface="Times New Roman Bold"/>
              <a:cs typeface="Times New Roman Bold"/>
              <a:sym typeface="Times New Roman Bold"/>
            </a:endParaRPr>
          </a:p>
          <a:p>
            <a:pPr lvl="0" algn="just" defTabSz="912812">
              <a:lnSpc>
                <a:spcPct val="100000"/>
              </a:lnSpc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</a:tabLst>
            </a:pPr>
            <a:endParaRPr sz="2400">
              <a:solidFill>
                <a:srgbClr val="FFFB00"/>
              </a:solidFill>
              <a:latin typeface="Times New Roman Bold"/>
              <a:ea typeface="Times New Roman Bold"/>
              <a:cs typeface="Times New Roman Bold"/>
              <a:sym typeface="Times New Roman Bold"/>
            </a:endParaRPr>
          </a:p>
          <a:p>
            <a:pPr lvl="0" algn="just" defTabSz="912812">
              <a:lnSpc>
                <a:spcPct val="100000"/>
              </a:lnSpc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</a:tabLst>
            </a:pPr>
            <a:r>
              <a:rPr sz="2400">
                <a:solidFill>
                  <a:srgbClr val="FFFB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Il trattamento dell'ipertensione clinostatica si rende necessario in presenza di elevati fattori di rischio cardiovascolari.</a:t>
            </a:r>
            <a:endParaRPr sz="2400">
              <a:solidFill>
                <a:srgbClr val="FFFB00"/>
              </a:solidFill>
              <a:latin typeface="Times New Roman Bold"/>
              <a:ea typeface="Times New Roman Bold"/>
              <a:cs typeface="Times New Roman Bold"/>
              <a:sym typeface="Times New Roman Bold"/>
            </a:endParaRPr>
          </a:p>
          <a:p>
            <a:pPr lvl="0" algn="just" defTabSz="912812">
              <a:lnSpc>
                <a:spcPct val="100000"/>
              </a:lnSpc>
              <a:spcBef>
                <a:spcPts val="500"/>
              </a:spcBef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</a:tabLst>
            </a:pPr>
            <a:endParaRPr sz="2400">
              <a:solidFill>
                <a:srgbClr val="FFFB00"/>
              </a:solidFill>
              <a:latin typeface="Times New Roman Bold"/>
              <a:ea typeface="Times New Roman Bold"/>
              <a:cs typeface="Times New Roman Bold"/>
              <a:sym typeface="Times New Roman Bold"/>
            </a:endParaRPr>
          </a:p>
          <a:p>
            <a:pPr lvl="0" algn="just" defTabSz="912812">
              <a:lnSpc>
                <a:spcPct val="100000"/>
              </a:lnSpc>
              <a:spcBef>
                <a:spcPts val="500"/>
              </a:spcBef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</a:tabLst>
            </a:pPr>
            <a:r>
              <a:rPr sz="2400">
                <a:solidFill>
                  <a:srgbClr val="FFFB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Il miglioramento clinico globale, tuttavia non risolve il problema fisiopatologico della disfunzione autonomica di tipo prevalentemente periferico spesso d'origine indeterminata.</a:t>
            </a:r>
          </a:p>
        </p:txBody>
      </p:sp>
      <p:sp>
        <p:nvSpPr>
          <p:cNvPr id="309" name="Shape 309"/>
          <p:cNvSpPr/>
          <p:nvPr/>
        </p:nvSpPr>
        <p:spPr>
          <a:xfrm>
            <a:off x="3990975" y="468312"/>
            <a:ext cx="3402013" cy="482761"/>
          </a:xfrm>
          <a:prstGeom prst="rect">
            <a:avLst/>
          </a:prstGeom>
          <a:solidFill>
            <a:srgbClr val="DD8047"/>
          </a:solidFill>
          <a:ln w="25560">
            <a:solidFill>
              <a:srgbClr val="A15D34"/>
            </a:solidFill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912812">
              <a:lnSpc>
                <a:spcPct val="100000"/>
              </a:lnSpc>
              <a:tabLst>
                <a:tab pos="711200" algn="l"/>
                <a:tab pos="1435100" algn="l"/>
                <a:tab pos="2159000" algn="l"/>
                <a:tab pos="2882900" algn="l"/>
              </a:tabLst>
              <a:defRPr b="1" i="1" sz="3300"/>
            </a:lvl1pPr>
          </a:lstStyle>
          <a:p>
            <a:pPr lvl="0">
              <a:defRPr b="0" i="0" sz="1800"/>
            </a:pPr>
            <a:r>
              <a:rPr b="1" i="1" sz="3300"/>
              <a:t>Conclusioni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/>
        </p:nvSpPr>
        <p:spPr>
          <a:xfrm>
            <a:off x="0" y="6551612"/>
            <a:ext cx="623888" cy="318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54" tIns="44954" rIns="44954" bIns="44954">
            <a:spAutoFit/>
          </a:bodyPr>
          <a:lstStyle>
            <a:lvl1pPr algn="ctr" defTabSz="912812">
              <a:lnSpc>
                <a:spcPct val="100000"/>
              </a:lnSpc>
              <a:defRPr b="1" sz="1600"/>
            </a:lvl1pPr>
          </a:lstStyle>
          <a:p>
            <a:pPr lvl="0">
              <a:defRPr b="0" sz="1800"/>
            </a:pPr>
            <a:r>
              <a:rPr b="1" sz="1600"/>
              <a:t>7</a:t>
            </a:r>
          </a:p>
        </p:txBody>
      </p:sp>
      <p:grpSp>
        <p:nvGrpSpPr>
          <p:cNvPr id="95" name="Group 95"/>
          <p:cNvGrpSpPr/>
          <p:nvPr/>
        </p:nvGrpSpPr>
        <p:grpSpPr>
          <a:xfrm>
            <a:off x="2638425" y="2303462"/>
            <a:ext cx="5280025" cy="3209926"/>
            <a:chOff x="0" y="0"/>
            <a:chExt cx="5280025" cy="3209925"/>
          </a:xfrm>
        </p:grpSpPr>
        <p:sp>
          <p:nvSpPr>
            <p:cNvPr id="93" name="Shape 93"/>
            <p:cNvSpPr/>
            <p:nvPr/>
          </p:nvSpPr>
          <p:spPr>
            <a:xfrm>
              <a:off x="0" y="0"/>
              <a:ext cx="5280025" cy="3209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912812">
                <a:lnSpc>
                  <a:spcPct val="100000"/>
                </a:lnSpc>
              </a:pPr>
            </a:p>
          </p:txBody>
        </p:sp>
        <p:pic>
          <p:nvPicPr>
            <p:cNvPr id="94" name="image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280025" cy="3209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6" name="Shape 96"/>
          <p:cNvSpPr/>
          <p:nvPr/>
        </p:nvSpPr>
        <p:spPr>
          <a:xfrm>
            <a:off x="2822219" y="5700712"/>
            <a:ext cx="5371224" cy="141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 defTabSz="912812">
              <a:lnSpc>
                <a:spcPct val="100000"/>
              </a:lnSpc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endParaRPr b="1" sz="1100"/>
          </a:p>
          <a:p>
            <a:pPr lvl="0" algn="ctr" defTabSz="912812">
              <a:lnSpc>
                <a:spcPct val="100000"/>
              </a:lnSpc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r>
              <a:rPr sz="1300">
                <a:latin typeface="Arial Bold"/>
                <a:ea typeface="Arial Bold"/>
                <a:cs typeface="Arial Bold"/>
                <a:sym typeface="Arial Bold"/>
              </a:rPr>
              <a:t>Vascular survival probability by diastolic orthostatic hypotension</a:t>
            </a:r>
            <a:endParaRPr sz="1300">
              <a:latin typeface="Arial Bold"/>
              <a:ea typeface="Arial Bold"/>
              <a:cs typeface="Arial Bold"/>
              <a:sym typeface="Arial Bold"/>
            </a:endParaRPr>
          </a:p>
          <a:p>
            <a:pPr lvl="0" algn="ctr" defTabSz="912812">
              <a:lnSpc>
                <a:spcPct val="100000"/>
              </a:lnSpc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r>
              <a:rPr sz="1300">
                <a:latin typeface="Arial Bold"/>
                <a:ea typeface="Arial Bold"/>
                <a:cs typeface="Arial Bold"/>
                <a:sym typeface="Arial Bold"/>
              </a:rPr>
              <a:t>and by systolic orthostatic hypotension in older diabetic</a:t>
            </a:r>
            <a:r>
              <a:rPr sz="1500">
                <a:latin typeface="Arial Bold"/>
                <a:ea typeface="Arial Bold"/>
                <a:cs typeface="Arial Bold"/>
                <a:sym typeface="Arial Bold"/>
              </a:rPr>
              <a:t> patients</a:t>
            </a:r>
            <a:endParaRPr sz="1500">
              <a:latin typeface="Arial Bold"/>
              <a:ea typeface="Arial Bold"/>
              <a:cs typeface="Arial Bold"/>
              <a:sym typeface="Arial Bold"/>
            </a:endParaRPr>
          </a:p>
          <a:p>
            <a:pPr lvl="0" algn="ctr" defTabSz="912812">
              <a:lnSpc>
                <a:spcPct val="100000"/>
              </a:lnSpc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endParaRPr b="1" sz="1100"/>
          </a:p>
          <a:p>
            <a:pPr lvl="0" algn="ctr" defTabSz="912812">
              <a:lnSpc>
                <a:spcPct val="100000"/>
              </a:lnSpc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endParaRPr b="1" sz="1100"/>
          </a:p>
          <a:p>
            <a:pPr lvl="0" algn="ctr" defTabSz="912812">
              <a:lnSpc>
                <a:spcPct val="100000"/>
              </a:lnSpc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endParaRPr b="1" i="1" sz="1100"/>
          </a:p>
          <a:p>
            <a:pPr lvl="0" algn="ctr" defTabSz="912812">
              <a:lnSpc>
                <a:spcPct val="100000"/>
              </a:lnSpc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endParaRPr b="1" i="1" sz="1100"/>
          </a:p>
          <a:p>
            <a:pPr lvl="0" algn="ctr" defTabSz="912812">
              <a:lnSpc>
                <a:spcPct val="100000"/>
              </a:lnSpc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  <a:tab pos="9398000" algn="l"/>
              </a:tabLst>
            </a:pPr>
            <a:r>
              <a:rPr b="1" i="1" sz="1100"/>
              <a:t>Tab 1 Lukkinen H. et al, Diabetes Res Clin Pract 67 (2005) 163-166</a:t>
            </a:r>
          </a:p>
        </p:txBody>
      </p:sp>
      <p:grpSp>
        <p:nvGrpSpPr>
          <p:cNvPr id="99" name="Group 99"/>
          <p:cNvGrpSpPr/>
          <p:nvPr/>
        </p:nvGrpSpPr>
        <p:grpSpPr>
          <a:xfrm>
            <a:off x="1235075" y="342900"/>
            <a:ext cx="8040688" cy="928688"/>
            <a:chOff x="0" y="0"/>
            <a:chExt cx="8040687" cy="928687"/>
          </a:xfrm>
        </p:grpSpPr>
        <p:sp>
          <p:nvSpPr>
            <p:cNvPr id="97" name="Shape 97"/>
            <p:cNvSpPr/>
            <p:nvPr/>
          </p:nvSpPr>
          <p:spPr>
            <a:xfrm>
              <a:off x="1787525" y="87312"/>
              <a:ext cx="4813300" cy="5556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912812">
                <a:lnSpc>
                  <a:spcPct val="100000"/>
                </a:lnSpc>
              </a:pPr>
            </a:p>
          </p:txBody>
        </p:sp>
        <p:pic>
          <p:nvPicPr>
            <p:cNvPr id="98" name="image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040688" cy="9286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/>
        </p:nvSpPr>
        <p:spPr>
          <a:xfrm>
            <a:off x="2663825" y="171449"/>
            <a:ext cx="5030788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912812">
              <a:lnSpc>
                <a:spcPct val="100000"/>
              </a:lnSpc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</a:tabLst>
              <a:defRPr b="1" i="1" sz="4400"/>
            </a:lvl1pPr>
          </a:lstStyle>
          <a:p>
            <a:pPr lvl="0">
              <a:defRPr b="0" i="0" sz="1800"/>
            </a:pPr>
            <a:r>
              <a:rPr b="1" i="1" sz="4400"/>
              <a:t>Key point</a:t>
            </a:r>
          </a:p>
        </p:txBody>
      </p:sp>
      <p:sp>
        <p:nvSpPr>
          <p:cNvPr id="102" name="Shape 102"/>
          <p:cNvSpPr/>
          <p:nvPr/>
        </p:nvSpPr>
        <p:spPr>
          <a:xfrm>
            <a:off x="1620837" y="3698875"/>
            <a:ext cx="7527926" cy="1522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1747837" indent="-1241425" defTabSz="912812">
              <a:lnSpc>
                <a:spcPts val="4000"/>
              </a:lnSpc>
              <a:buClr>
                <a:srgbClr val="000000"/>
              </a:buClr>
              <a:buSzPct val="100000"/>
              <a:buChar char="•"/>
              <a:tabLst>
                <a:tab pos="7874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</a:tabLst>
              <a:defRPr b="1" i="1" sz="3400"/>
            </a:lvl1pPr>
          </a:lstStyle>
          <a:p>
            <a:pPr lvl="0">
              <a:defRPr b="0" i="0" sz="1800"/>
            </a:pPr>
            <a:r>
              <a:rPr b="1" i="1" sz="3400"/>
              <a:t>L’ipotensione ortostatica è un fattore di rischio indipendente per mortalità,eventi coronarici e stroke</a:t>
            </a:r>
          </a:p>
        </p:txBody>
      </p:sp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/>
        </p:nvSpPr>
        <p:spPr>
          <a:xfrm>
            <a:off x="387350" y="1773237"/>
            <a:ext cx="10504488" cy="422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912812">
              <a:lnSpc>
                <a:spcPct val="100000"/>
              </a:lnSpc>
              <a:tabLst>
                <a:tab pos="3962400" algn="l"/>
                <a:tab pos="6273800" algn="l"/>
                <a:tab pos="8356600" algn="l"/>
                <a:tab pos="9550400" algn="l"/>
              </a:tabLst>
            </a:pPr>
            <a:r>
              <a:rPr b="1" sz="3400"/>
              <a:t>L’ipotensione ortostatica interessa circa	il 6% dei </a:t>
            </a:r>
            <a:endParaRPr b="1" sz="3400"/>
          </a:p>
          <a:p>
            <a:pPr lvl="0" defTabSz="912812">
              <a:lnSpc>
                <a:spcPct val="100000"/>
              </a:lnSpc>
              <a:tabLst>
                <a:tab pos="3962400" algn="l"/>
                <a:tab pos="6273800" algn="l"/>
                <a:tab pos="8356600" algn="l"/>
                <a:tab pos="9550400" algn="l"/>
              </a:tabLst>
            </a:pPr>
            <a:endParaRPr b="1" sz="3400"/>
          </a:p>
          <a:p>
            <a:pPr lvl="0" defTabSz="912812">
              <a:lnSpc>
                <a:spcPct val="100000"/>
              </a:lnSpc>
              <a:tabLst>
                <a:tab pos="3962400" algn="l"/>
                <a:tab pos="6273800" algn="l"/>
                <a:tab pos="8356600" algn="l"/>
                <a:tab pos="9550400" algn="l"/>
              </a:tabLst>
            </a:pPr>
            <a:r>
              <a:rPr b="1" sz="3400"/>
              <a:t>soggetti di </a:t>
            </a:r>
            <a:r>
              <a:rPr b="1" sz="3400" u="sng"/>
              <a:t>età  media</a:t>
            </a:r>
            <a:r>
              <a:rPr b="1" sz="3400"/>
              <a:t> ed è associata ad un </a:t>
            </a:r>
            <a:endParaRPr b="1" sz="3400"/>
          </a:p>
          <a:p>
            <a:pPr lvl="0" defTabSz="912812">
              <a:lnSpc>
                <a:spcPct val="100000"/>
              </a:lnSpc>
              <a:tabLst>
                <a:tab pos="3962400" algn="l"/>
                <a:tab pos="6273800" algn="l"/>
                <a:tab pos="8356600" algn="l"/>
                <a:tab pos="9550400" algn="l"/>
              </a:tabLst>
            </a:pPr>
            <a:endParaRPr b="1" sz="3400"/>
          </a:p>
          <a:p>
            <a:pPr lvl="0" defTabSz="912812">
              <a:lnSpc>
                <a:spcPct val="100000"/>
              </a:lnSpc>
              <a:tabLst>
                <a:tab pos="3962400" algn="l"/>
                <a:tab pos="6273800" algn="l"/>
                <a:tab pos="8356600" algn="l"/>
                <a:tab pos="9550400" algn="l"/>
              </a:tabLst>
            </a:pPr>
            <a:r>
              <a:rPr b="1" sz="3400"/>
              <a:t>aumento di mortalita' cardiovascolare </a:t>
            </a:r>
            <a:endParaRPr b="1" sz="3400"/>
          </a:p>
          <a:p>
            <a:pPr lvl="0" defTabSz="912812">
              <a:lnSpc>
                <a:spcPct val="100000"/>
              </a:lnSpc>
              <a:tabLst>
                <a:tab pos="3962400" algn="l"/>
                <a:tab pos="6273800" algn="l"/>
                <a:tab pos="8356600" algn="l"/>
                <a:tab pos="9550400" algn="l"/>
              </a:tabLst>
            </a:pPr>
            <a:endParaRPr b="1" sz="3400"/>
          </a:p>
          <a:p>
            <a:pPr lvl="0" defTabSz="912812">
              <a:lnSpc>
                <a:spcPct val="100000"/>
              </a:lnSpc>
              <a:tabLst>
                <a:tab pos="3962400" algn="l"/>
                <a:tab pos="6273800" algn="l"/>
                <a:tab pos="8356600" algn="l"/>
                <a:tab pos="9550400" algn="l"/>
              </a:tabLst>
            </a:pPr>
            <a:r>
              <a:rPr b="1" sz="3400"/>
              <a:t>indipendentemente dalla presenza di altri fattori di </a:t>
            </a:r>
            <a:endParaRPr b="1" sz="3400"/>
          </a:p>
          <a:p>
            <a:pPr lvl="0" defTabSz="912812">
              <a:lnSpc>
                <a:spcPct val="100000"/>
              </a:lnSpc>
              <a:tabLst>
                <a:tab pos="3962400" algn="l"/>
                <a:tab pos="6273800" algn="l"/>
                <a:tab pos="8356600" algn="l"/>
                <a:tab pos="9550400" algn="l"/>
              </a:tabLst>
            </a:pPr>
            <a:endParaRPr b="1" sz="3400"/>
          </a:p>
          <a:p>
            <a:pPr lvl="0" defTabSz="912812">
              <a:lnSpc>
                <a:spcPct val="100000"/>
              </a:lnSpc>
              <a:tabLst>
                <a:tab pos="3962400" algn="l"/>
                <a:tab pos="6273800" algn="l"/>
                <a:tab pos="8356600" algn="l"/>
                <a:tab pos="9550400" algn="l"/>
              </a:tabLst>
            </a:pPr>
            <a:r>
              <a:rPr b="1" sz="3400"/>
              <a:t>rischio</a:t>
            </a:r>
          </a:p>
        </p:txBody>
      </p:sp>
      <p:sp>
        <p:nvSpPr>
          <p:cNvPr id="105" name="Shape 105"/>
          <p:cNvSpPr/>
          <p:nvPr/>
        </p:nvSpPr>
        <p:spPr>
          <a:xfrm>
            <a:off x="3216275" y="5667375"/>
            <a:ext cx="8086725" cy="153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 defTabSz="912812">
              <a:lnSpc>
                <a:spcPct val="100000"/>
              </a:lnSpc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</a:tabLst>
            </a:pPr>
            <a:endParaRPr b="1" sz="3400"/>
          </a:p>
          <a:p>
            <a:pPr lvl="0" defTabSz="912812">
              <a:lnSpc>
                <a:spcPct val="100000"/>
              </a:lnSpc>
              <a:spcBef>
                <a:spcPts val="2400"/>
              </a:spcBef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</a:tabLst>
            </a:pPr>
            <a:r>
              <a:rPr b="1" i="1" sz="1600"/>
              <a:t>(ARIC Study, Rose KM et al. Circulation 2006;114: 630-636 ) </a:t>
            </a:r>
            <a:endParaRPr b="1" i="1" sz="1600"/>
          </a:p>
          <a:p>
            <a:pPr lvl="0" defTabSz="912812">
              <a:lnSpc>
                <a:spcPct val="100000"/>
              </a:lnSpc>
              <a:spcBef>
                <a:spcPts val="2400"/>
              </a:spcBef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</a:tabLst>
            </a:pPr>
            <a:r>
              <a:rPr b="1" i="1" sz="1600"/>
              <a:t>(Fedorowski et al. European Heart Journal 2010; 31: 85-9)</a:t>
            </a: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/>
        </p:nvSpPr>
        <p:spPr>
          <a:xfrm>
            <a:off x="8080375" y="6300787"/>
            <a:ext cx="2298700" cy="11557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 defTabSz="912812">
              <a:lnSpc>
                <a:spcPct val="100000"/>
              </a:lnSpc>
            </a:pPr>
          </a:p>
        </p:txBody>
      </p:sp>
      <p:sp>
        <p:nvSpPr>
          <p:cNvPr id="108" name="Shape 108"/>
          <p:cNvSpPr/>
          <p:nvPr/>
        </p:nvSpPr>
        <p:spPr>
          <a:xfrm>
            <a:off x="576262" y="1131887"/>
            <a:ext cx="8821738" cy="544036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 defTabSz="912812">
              <a:lnSpc>
                <a:spcPct val="100000"/>
              </a:lnSpc>
            </a:pPr>
          </a:p>
        </p:txBody>
      </p:sp>
      <p:sp>
        <p:nvSpPr>
          <p:cNvPr id="109" name="Shape 109"/>
          <p:cNvSpPr/>
          <p:nvPr/>
        </p:nvSpPr>
        <p:spPr>
          <a:xfrm>
            <a:off x="404812" y="7170737"/>
            <a:ext cx="5564188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912812">
              <a:lnSpc>
                <a:spcPct val="100000"/>
              </a:lnSpc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</a:tabLst>
              <a:defRPr sz="16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1600"/>
              <a:t>Rose, K. M. et al. Circulation 2006;114:630-636</a:t>
            </a:r>
          </a:p>
        </p:txBody>
      </p:sp>
      <p:sp>
        <p:nvSpPr>
          <p:cNvPr id="110" name="Shape 110"/>
          <p:cNvSpPr/>
          <p:nvPr/>
        </p:nvSpPr>
        <p:spPr>
          <a:xfrm>
            <a:off x="787399" y="184150"/>
            <a:ext cx="9115427" cy="481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912812">
              <a:lnSpc>
                <a:spcPct val="100000"/>
              </a:lnSpc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  <a:tab pos="5778500" algn="l"/>
                <a:tab pos="6502400" algn="l"/>
                <a:tab pos="7226300" algn="l"/>
                <a:tab pos="7950200" algn="l"/>
                <a:tab pos="8674100" algn="l"/>
              </a:tabLst>
              <a:defRPr sz="34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3400"/>
              <a:t>Kaplan-Meier survival curves by OH status</a:t>
            </a:r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/>
        </p:nvSpPr>
        <p:spPr>
          <a:xfrm>
            <a:off x="9083675" y="7116762"/>
            <a:ext cx="952500" cy="4064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 defTabSz="912812">
              <a:lnSpc>
                <a:spcPct val="100000"/>
              </a:lnSpc>
            </a:pPr>
          </a:p>
        </p:txBody>
      </p:sp>
      <p:sp>
        <p:nvSpPr>
          <p:cNvPr id="113" name="Shape 113"/>
          <p:cNvSpPr/>
          <p:nvPr/>
        </p:nvSpPr>
        <p:spPr>
          <a:xfrm>
            <a:off x="815975" y="49212"/>
            <a:ext cx="3740150" cy="34115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 defTabSz="912812">
              <a:lnSpc>
                <a:spcPct val="100000"/>
              </a:lnSpc>
            </a:pPr>
          </a:p>
        </p:txBody>
      </p:sp>
      <p:sp>
        <p:nvSpPr>
          <p:cNvPr id="114" name="Shape 114"/>
          <p:cNvSpPr/>
          <p:nvPr/>
        </p:nvSpPr>
        <p:spPr>
          <a:xfrm>
            <a:off x="517525" y="7250112"/>
            <a:ext cx="5592763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912812">
              <a:lnSpc>
                <a:spcPct val="100000"/>
              </a:lnSpc>
              <a:tabLst>
                <a:tab pos="711200" algn="l"/>
                <a:tab pos="1435100" algn="l"/>
                <a:tab pos="2159000" algn="l"/>
                <a:tab pos="2882900" algn="l"/>
                <a:tab pos="3606800" algn="l"/>
                <a:tab pos="4330700" algn="l"/>
                <a:tab pos="5054600" algn="l"/>
              </a:tabLst>
              <a:defRPr sz="16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1600"/>
              <a:t>Fedorowski, A. et al. Eur Heart J 2010 31:85-91</a:t>
            </a:r>
          </a:p>
        </p:txBody>
      </p:sp>
      <p:sp>
        <p:nvSpPr>
          <p:cNvPr id="115" name="Shape 115"/>
          <p:cNvSpPr/>
          <p:nvPr/>
        </p:nvSpPr>
        <p:spPr>
          <a:xfrm>
            <a:off x="6142037" y="41275"/>
            <a:ext cx="3792538" cy="342265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 defTabSz="912812">
              <a:lnSpc>
                <a:spcPct val="100000"/>
              </a:lnSpc>
            </a:pPr>
          </a:p>
        </p:txBody>
      </p:sp>
      <p:sp>
        <p:nvSpPr>
          <p:cNvPr id="116" name="Shape 116"/>
          <p:cNvSpPr/>
          <p:nvPr/>
        </p:nvSpPr>
        <p:spPr>
          <a:xfrm>
            <a:off x="6221412" y="3619500"/>
            <a:ext cx="3738563" cy="339248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 defTabSz="912812">
              <a:lnSpc>
                <a:spcPct val="100000"/>
              </a:lnSpc>
            </a:pPr>
          </a:p>
        </p:txBody>
      </p:sp>
      <p:sp>
        <p:nvSpPr>
          <p:cNvPr id="117" name="Shape 117"/>
          <p:cNvSpPr/>
          <p:nvPr/>
        </p:nvSpPr>
        <p:spPr>
          <a:xfrm>
            <a:off x="736600" y="3538537"/>
            <a:ext cx="3875088" cy="352266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 defTabSz="912812">
              <a:lnSpc>
                <a:spcPct val="100000"/>
              </a:lnSpc>
            </a:pPr>
          </a:p>
        </p:txBody>
      </p:sp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8F8F8F"/>
      </a:accent3>
      <a:accent4>
        <a:srgbClr val="707070"/>
      </a:accent4>
      <a:accent5>
        <a:srgbClr val="AAE0C9"/>
      </a:accent5>
      <a:accent6>
        <a:srgbClr val="2E2EB9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0CC99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47675" rtl="0" fontAlgn="auto" latinLnBrk="1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Tw Cen MT"/>
            <a:ea typeface="Tw Cen MT"/>
            <a:cs typeface="Tw Cen MT"/>
            <a:sym typeface="Tw Cen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CC99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47675" rtl="0" fontAlgn="auto" latinLnBrk="1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Tw Cen MT"/>
            <a:ea typeface="Tw Cen MT"/>
            <a:cs typeface="Tw Cen MT"/>
            <a:sym typeface="Tw Cen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8F8F8F"/>
      </a:accent3>
      <a:accent4>
        <a:srgbClr val="707070"/>
      </a:accent4>
      <a:accent5>
        <a:srgbClr val="AAE0C9"/>
      </a:accent5>
      <a:accent6>
        <a:srgbClr val="2E2EB9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0CC99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47675" rtl="0" fontAlgn="auto" latinLnBrk="1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Tw Cen MT"/>
            <a:ea typeface="Tw Cen MT"/>
            <a:cs typeface="Tw Cen MT"/>
            <a:sym typeface="Tw Cen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CC99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47675" rtl="0" fontAlgn="auto" latinLnBrk="1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Tw Cen MT"/>
            <a:ea typeface="Tw Cen MT"/>
            <a:cs typeface="Tw Cen MT"/>
            <a:sym typeface="Tw Cen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