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avi" ContentType="video/avi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1" r:id="rId3"/>
    <p:sldId id="285" r:id="rId4"/>
    <p:sldId id="261" r:id="rId5"/>
    <p:sldId id="264" r:id="rId6"/>
    <p:sldId id="268" r:id="rId7"/>
    <p:sldId id="263" r:id="rId8"/>
    <p:sldId id="260" r:id="rId9"/>
    <p:sldId id="256" r:id="rId10"/>
    <p:sldId id="262" r:id="rId11"/>
    <p:sldId id="270" r:id="rId12"/>
    <p:sldId id="269" r:id="rId13"/>
    <p:sldId id="282" r:id="rId14"/>
    <p:sldId id="283" r:id="rId15"/>
    <p:sldId id="281" r:id="rId16"/>
    <p:sldId id="286" r:id="rId17"/>
    <p:sldId id="272" r:id="rId18"/>
    <p:sldId id="274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65" r:id="rId27"/>
    <p:sldId id="266" r:id="rId28"/>
    <p:sldId id="267" r:id="rId29"/>
    <p:sldId id="284" r:id="rId3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824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12/10/2018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12/10/2018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12/10/2018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FF99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FF99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7474D-466D-4472-9688-3012190E54BB}" type="slidenum">
              <a:rPr lang="it-IT" altLang="it-IT">
                <a:solidFill>
                  <a:srgbClr val="00FF99"/>
                </a:solidFill>
              </a:rPr>
              <a:pPr/>
              <a:t>‹N›</a:t>
            </a:fld>
            <a:endParaRPr lang="it-IT" altLang="it-IT">
              <a:solidFill>
                <a:srgbClr val="00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9945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FF99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FF99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3C54C5-9C6D-4B02-8FE3-729272578203}" type="slidenum">
              <a:rPr lang="it-IT" altLang="it-IT">
                <a:solidFill>
                  <a:srgbClr val="00FF99"/>
                </a:solidFill>
              </a:rPr>
              <a:pPr/>
              <a:t>‹N›</a:t>
            </a:fld>
            <a:endParaRPr lang="it-IT" altLang="it-IT">
              <a:solidFill>
                <a:srgbClr val="00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1877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FF99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FF99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B279BB-44FF-434C-8498-88F0F14EBB8D}" type="slidenum">
              <a:rPr lang="it-IT" altLang="it-IT">
                <a:solidFill>
                  <a:srgbClr val="00FF99"/>
                </a:solidFill>
              </a:rPr>
              <a:pPr/>
              <a:t>‹N›</a:t>
            </a:fld>
            <a:endParaRPr lang="it-IT" altLang="it-IT">
              <a:solidFill>
                <a:srgbClr val="00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4674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FF99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FF99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22D24A-4DDD-463A-93DC-14188E6A3B93}" type="slidenum">
              <a:rPr lang="it-IT" altLang="it-IT">
                <a:solidFill>
                  <a:srgbClr val="00FF99"/>
                </a:solidFill>
              </a:rPr>
              <a:pPr/>
              <a:t>‹N›</a:t>
            </a:fld>
            <a:endParaRPr lang="it-IT" altLang="it-IT">
              <a:solidFill>
                <a:srgbClr val="00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2253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FF99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FF99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969EA3-6DF7-449F-8E76-20FB70AFEF2A}" type="slidenum">
              <a:rPr lang="it-IT" altLang="it-IT">
                <a:solidFill>
                  <a:srgbClr val="00FF99"/>
                </a:solidFill>
              </a:rPr>
              <a:pPr/>
              <a:t>‹N›</a:t>
            </a:fld>
            <a:endParaRPr lang="it-IT" altLang="it-IT">
              <a:solidFill>
                <a:srgbClr val="00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81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FF99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FF99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CB9FEF-2383-426F-8FCC-14B9CF332606}" type="slidenum">
              <a:rPr lang="it-IT" altLang="it-IT">
                <a:solidFill>
                  <a:srgbClr val="00FF99"/>
                </a:solidFill>
              </a:rPr>
              <a:pPr/>
              <a:t>‹N›</a:t>
            </a:fld>
            <a:endParaRPr lang="it-IT" altLang="it-IT">
              <a:solidFill>
                <a:srgbClr val="00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17034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FF99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FF99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5C84CD-F8D8-43CC-BFB9-9CBB8B5BD264}" type="slidenum">
              <a:rPr lang="it-IT" altLang="it-IT">
                <a:solidFill>
                  <a:srgbClr val="00FF99"/>
                </a:solidFill>
              </a:rPr>
              <a:pPr/>
              <a:t>‹N›</a:t>
            </a:fld>
            <a:endParaRPr lang="it-IT" altLang="it-IT">
              <a:solidFill>
                <a:srgbClr val="00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7802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FF99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FF99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05FDDD-5AE8-416C-97A2-71E79D6D10ED}" type="slidenum">
              <a:rPr lang="it-IT" altLang="it-IT">
                <a:solidFill>
                  <a:srgbClr val="00FF99"/>
                </a:solidFill>
              </a:rPr>
              <a:pPr/>
              <a:t>‹N›</a:t>
            </a:fld>
            <a:endParaRPr lang="it-IT" altLang="it-IT">
              <a:solidFill>
                <a:srgbClr val="00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2629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12/10/2018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FF99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FF99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8E9509-ADB6-424E-97BC-931BF1454B9F}" type="slidenum">
              <a:rPr lang="it-IT" altLang="it-IT">
                <a:solidFill>
                  <a:srgbClr val="00FF99"/>
                </a:solidFill>
              </a:rPr>
              <a:pPr/>
              <a:t>‹N›</a:t>
            </a:fld>
            <a:endParaRPr lang="it-IT" altLang="it-IT">
              <a:solidFill>
                <a:srgbClr val="00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43154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FF99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FF99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4138CE-F0FE-4BF2-8358-7D53DADA6DFC}" type="slidenum">
              <a:rPr lang="it-IT" altLang="it-IT">
                <a:solidFill>
                  <a:srgbClr val="00FF99"/>
                </a:solidFill>
              </a:rPr>
              <a:pPr/>
              <a:t>‹N›</a:t>
            </a:fld>
            <a:endParaRPr lang="it-IT" altLang="it-IT">
              <a:solidFill>
                <a:srgbClr val="00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36869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FF99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FF99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C982A0-878B-43BF-A082-9EFD8B1DFB2A}" type="slidenum">
              <a:rPr lang="it-IT" altLang="it-IT">
                <a:solidFill>
                  <a:srgbClr val="00FF99"/>
                </a:solidFill>
              </a:rPr>
              <a:pPr/>
              <a:t>‹N›</a:t>
            </a:fld>
            <a:endParaRPr lang="it-IT" altLang="it-IT">
              <a:solidFill>
                <a:srgbClr val="00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10982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olo, testo e clip multimedi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risorsa multimediale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FF99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FF99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E6B6A03-E22E-4CFF-BA84-779C6AACA86D}" type="slidenum">
              <a:rPr lang="it-IT" altLang="it-IT">
                <a:solidFill>
                  <a:srgbClr val="00FF99"/>
                </a:solidFill>
              </a:rPr>
              <a:pPr/>
              <a:t>‹N›</a:t>
            </a:fld>
            <a:endParaRPr lang="it-IT" altLang="it-IT">
              <a:solidFill>
                <a:srgbClr val="00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87554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FF99"/>
              </a:solidFill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FF99"/>
              </a:solidFill>
            </a:endParaRP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4424F63-09E8-4433-95D6-40993DC21D96}" type="slidenum">
              <a:rPr lang="it-IT" altLang="it-IT">
                <a:solidFill>
                  <a:srgbClr val="00FF99"/>
                </a:solidFill>
              </a:rPr>
              <a:pPr/>
              <a:t>‹N›</a:t>
            </a:fld>
            <a:endParaRPr lang="it-IT" altLang="it-IT">
              <a:solidFill>
                <a:srgbClr val="00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38290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FF99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FF99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D67C6FB-81DF-4904-B89F-42AE4AB315BD}" type="slidenum">
              <a:rPr lang="it-IT" altLang="it-IT">
                <a:solidFill>
                  <a:srgbClr val="00FF99"/>
                </a:solidFill>
              </a:rPr>
              <a:pPr/>
              <a:t>‹N›</a:t>
            </a:fld>
            <a:endParaRPr lang="it-IT" altLang="it-IT">
              <a:solidFill>
                <a:srgbClr val="00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0397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12/10/2018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12/10/2018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12/10/2018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12/10/2018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12/10/2018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12/10/2018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12/10/2018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pPr/>
              <a:t>12/10/2018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5000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smtClean="0">
              <a:solidFill>
                <a:srgbClr val="00FF99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smtClean="0">
              <a:solidFill>
                <a:srgbClr val="00FF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B3C3034-B55E-47C6-B075-41441697603E}" type="slidenum">
              <a:rPr lang="it-IT" altLang="it-IT" smtClean="0">
                <a:solidFill>
                  <a:srgbClr val="00FF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 smtClean="0">
              <a:solidFill>
                <a:srgbClr val="00FF99"/>
              </a:solidFill>
            </a:endParaRPr>
          </a:p>
        </p:txBody>
      </p:sp>
      <p:pic>
        <p:nvPicPr>
          <p:cNvPr id="1031" name="Picture 7" descr="LOGO blu PTV"/>
          <p:cNvPicPr>
            <a:picLocks noChangeAspect="1" noChangeArrowheads="1"/>
          </p:cNvPicPr>
          <p:nvPr userDrawn="1"/>
        </p:nvPicPr>
        <p:blipFill>
          <a:blip r:embed="rId16" cstate="print">
            <a:lum bright="18000" contrast="-24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67400"/>
            <a:ext cx="60642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3704756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7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60000"/>
        <a:buFont typeface="Wingdings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60000"/>
        <a:buFont typeface="Wingdings" pitchFamily="2" charset="2"/>
        <a:buChar char="²"/>
        <a:defRPr sz="28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70000"/>
        <a:buChar char="–"/>
        <a:defRPr sz="28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Backup%20Paolo\Documenti%20Paolo\Documenti\Presentazioni\PFO%20SIC%202006\Calevi%20PFO\Image15.avi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.avi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1.avi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2.avi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3.avi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3.avi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4.avi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4.avi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9571" y="285750"/>
            <a:ext cx="3627437" cy="628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2891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5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976313"/>
            <a:ext cx="8534400" cy="640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600200" y="76200"/>
            <a:ext cx="618630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6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6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6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6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6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6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6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6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6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5400" dirty="0">
                <a:solidFill>
                  <a:srgbClr val="00B0F0"/>
                </a:solidFill>
                <a:latin typeface="Arial" charset="0"/>
              </a:rPr>
              <a:t>TEE - </a:t>
            </a:r>
            <a:r>
              <a:rPr lang="it-IT" altLang="it-IT" sz="5400" dirty="0" err="1" smtClean="0">
                <a:solidFill>
                  <a:srgbClr val="00B0F0"/>
                </a:solidFill>
                <a:latin typeface="Arial" charset="0"/>
              </a:rPr>
              <a:t>Ecocontrasto</a:t>
            </a:r>
            <a:endParaRPr lang="it-IT" altLang="it-IT" sz="5400" dirty="0">
              <a:solidFill>
                <a:srgbClr val="00B0F0"/>
              </a:solidFill>
              <a:latin typeface="Arial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899592" y="908720"/>
            <a:ext cx="1512168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it-IT" sz="2000" b="1" dirty="0" err="1" smtClean="0"/>
              <a:t>xxxxxxxxxxxxxx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xmlns="" val="230290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Fig-2-art-30"/>
          <p:cNvPicPr>
            <a:picLocks noChangeAspect="1" noChangeArrowheads="1"/>
          </p:cNvPicPr>
          <p:nvPr/>
        </p:nvPicPr>
        <p:blipFill>
          <a:blip r:embed="rId2" cstate="print">
            <a:lum bright="-18000"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04" t="8365" r="20604" b="5391"/>
          <a:stretch>
            <a:fillRect/>
          </a:stretch>
        </p:blipFill>
        <p:spPr>
          <a:xfrm>
            <a:off x="2267744" y="1844824"/>
            <a:ext cx="475252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7809" y="169368"/>
            <a:ext cx="918713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6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6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6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6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6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6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6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6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6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000" dirty="0" smtClean="0">
                <a:solidFill>
                  <a:srgbClr val="00B0F0"/>
                </a:solidFill>
                <a:latin typeface="Arial" charset="0"/>
              </a:rPr>
              <a:t>Risoluzione Assiale TEE &lt;1 mm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600" dirty="0" smtClean="0">
                <a:solidFill>
                  <a:srgbClr val="FFC000"/>
                </a:solidFill>
                <a:latin typeface="Arial" charset="0"/>
              </a:rPr>
              <a:t>Possono Sfuggire </a:t>
            </a:r>
            <a:r>
              <a:rPr lang="it-IT" altLang="it-IT" sz="3600" dirty="0">
                <a:solidFill>
                  <a:srgbClr val="FFC000"/>
                </a:solidFill>
                <a:latin typeface="Arial" charset="0"/>
              </a:rPr>
              <a:t>S</a:t>
            </a:r>
            <a:r>
              <a:rPr lang="it-IT" altLang="it-IT" sz="3600" dirty="0" smtClean="0">
                <a:solidFill>
                  <a:srgbClr val="FFC000"/>
                </a:solidFill>
                <a:latin typeface="Arial" charset="0"/>
              </a:rPr>
              <a:t>olo </a:t>
            </a:r>
            <a:r>
              <a:rPr lang="it-IT" altLang="it-IT" sz="3600" dirty="0">
                <a:solidFill>
                  <a:srgbClr val="FFC000"/>
                </a:solidFill>
                <a:latin typeface="Arial" charset="0"/>
              </a:rPr>
              <a:t>PFO </a:t>
            </a:r>
            <a:r>
              <a:rPr lang="it-IT" altLang="it-IT" sz="3600" dirty="0" err="1" smtClean="0">
                <a:solidFill>
                  <a:srgbClr val="FFC000"/>
                </a:solidFill>
                <a:latin typeface="Arial" charset="0"/>
              </a:rPr>
              <a:t>Submillimetrici</a:t>
            </a:r>
            <a:r>
              <a:rPr lang="it-IT" altLang="it-IT" sz="3600" dirty="0" smtClean="0">
                <a:solidFill>
                  <a:srgbClr val="FFC000"/>
                </a:solidFill>
                <a:latin typeface="Arial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600" dirty="0" smtClean="0">
                <a:solidFill>
                  <a:srgbClr val="FFC000"/>
                </a:solidFill>
                <a:latin typeface="Arial" charset="0"/>
              </a:rPr>
              <a:t>Senza Rilevanza Clinica</a:t>
            </a:r>
            <a:endParaRPr lang="it-IT" altLang="it-IT" sz="3600" dirty="0">
              <a:solidFill>
                <a:srgbClr val="FFC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626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L Perf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682241" y="1844824"/>
            <a:ext cx="5851525" cy="4389437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11560" y="116632"/>
            <a:ext cx="799288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 smtClean="0">
                <a:solidFill>
                  <a:srgbClr val="00B0F0"/>
                </a:solidFill>
              </a:rPr>
              <a:t>Dissezione Aortica</a:t>
            </a:r>
            <a:endParaRPr lang="it-IT" sz="4800" dirty="0" smtClean="0">
              <a:solidFill>
                <a:srgbClr val="00B0F0"/>
              </a:solidFill>
            </a:endParaRPr>
          </a:p>
          <a:p>
            <a:pPr algn="ctr"/>
            <a:r>
              <a:rPr lang="it-IT" sz="4400" dirty="0" smtClean="0">
                <a:solidFill>
                  <a:srgbClr val="FFC000"/>
                </a:solidFill>
              </a:rPr>
              <a:t>Perfusione del Vero Lume</a:t>
            </a:r>
            <a:endParaRPr lang="it-IT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959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xed Perfusion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600795" y="1847875"/>
            <a:ext cx="5851525" cy="438943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11560" y="116632"/>
            <a:ext cx="799288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 smtClean="0">
                <a:solidFill>
                  <a:srgbClr val="00B0F0"/>
                </a:solidFill>
              </a:rPr>
              <a:t>Dissezione Aortica</a:t>
            </a:r>
            <a:endParaRPr lang="it-IT" sz="4800" dirty="0" smtClean="0">
              <a:solidFill>
                <a:srgbClr val="00B0F0"/>
              </a:solidFill>
            </a:endParaRPr>
          </a:p>
          <a:p>
            <a:pPr algn="ctr"/>
            <a:r>
              <a:rPr lang="it-IT" sz="4400" dirty="0" smtClean="0">
                <a:solidFill>
                  <a:srgbClr val="FFC000"/>
                </a:solidFill>
              </a:rPr>
              <a:t>Perfusione Mista</a:t>
            </a:r>
            <a:endParaRPr lang="it-IT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679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lperfusion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763688" y="1844824"/>
            <a:ext cx="5851525" cy="438943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11560" y="116632"/>
            <a:ext cx="799288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 smtClean="0">
                <a:solidFill>
                  <a:srgbClr val="00B0F0"/>
                </a:solidFill>
              </a:rPr>
              <a:t>Dissezione Aortica</a:t>
            </a:r>
            <a:endParaRPr lang="it-IT" sz="5400" dirty="0" smtClean="0">
              <a:solidFill>
                <a:srgbClr val="00B0F0"/>
              </a:solidFill>
            </a:endParaRPr>
          </a:p>
          <a:p>
            <a:pPr algn="ctr"/>
            <a:r>
              <a:rPr lang="it-IT" sz="4800" dirty="0" smtClean="0">
                <a:solidFill>
                  <a:srgbClr val="FFC000"/>
                </a:solidFill>
              </a:rPr>
              <a:t>Perfusione del Falso Lume</a:t>
            </a:r>
            <a:endParaRPr lang="it-IT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14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K Arch collapse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763688" y="1720231"/>
            <a:ext cx="5851525" cy="438943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11560" y="116632"/>
            <a:ext cx="799288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 smtClean="0">
                <a:solidFill>
                  <a:srgbClr val="00B0F0"/>
                </a:solidFill>
              </a:rPr>
              <a:t>Dissezione Aortica</a:t>
            </a:r>
            <a:endParaRPr lang="it-IT" sz="4800" dirty="0" smtClean="0">
              <a:solidFill>
                <a:srgbClr val="00B0F0"/>
              </a:solidFill>
            </a:endParaRPr>
          </a:p>
          <a:p>
            <a:pPr algn="ctr"/>
            <a:r>
              <a:rPr lang="it-IT" sz="4400" dirty="0" smtClean="0">
                <a:solidFill>
                  <a:srgbClr val="FFC000"/>
                </a:solidFill>
              </a:rPr>
              <a:t>Collasso del Vero Lume</a:t>
            </a:r>
            <a:endParaRPr lang="it-IT" sz="4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149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92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1165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5" y="520700"/>
            <a:ext cx="8858250" cy="581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4050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13" y="215900"/>
            <a:ext cx="9070975" cy="642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9104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8063" y="-112713"/>
            <a:ext cx="7126287" cy="708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997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9" name="Rectangle 11"/>
          <p:cNvSpPr>
            <a:spLocks noGrp="1" noChangeArrowheads="1"/>
          </p:cNvSpPr>
          <p:nvPr>
            <p:ph type="title"/>
          </p:nvPr>
        </p:nvSpPr>
        <p:spPr>
          <a:xfrm>
            <a:off x="900113" y="333375"/>
            <a:ext cx="7772400" cy="1143000"/>
          </a:xfrm>
        </p:spPr>
        <p:txBody>
          <a:bodyPr/>
          <a:lstStyle/>
          <a:p>
            <a:r>
              <a:rPr lang="it-IT" altLang="it-IT">
                <a:solidFill>
                  <a:srgbClr val="0099FF"/>
                </a:solidFill>
              </a:rPr>
              <a:t>Sonicated Contrast Agent</a:t>
            </a:r>
          </a:p>
        </p:txBody>
      </p:sp>
      <p:pic>
        <p:nvPicPr>
          <p:cNvPr id="89097" name="Picture 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824163" y="1916113"/>
            <a:ext cx="3019425" cy="4941887"/>
          </a:xfrm>
        </p:spPr>
      </p:pic>
      <p:pic>
        <p:nvPicPr>
          <p:cNvPr id="89093" name="Picture 5" descr="sonicato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63" y="1874838"/>
            <a:ext cx="2811462" cy="498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9098" name="Picture 10" descr="microbolle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935663" y="1900238"/>
            <a:ext cx="3171825" cy="495776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9101" name="Text Box 13"/>
          <p:cNvSpPr txBox="1">
            <a:spLocks noChangeArrowheads="1"/>
          </p:cNvSpPr>
          <p:nvPr/>
        </p:nvSpPr>
        <p:spPr bwMode="auto">
          <a:xfrm>
            <a:off x="34925" y="1258888"/>
            <a:ext cx="91836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 sz="2000" smtClean="0">
                <a:solidFill>
                  <a:srgbClr val="00FF99"/>
                </a:solidFill>
              </a:rPr>
              <a:t>Voci P: The Bubbles and the Science of Life. J Am Coll Cardiol 2000;36:625-627</a:t>
            </a:r>
            <a:r>
              <a:rPr lang="it-IT" altLang="it-IT" sz="2000" smtClean="0">
                <a:solidFill>
                  <a:srgbClr val="00FF99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08502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rai NC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0300" y="2336800"/>
            <a:ext cx="3395663" cy="195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3" descr="Carai NC 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327275"/>
            <a:ext cx="3071812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arai C 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486275"/>
            <a:ext cx="3330575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arai C bas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486275"/>
            <a:ext cx="3122612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042988" y="115888"/>
            <a:ext cx="7416800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5400" b="0" i="0" u="none" strike="noStrike" kern="0" cap="none" spc="0" normalizeH="0" baseline="0" noProof="0" smtClean="0">
                <a:ln>
                  <a:noFill/>
                </a:ln>
                <a:solidFill>
                  <a:srgbClr val="66FFCC"/>
                </a:solidFill>
                <a:effectLst/>
                <a:uLnTx/>
                <a:uFillTx/>
                <a:latin typeface="Times New Roman" pitchFamily="18" charset="0"/>
              </a:rPr>
              <a:t>Contrast-Enhancement</a:t>
            </a:r>
            <a:r>
              <a:rPr kumimoji="0" lang="it-IT" altLang="it-IT" sz="4400" b="0" i="0" u="none" strike="noStrike" kern="0" cap="none" spc="0" normalizeH="0" baseline="0" noProof="0" smtClean="0">
                <a:ln>
                  <a:noFill/>
                </a:ln>
                <a:solidFill>
                  <a:srgbClr val="66FFCC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</a:p>
          <a:p>
            <a:pPr marL="0" marR="0" lvl="0" indent="0" algn="ctr" defTabSz="914400" eaLnBrk="0" fontAlgn="base" latinLnBrk="0" hangingPunct="0">
              <a:lnSpc>
                <a:spcPct val="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rPr>
              <a:t>More Info or More Artefacts? 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79388" y="3114675"/>
            <a:ext cx="223202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rPr>
              <a:t>No </a:t>
            </a:r>
            <a:r>
              <a:rPr kumimoji="0" lang="it-IT" altLang="it-IT" sz="32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Contrast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3200" b="0" i="0" u="none" strike="noStrike" kern="0" cap="none" spc="0" normalizeH="0" baseline="0" noProof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2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Contrast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3203575" y="1773238"/>
            <a:ext cx="56165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rPr>
              <a:t>Base                   Adenosine</a:t>
            </a:r>
          </a:p>
        </p:txBody>
      </p:sp>
    </p:spTree>
    <p:extLst>
      <p:ext uri="{BB962C8B-B14F-4D97-AF65-F5344CB8AC3E}">
        <p14:creationId xmlns:p14="http://schemas.microsoft.com/office/powerpoint/2010/main" xmlns="" val="300651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rai NC 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3514725"/>
            <a:ext cx="44196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arai C 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43300"/>
            <a:ext cx="4494213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42988" y="115888"/>
            <a:ext cx="7416800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sz="5400" dirty="0" err="1">
                <a:solidFill>
                  <a:srgbClr val="66FFCC"/>
                </a:solidFill>
              </a:rPr>
              <a:t>Contrast</a:t>
            </a:r>
            <a:r>
              <a:rPr lang="it-IT" altLang="it-IT" sz="5400" dirty="0">
                <a:solidFill>
                  <a:srgbClr val="66FFCC"/>
                </a:solidFill>
              </a:rPr>
              <a:t>-Enhancement</a:t>
            </a:r>
            <a:r>
              <a:rPr lang="it-IT" altLang="it-IT" sz="4400" dirty="0">
                <a:solidFill>
                  <a:schemeClr val="accent1"/>
                </a:solidFill>
              </a:rPr>
              <a:t> </a:t>
            </a:r>
          </a:p>
          <a:p>
            <a:pPr algn="ctr">
              <a:lnSpc>
                <a:spcPct val="30000"/>
              </a:lnSpc>
              <a:spcBef>
                <a:spcPct val="50000"/>
              </a:spcBef>
            </a:pPr>
            <a:r>
              <a:rPr lang="it-IT" altLang="it-IT" sz="4400" dirty="0"/>
              <a:t>More Info or More </a:t>
            </a:r>
            <a:r>
              <a:rPr lang="it-IT" altLang="it-IT" sz="4400" dirty="0" err="1"/>
              <a:t>Artefacts</a:t>
            </a:r>
            <a:r>
              <a:rPr lang="it-IT" altLang="it-IT" sz="4400" dirty="0"/>
              <a:t>? 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447800" y="2819400"/>
            <a:ext cx="6705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dirty="0"/>
              <a:t>Non </a:t>
            </a:r>
            <a:r>
              <a:rPr lang="it-IT" altLang="it-IT" dirty="0" err="1"/>
              <a:t>Contrast</a:t>
            </a:r>
            <a:r>
              <a:rPr lang="it-IT" altLang="it-IT" dirty="0"/>
              <a:t>                           </a:t>
            </a:r>
            <a:r>
              <a:rPr lang="it-IT" altLang="it-IT" dirty="0" err="1"/>
              <a:t>Contrast</a:t>
            </a:r>
            <a:endParaRPr lang="it-IT" altLang="it-IT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404938" y="1935163"/>
            <a:ext cx="66960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sz="4000">
                <a:solidFill>
                  <a:srgbClr val="FFFF00"/>
                </a:solidFill>
              </a:rPr>
              <a:t>Hyperemic Flow (Adenosine)</a:t>
            </a: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3200400" y="4495800"/>
            <a:ext cx="4953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6248400" y="3683000"/>
            <a:ext cx="990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1600">
                <a:solidFill>
                  <a:srgbClr val="00CC00"/>
                </a:solidFill>
              </a:rPr>
              <a:t>20 cm/s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5842000" y="3975100"/>
            <a:ext cx="990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1600"/>
              <a:t>5 cm/s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600200" y="2971800"/>
            <a:ext cx="6705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rPr>
              <a:t>Non </a:t>
            </a:r>
            <a:r>
              <a:rPr kumimoji="0" lang="it-IT" altLang="it-IT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rPr>
              <a:t>Contrast</a:t>
            </a:r>
            <a:r>
              <a:rPr kumimoji="0" lang="it-IT" altLang="it-IT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rPr>
              <a:t>                           </a:t>
            </a:r>
            <a:r>
              <a:rPr kumimoji="0" lang="it-IT" altLang="it-IT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rPr>
              <a:t>Contrast</a:t>
            </a:r>
            <a:endParaRPr kumimoji="0" lang="it-IT" altLang="it-IT" sz="3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480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ai C 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5" y="981075"/>
            <a:ext cx="9001125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4057650" y="2492375"/>
            <a:ext cx="1306513" cy="160338"/>
          </a:xfrm>
          <a:prstGeom prst="rightArrow">
            <a:avLst>
              <a:gd name="adj1" fmla="val 50000"/>
              <a:gd name="adj2" fmla="val 203712"/>
            </a:avLst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 rot="1926866" flipV="1">
            <a:off x="4491038" y="1484313"/>
            <a:ext cx="1233487" cy="165100"/>
          </a:xfrm>
          <a:prstGeom prst="rightArrow">
            <a:avLst>
              <a:gd name="adj1" fmla="val 50000"/>
              <a:gd name="adj2" fmla="val 186779"/>
            </a:avLst>
          </a:prstGeom>
          <a:noFill/>
          <a:ln w="12700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419475" y="2349500"/>
            <a:ext cx="1301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2000"/>
              <a:t>V 1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917950" y="981075"/>
            <a:ext cx="1301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2000">
                <a:solidFill>
                  <a:schemeClr val="bg2"/>
                </a:solidFill>
              </a:rPr>
              <a:t>V 2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532313" y="2047875"/>
            <a:ext cx="10810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2000"/>
              <a:t>15 cm/s</a:t>
            </a:r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4210050" y="2644775"/>
            <a:ext cx="1306513" cy="160338"/>
          </a:xfrm>
          <a:prstGeom prst="rightArrow">
            <a:avLst>
              <a:gd name="adj1" fmla="val 50000"/>
              <a:gd name="adj2" fmla="val 203712"/>
            </a:avLst>
          </a:prstGeom>
          <a:noFill/>
          <a:ln w="12700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32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571875" y="2501900"/>
            <a:ext cx="1301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rPr>
              <a:t>V 1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070350" y="1133475"/>
            <a:ext cx="1301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0" i="0" u="none" strike="noStrike" kern="0" cap="none" spc="0" normalizeH="0" baseline="0" noProof="0" smtClean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Times New Roman" pitchFamily="18" charset="0"/>
              </a:rPr>
              <a:t>V 2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4684713" y="2200275"/>
            <a:ext cx="10810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rPr>
              <a:t>15 cm/s</a:t>
            </a:r>
          </a:p>
        </p:txBody>
      </p:sp>
    </p:spTree>
    <p:extLst>
      <p:ext uri="{BB962C8B-B14F-4D97-AF65-F5344CB8AC3E}">
        <p14:creationId xmlns:p14="http://schemas.microsoft.com/office/powerpoint/2010/main" xmlns="" val="310126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RZIANTZ FULVIO PD col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95600"/>
            <a:ext cx="4343400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TERZIANTZ FULVIO PD col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238" y="3073400"/>
            <a:ext cx="4140200" cy="370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71550" y="685800"/>
            <a:ext cx="7181850" cy="149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4800" dirty="0" err="1">
                <a:solidFill>
                  <a:srgbClr val="66FFCC"/>
                </a:solidFill>
              </a:rPr>
              <a:t>Posterior</a:t>
            </a:r>
            <a:r>
              <a:rPr lang="it-IT" altLang="it-IT" sz="4800" dirty="0">
                <a:solidFill>
                  <a:srgbClr val="66FFCC"/>
                </a:solidFill>
              </a:rPr>
              <a:t> </a:t>
            </a:r>
            <a:r>
              <a:rPr lang="it-IT" altLang="it-IT" sz="4800" dirty="0" err="1">
                <a:solidFill>
                  <a:srgbClr val="66FFCC"/>
                </a:solidFill>
              </a:rPr>
              <a:t>Descending</a:t>
            </a:r>
            <a:r>
              <a:rPr lang="it-IT" altLang="it-IT" sz="4800" dirty="0">
                <a:solidFill>
                  <a:srgbClr val="66FFCC"/>
                </a:solidFill>
              </a:rPr>
              <a:t> </a:t>
            </a:r>
            <a:r>
              <a:rPr lang="it-IT" altLang="it-IT" sz="4800" dirty="0" err="1">
                <a:solidFill>
                  <a:srgbClr val="66FFCC"/>
                </a:solidFill>
              </a:rPr>
              <a:t>Artery</a:t>
            </a:r>
            <a:r>
              <a:rPr lang="it-IT" altLang="it-IT" sz="4800" dirty="0"/>
              <a:t>      </a:t>
            </a:r>
            <a:r>
              <a:rPr lang="it-IT" altLang="it-IT" sz="4400" dirty="0" err="1">
                <a:solidFill>
                  <a:schemeClr val="bg2"/>
                </a:solidFill>
              </a:rPr>
              <a:t>Rest</a:t>
            </a:r>
            <a:endParaRPr lang="it-IT" altLang="it-IT" dirty="0">
              <a:solidFill>
                <a:schemeClr val="bg2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534025" y="5553075"/>
            <a:ext cx="2422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2400">
                <a:solidFill>
                  <a:schemeClr val="bg1"/>
                </a:solidFill>
              </a:rPr>
              <a:t>(LK565  1 cc  iv)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372225" y="2430463"/>
            <a:ext cx="15621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dirty="0" err="1">
                <a:solidFill>
                  <a:schemeClr val="bg2"/>
                </a:solidFill>
              </a:rPr>
              <a:t>Contrast</a:t>
            </a:r>
            <a:endParaRPr lang="it-IT" altLang="it-IT" dirty="0">
              <a:solidFill>
                <a:schemeClr val="bg2"/>
              </a:solidFill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487488" y="2417763"/>
            <a:ext cx="23637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dirty="0">
                <a:solidFill>
                  <a:schemeClr val="bg2"/>
                </a:solidFill>
              </a:rPr>
              <a:t>Non </a:t>
            </a:r>
            <a:r>
              <a:rPr lang="it-IT" altLang="it-IT" dirty="0" err="1">
                <a:solidFill>
                  <a:schemeClr val="bg2"/>
                </a:solidFill>
              </a:rPr>
              <a:t>Contrast</a:t>
            </a:r>
            <a:endParaRPr lang="it-IT" altLang="it-IT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816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Altorio LAD-DP pro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239838"/>
            <a:ext cx="2274887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Altorio LAD-DP pro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9638" y="1233488"/>
            <a:ext cx="2379662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ALTORIO PD No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9638" y="3567113"/>
            <a:ext cx="2405062" cy="165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ALTORIO PD No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7238" y="3573463"/>
            <a:ext cx="2449512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ALTORIO PD C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6463" y="5189538"/>
            <a:ext cx="2493962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ALTORIO FABRIZIO PD 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6138" y="5197475"/>
            <a:ext cx="2376487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41544" y="3948479"/>
            <a:ext cx="28082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3600" dirty="0">
                <a:solidFill>
                  <a:schemeClr val="bg2"/>
                </a:solidFill>
              </a:rPr>
              <a:t>Non </a:t>
            </a:r>
            <a:r>
              <a:rPr lang="it-IT" altLang="it-IT" sz="3600" dirty="0" err="1">
                <a:solidFill>
                  <a:schemeClr val="bg2"/>
                </a:solidFill>
              </a:rPr>
              <a:t>Contrast</a:t>
            </a:r>
            <a:endParaRPr lang="it-IT" altLang="it-IT" sz="3600" dirty="0">
              <a:solidFill>
                <a:schemeClr val="bg2"/>
              </a:solidFill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41544" y="5759450"/>
            <a:ext cx="25923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3600" dirty="0" err="1">
                <a:solidFill>
                  <a:schemeClr val="bg2"/>
                </a:solidFill>
              </a:rPr>
              <a:t>Contrast</a:t>
            </a:r>
            <a:endParaRPr lang="it-IT" altLang="it-IT" sz="3600" dirty="0">
              <a:solidFill>
                <a:schemeClr val="bg2"/>
              </a:solidFill>
            </a:endParaRP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122238" y="117475"/>
            <a:ext cx="8964612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it-IT" altLang="it-IT" sz="3600">
                <a:solidFill>
                  <a:srgbClr val="66FFCC"/>
                </a:solidFill>
              </a:rPr>
              <a:t>Occluded Right Coronary Artery: Detection of Collateral Flow in Posterior Descending Artery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042988" y="1841500"/>
            <a:ext cx="13684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sz="3600" dirty="0" err="1">
                <a:solidFill>
                  <a:schemeClr val="bg2"/>
                </a:solidFill>
              </a:rPr>
              <a:t>Angio</a:t>
            </a:r>
            <a:endParaRPr lang="it-IT" altLang="it-IT" sz="3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90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3568" y="44624"/>
            <a:ext cx="7772400" cy="1470025"/>
          </a:xfrm>
        </p:spPr>
        <p:txBody>
          <a:bodyPr>
            <a:normAutofit/>
          </a:bodyPr>
          <a:lstStyle/>
          <a:p>
            <a:r>
              <a:rPr lang="it-IT" sz="6000" dirty="0" smtClean="0">
                <a:solidFill>
                  <a:srgbClr val="00B050"/>
                </a:solidFill>
              </a:rPr>
              <a:t>Scatola dei Desideri</a:t>
            </a:r>
            <a:endParaRPr lang="it-IT" sz="6000" dirty="0">
              <a:solidFill>
                <a:srgbClr val="00B05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15" t="14061" r="2166" b="14450"/>
          <a:stretch/>
        </p:blipFill>
        <p:spPr>
          <a:xfrm>
            <a:off x="289033" y="1484784"/>
            <a:ext cx="8712967" cy="497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100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3568" y="44624"/>
            <a:ext cx="7772400" cy="1470025"/>
          </a:xfrm>
        </p:spPr>
        <p:txBody>
          <a:bodyPr>
            <a:normAutofit/>
          </a:bodyPr>
          <a:lstStyle/>
          <a:p>
            <a:r>
              <a:rPr lang="it-IT" sz="6000" dirty="0" smtClean="0">
                <a:solidFill>
                  <a:srgbClr val="00B050"/>
                </a:solidFill>
              </a:rPr>
              <a:t>Scatola dei Desideri</a:t>
            </a:r>
            <a:endParaRPr lang="it-IT" sz="6000" dirty="0">
              <a:solidFill>
                <a:srgbClr val="00B05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92" t="4384" r="5359" b="31708"/>
          <a:stretch/>
        </p:blipFill>
        <p:spPr>
          <a:xfrm>
            <a:off x="323528" y="1698170"/>
            <a:ext cx="8454585" cy="489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447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3568" y="44624"/>
            <a:ext cx="7772400" cy="1470025"/>
          </a:xfrm>
        </p:spPr>
        <p:txBody>
          <a:bodyPr>
            <a:normAutofit/>
          </a:bodyPr>
          <a:lstStyle/>
          <a:p>
            <a:r>
              <a:rPr lang="it-IT" sz="6000" dirty="0" smtClean="0">
                <a:solidFill>
                  <a:srgbClr val="00B050"/>
                </a:solidFill>
              </a:rPr>
              <a:t>Scatola dei Desideri</a:t>
            </a:r>
            <a:endParaRPr lang="it-IT" sz="6000" dirty="0">
              <a:solidFill>
                <a:srgbClr val="00B05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23" t="18239" r="6110" b="23337"/>
          <a:stretch/>
        </p:blipFill>
        <p:spPr>
          <a:xfrm>
            <a:off x="144016" y="1268760"/>
            <a:ext cx="8820472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994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sz="4800" dirty="0" err="1" smtClean="0">
                <a:solidFill>
                  <a:srgbClr val="00B050"/>
                </a:solidFill>
              </a:rPr>
              <a:t>Which</a:t>
            </a:r>
            <a:r>
              <a:rPr lang="it-IT" altLang="it-IT" sz="4800" dirty="0" smtClean="0">
                <a:solidFill>
                  <a:srgbClr val="00B050"/>
                </a:solidFill>
              </a:rPr>
              <a:t> </a:t>
            </a:r>
            <a:r>
              <a:rPr lang="it-IT" altLang="it-IT" sz="4800" dirty="0" err="1" smtClean="0">
                <a:solidFill>
                  <a:srgbClr val="00B050"/>
                </a:solidFill>
              </a:rPr>
              <a:t>Role</a:t>
            </a:r>
            <a:r>
              <a:rPr lang="it-IT" altLang="it-IT" sz="4800" dirty="0" smtClean="0">
                <a:solidFill>
                  <a:srgbClr val="00B050"/>
                </a:solidFill>
              </a:rPr>
              <a:t> for </a:t>
            </a:r>
            <a:r>
              <a:rPr lang="it-IT" altLang="it-IT" sz="4800" dirty="0" err="1" smtClean="0">
                <a:solidFill>
                  <a:srgbClr val="00B050"/>
                </a:solidFill>
              </a:rPr>
              <a:t>Contrast</a:t>
            </a:r>
            <a:r>
              <a:rPr lang="it-IT" altLang="it-IT" sz="4800" dirty="0" smtClean="0">
                <a:solidFill>
                  <a:srgbClr val="00B050"/>
                </a:solidFill>
              </a:rPr>
              <a:t>?</a:t>
            </a:r>
          </a:p>
          <a:p>
            <a:r>
              <a:rPr lang="it-IT" altLang="it-IT" sz="4800" dirty="0" smtClean="0">
                <a:solidFill>
                  <a:srgbClr val="FFC000"/>
                </a:solidFill>
              </a:rPr>
              <a:t>The </a:t>
            </a:r>
            <a:r>
              <a:rPr lang="it-IT" altLang="it-IT" sz="4800" dirty="0" err="1" smtClean="0">
                <a:solidFill>
                  <a:srgbClr val="FFC000"/>
                </a:solidFill>
              </a:rPr>
              <a:t>Jury</a:t>
            </a:r>
            <a:r>
              <a:rPr lang="it-IT" altLang="it-IT" sz="4800" dirty="0" smtClean="0">
                <a:solidFill>
                  <a:srgbClr val="FFC000"/>
                </a:solidFill>
              </a:rPr>
              <a:t> </a:t>
            </a:r>
            <a:r>
              <a:rPr lang="it-IT" altLang="it-IT" sz="4800" dirty="0" err="1" smtClean="0">
                <a:solidFill>
                  <a:srgbClr val="FFC000"/>
                </a:solidFill>
              </a:rPr>
              <a:t>is</a:t>
            </a:r>
            <a:r>
              <a:rPr lang="it-IT" altLang="it-IT" sz="4800" dirty="0" smtClean="0">
                <a:solidFill>
                  <a:srgbClr val="FFC000"/>
                </a:solidFill>
              </a:rPr>
              <a:t> </a:t>
            </a:r>
            <a:r>
              <a:rPr lang="it-IT" altLang="it-IT" sz="4800" dirty="0" err="1" smtClean="0">
                <a:solidFill>
                  <a:srgbClr val="FFC000"/>
                </a:solidFill>
              </a:rPr>
              <a:t>Still</a:t>
            </a:r>
            <a:r>
              <a:rPr lang="it-IT" altLang="it-IT" sz="4800" dirty="0" smtClean="0">
                <a:solidFill>
                  <a:srgbClr val="FFC000"/>
                </a:solidFill>
              </a:rPr>
              <a:t> Out</a:t>
            </a:r>
            <a:endParaRPr lang="it-IT" altLang="it-IT" sz="4800" dirty="0" smtClean="0">
              <a:solidFill>
                <a:srgbClr val="FFC000"/>
              </a:solidFill>
            </a:endParaRPr>
          </a:p>
        </p:txBody>
      </p:sp>
      <p:pic>
        <p:nvPicPr>
          <p:cNvPr id="3" name="Picture 3" descr="Esch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580281" y="2266528"/>
            <a:ext cx="608806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9583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3568" y="44624"/>
            <a:ext cx="7772400" cy="1470025"/>
          </a:xfrm>
        </p:spPr>
        <p:txBody>
          <a:bodyPr>
            <a:normAutofit/>
          </a:bodyPr>
          <a:lstStyle/>
          <a:p>
            <a:r>
              <a:rPr lang="it-IT" sz="6000" dirty="0" smtClean="0">
                <a:solidFill>
                  <a:schemeClr val="bg1"/>
                </a:solidFill>
              </a:rPr>
              <a:t>Scatola dei Desideri</a:t>
            </a:r>
            <a:endParaRPr lang="it-IT" sz="6000" dirty="0">
              <a:solidFill>
                <a:schemeClr val="bg1"/>
              </a:solidFill>
            </a:endParaRPr>
          </a:p>
        </p:txBody>
      </p:sp>
      <p:pic>
        <p:nvPicPr>
          <p:cNvPr id="4" name="Picture 2" descr="back01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2816"/>
            <a:ext cx="5796136" cy="434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6183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3568" y="4462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it-IT" sz="6000" dirty="0" smtClean="0">
                <a:solidFill>
                  <a:srgbClr val="00B0F0"/>
                </a:solidFill>
              </a:rPr>
              <a:t>Bordo Endocardico</a:t>
            </a:r>
            <a:br>
              <a:rPr lang="it-IT" sz="6000" dirty="0" smtClean="0">
                <a:solidFill>
                  <a:srgbClr val="00B0F0"/>
                </a:solidFill>
              </a:rPr>
            </a:br>
            <a:r>
              <a:rPr lang="it-IT" sz="6000" dirty="0" smtClean="0">
                <a:solidFill>
                  <a:srgbClr val="FFFF00"/>
                </a:solidFill>
              </a:rPr>
              <a:t>Stress </a:t>
            </a:r>
            <a:r>
              <a:rPr lang="it-IT" sz="6000" dirty="0" err="1" smtClean="0">
                <a:solidFill>
                  <a:srgbClr val="FFFF00"/>
                </a:solidFill>
              </a:rPr>
              <a:t>Echo</a:t>
            </a:r>
            <a:endParaRPr lang="it-IT" sz="6000" dirty="0">
              <a:solidFill>
                <a:srgbClr val="FFFF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59" t="55859" r="31318" b="15788"/>
          <a:stretch/>
        </p:blipFill>
        <p:spPr bwMode="auto">
          <a:xfrm>
            <a:off x="2699792" y="1772816"/>
            <a:ext cx="3816424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7758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3568" y="44624"/>
            <a:ext cx="7772400" cy="1470025"/>
          </a:xfrm>
        </p:spPr>
        <p:txBody>
          <a:bodyPr>
            <a:normAutofit/>
          </a:bodyPr>
          <a:lstStyle/>
          <a:p>
            <a:r>
              <a:rPr lang="it-IT" sz="6000" dirty="0" smtClean="0">
                <a:solidFill>
                  <a:srgbClr val="00B0F0"/>
                </a:solidFill>
              </a:rPr>
              <a:t>ASE-Stress </a:t>
            </a:r>
            <a:r>
              <a:rPr lang="it-IT" sz="6000" dirty="0" err="1" smtClean="0">
                <a:solidFill>
                  <a:srgbClr val="00B0F0"/>
                </a:solidFill>
              </a:rPr>
              <a:t>Echo</a:t>
            </a:r>
            <a:endParaRPr lang="it-IT" sz="6000" dirty="0">
              <a:solidFill>
                <a:srgbClr val="00B0F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516" b="9512"/>
          <a:stretch/>
        </p:blipFill>
        <p:spPr bwMode="auto">
          <a:xfrm>
            <a:off x="304024" y="1650025"/>
            <a:ext cx="8467725" cy="422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435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3568" y="4462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it-IT" sz="6000" dirty="0" smtClean="0">
                <a:solidFill>
                  <a:srgbClr val="00B0F0"/>
                </a:solidFill>
              </a:rPr>
              <a:t>Aneurisma Apicale</a:t>
            </a:r>
            <a:br>
              <a:rPr lang="it-IT" sz="6000" dirty="0" smtClean="0">
                <a:solidFill>
                  <a:srgbClr val="00B0F0"/>
                </a:solidFill>
              </a:rPr>
            </a:br>
            <a:r>
              <a:rPr lang="it-IT" sz="6000" dirty="0" err="1" smtClean="0">
                <a:solidFill>
                  <a:srgbClr val="FFFF00"/>
                </a:solidFill>
              </a:rPr>
              <a:t>Chagas</a:t>
            </a:r>
            <a:endParaRPr lang="it-IT" sz="6000" dirty="0">
              <a:solidFill>
                <a:srgbClr val="FFFF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1680" y="1628800"/>
            <a:ext cx="5657482" cy="491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875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3568" y="44624"/>
            <a:ext cx="7772400" cy="1470025"/>
          </a:xfrm>
        </p:spPr>
        <p:txBody>
          <a:bodyPr>
            <a:normAutofit/>
          </a:bodyPr>
          <a:lstStyle/>
          <a:p>
            <a:r>
              <a:rPr lang="it-IT" sz="6000" dirty="0" smtClean="0">
                <a:solidFill>
                  <a:srgbClr val="00B0F0"/>
                </a:solidFill>
              </a:rPr>
              <a:t>Trombo Apicale</a:t>
            </a:r>
            <a:endParaRPr lang="it-IT" sz="6000" dirty="0">
              <a:solidFill>
                <a:srgbClr val="00B0F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15" r="10257"/>
          <a:stretch>
            <a:fillRect/>
          </a:stretch>
        </p:blipFill>
        <p:spPr>
          <a:xfrm>
            <a:off x="2319656" y="1916832"/>
            <a:ext cx="4680520" cy="444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908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it-IT" sz="6700" dirty="0" smtClean="0">
                <a:solidFill>
                  <a:srgbClr val="00B0F0"/>
                </a:solidFill>
              </a:rPr>
              <a:t>ASE </a:t>
            </a:r>
            <a:r>
              <a:rPr lang="it-IT" dirty="0" smtClean="0">
                <a:solidFill>
                  <a:schemeClr val="bg1"/>
                </a:solidFill>
              </a:rPr>
              <a:t/>
            </a:r>
            <a:br>
              <a:rPr lang="it-IT" dirty="0" smtClean="0">
                <a:solidFill>
                  <a:schemeClr val="bg1"/>
                </a:solidFill>
              </a:rPr>
            </a:br>
            <a:r>
              <a:rPr lang="it-IT" dirty="0" smtClean="0">
                <a:solidFill>
                  <a:schemeClr val="bg1"/>
                </a:solidFill>
              </a:rPr>
              <a:t>Migliore Stima del Gradiente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99853"/>
            <a:ext cx="659130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5432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3568" y="4462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it-IT" sz="6000" dirty="0" smtClean="0">
                <a:solidFill>
                  <a:srgbClr val="00B0F0"/>
                </a:solidFill>
              </a:rPr>
              <a:t>Dettaglio dell’IMT</a:t>
            </a:r>
            <a:r>
              <a:rPr lang="it-IT" sz="6000" dirty="0" smtClean="0">
                <a:solidFill>
                  <a:schemeClr val="bg1"/>
                </a:solidFill>
              </a:rPr>
              <a:t/>
            </a:r>
            <a:br>
              <a:rPr lang="it-IT" sz="6000" dirty="0" smtClean="0">
                <a:solidFill>
                  <a:schemeClr val="bg1"/>
                </a:solidFill>
              </a:rPr>
            </a:br>
            <a:r>
              <a:rPr lang="it-IT" sz="4900" dirty="0" smtClean="0">
                <a:solidFill>
                  <a:schemeClr val="bg1"/>
                </a:solidFill>
              </a:rPr>
              <a:t>(</a:t>
            </a:r>
            <a:r>
              <a:rPr lang="it-IT" sz="4900" dirty="0" err="1" smtClean="0">
                <a:solidFill>
                  <a:schemeClr val="bg1"/>
                </a:solidFill>
              </a:rPr>
              <a:t>Feinstein</a:t>
            </a:r>
            <a:r>
              <a:rPr lang="it-IT" sz="4900" dirty="0" smtClean="0">
                <a:solidFill>
                  <a:schemeClr val="bg1"/>
                </a:solidFill>
              </a:rPr>
              <a:t>)</a:t>
            </a:r>
            <a:endParaRPr lang="it-IT" sz="4900" dirty="0">
              <a:solidFill>
                <a:schemeClr val="bg1"/>
              </a:solidFill>
            </a:endParaRPr>
          </a:p>
        </p:txBody>
      </p:sp>
      <p:pic>
        <p:nvPicPr>
          <p:cNvPr id="5" name="Picture 4" descr="IMT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1080" y="1590133"/>
            <a:ext cx="3619128" cy="4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IMT6_cont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5852" y="1590133"/>
            <a:ext cx="3362572" cy="4497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6847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ruttura predefinita">
  <a:themeElements>
    <a:clrScheme name="Struttura predefinita 10">
      <a:dk1>
        <a:srgbClr val="808080"/>
      </a:dk1>
      <a:lt1>
        <a:srgbClr val="00FF99"/>
      </a:lt1>
      <a:dk2>
        <a:srgbClr val="000000"/>
      </a:dk2>
      <a:lt2>
        <a:srgbClr val="0066FF"/>
      </a:lt2>
      <a:accent1>
        <a:srgbClr val="00CC99"/>
      </a:accent1>
      <a:accent2>
        <a:srgbClr val="3333CC"/>
      </a:accent2>
      <a:accent3>
        <a:srgbClr val="AAAAAA"/>
      </a:accent3>
      <a:accent4>
        <a:srgbClr val="00DA82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808080"/>
        </a:dk1>
        <a:lt1>
          <a:srgbClr val="00FF99"/>
        </a:lt1>
        <a:dk2>
          <a:srgbClr val="4D4D4D"/>
        </a:dk2>
        <a:lt2>
          <a:srgbClr val="3333FF"/>
        </a:lt2>
        <a:accent1>
          <a:srgbClr val="00CC99"/>
        </a:accent1>
        <a:accent2>
          <a:srgbClr val="3333CC"/>
        </a:accent2>
        <a:accent3>
          <a:srgbClr val="B2B2B2"/>
        </a:accent3>
        <a:accent4>
          <a:srgbClr val="00DA82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808080"/>
        </a:dk1>
        <a:lt1>
          <a:srgbClr val="00FF99"/>
        </a:lt1>
        <a:dk2>
          <a:srgbClr val="000000"/>
        </a:dk2>
        <a:lt2>
          <a:srgbClr val="00CCFF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00DA82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808080"/>
        </a:dk1>
        <a:lt1>
          <a:srgbClr val="00FF99"/>
        </a:lt1>
        <a:dk2>
          <a:srgbClr val="000000"/>
        </a:dk2>
        <a:lt2>
          <a:srgbClr val="0066FF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00DA82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168</Words>
  <Application>Microsoft Office PowerPoint</Application>
  <PresentationFormat>Presentazione su schermo (4:3)</PresentationFormat>
  <Paragraphs>54</Paragraphs>
  <Slides>28</Slides>
  <Notes>0</Notes>
  <HiddenSlides>0</HiddenSlides>
  <MMClips>5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28</vt:i4>
      </vt:variant>
    </vt:vector>
  </HeadingPairs>
  <TitlesOfParts>
    <vt:vector size="30" baseType="lpstr">
      <vt:lpstr>Tema di Office</vt:lpstr>
      <vt:lpstr>Struttura predefinita</vt:lpstr>
      <vt:lpstr>Diapositiva 1</vt:lpstr>
      <vt:lpstr>Sonicated Contrast Agent</vt:lpstr>
      <vt:lpstr>Scatola dei Desideri</vt:lpstr>
      <vt:lpstr>Bordo Endocardico Stress Echo</vt:lpstr>
      <vt:lpstr>ASE-Stress Echo</vt:lpstr>
      <vt:lpstr>Aneurisma Apicale Chagas</vt:lpstr>
      <vt:lpstr>Trombo Apicale</vt:lpstr>
      <vt:lpstr>ASE  Migliore Stima del Gradiente</vt:lpstr>
      <vt:lpstr>Dettaglio dell’IMT (Feinstein)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Scatola dei Desideri</vt:lpstr>
      <vt:lpstr>Scatola dei Desideri</vt:lpstr>
      <vt:lpstr>Scatola dei Desideri</vt:lpstr>
      <vt:lpstr>Diapositiva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L’ASE Sostiene che  si Misura Meglio il Gradiente</dc:title>
  <dc:creator>Paolo Voci</dc:creator>
  <cp:lastModifiedBy>utente</cp:lastModifiedBy>
  <cp:revision>44</cp:revision>
  <dcterms:created xsi:type="dcterms:W3CDTF">2018-09-28T09:49:40Z</dcterms:created>
  <dcterms:modified xsi:type="dcterms:W3CDTF">2018-10-12T15:08:09Z</dcterms:modified>
</cp:coreProperties>
</file>