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2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3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699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71" r:id="rId11"/>
    <p:sldMasterId id="2147483783" r:id="rId12"/>
    <p:sldMasterId id="2147483795" r:id="rId13"/>
    <p:sldMasterId id="2147483807" r:id="rId14"/>
    <p:sldMasterId id="2147483819" r:id="rId15"/>
    <p:sldMasterId id="2147483831" r:id="rId16"/>
    <p:sldMasterId id="2147483844" r:id="rId17"/>
    <p:sldMasterId id="2147483856" r:id="rId18"/>
    <p:sldMasterId id="2147483868" r:id="rId19"/>
    <p:sldMasterId id="2147483880" r:id="rId20"/>
    <p:sldMasterId id="2147483897" r:id="rId21"/>
    <p:sldMasterId id="2147483917" r:id="rId22"/>
    <p:sldMasterId id="2147483937" r:id="rId23"/>
    <p:sldMasterId id="2147483950" r:id="rId24"/>
  </p:sldMasterIdLst>
  <p:notesMasterIdLst>
    <p:notesMasterId r:id="rId70"/>
  </p:notesMasterIdLst>
  <p:sldIdLst>
    <p:sldId id="256" r:id="rId25"/>
    <p:sldId id="286" r:id="rId26"/>
    <p:sldId id="285" r:id="rId27"/>
    <p:sldId id="268" r:id="rId28"/>
    <p:sldId id="264" r:id="rId29"/>
    <p:sldId id="265" r:id="rId30"/>
    <p:sldId id="263" r:id="rId31"/>
    <p:sldId id="269" r:id="rId32"/>
    <p:sldId id="270" r:id="rId33"/>
    <p:sldId id="300" r:id="rId34"/>
    <p:sldId id="288" r:id="rId35"/>
    <p:sldId id="276" r:id="rId36"/>
    <p:sldId id="266" r:id="rId37"/>
    <p:sldId id="267" r:id="rId38"/>
    <p:sldId id="297" r:id="rId39"/>
    <p:sldId id="301" r:id="rId40"/>
    <p:sldId id="275" r:id="rId41"/>
    <p:sldId id="273" r:id="rId42"/>
    <p:sldId id="277" r:id="rId43"/>
    <p:sldId id="257" r:id="rId44"/>
    <p:sldId id="259" r:id="rId45"/>
    <p:sldId id="290" r:id="rId46"/>
    <p:sldId id="258" r:id="rId47"/>
    <p:sldId id="260" r:id="rId48"/>
    <p:sldId id="289" r:id="rId49"/>
    <p:sldId id="296" r:id="rId50"/>
    <p:sldId id="272" r:id="rId51"/>
    <p:sldId id="278" r:id="rId52"/>
    <p:sldId id="302" r:id="rId53"/>
    <p:sldId id="304" r:id="rId54"/>
    <p:sldId id="261" r:id="rId55"/>
    <p:sldId id="279" r:id="rId56"/>
    <p:sldId id="262" r:id="rId57"/>
    <p:sldId id="281" r:id="rId58"/>
    <p:sldId id="283" r:id="rId59"/>
    <p:sldId id="284" r:id="rId60"/>
    <p:sldId id="282" r:id="rId61"/>
    <p:sldId id="280" r:id="rId62"/>
    <p:sldId id="271" r:id="rId63"/>
    <p:sldId id="292" r:id="rId64"/>
    <p:sldId id="298" r:id="rId65"/>
    <p:sldId id="299" r:id="rId66"/>
    <p:sldId id="291" r:id="rId67"/>
    <p:sldId id="287" r:id="rId68"/>
    <p:sldId id="295" r:id="rId6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650" y="66"/>
      </p:cViewPr>
      <p:guideLst>
        <p:guide orient="horz" pos="29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EF88F-272C-4AEF-95C6-40DA454C7C1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5C3A1-3AC5-478F-8843-03E0A97D48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24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94304-82B7-41B2-853D-03E5FF6BCC24}" type="slidenum">
              <a:rPr lang="en-GB" smtClean="0">
                <a:solidFill>
                  <a:srgbClr val="000000"/>
                </a:solidFill>
              </a:rPr>
              <a:pPr/>
              <a:t>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4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62125" y="1150938"/>
            <a:ext cx="3335338" cy="2500312"/>
          </a:xfrm>
          <a:ln/>
        </p:spPr>
      </p:sp>
      <p:sp>
        <p:nvSpPr>
          <p:cNvPr id="34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54450"/>
          </a:xfrm>
          <a:noFill/>
          <a:ln/>
        </p:spPr>
        <p:txBody>
          <a:bodyPr/>
          <a:lstStyle/>
          <a:p>
            <a:pPr defTabSz="484188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5895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0D45BB-D145-45F9-9619-A454790CB84C}" type="slidenum">
              <a:rPr lang="it-IT" altLang="it-IT">
                <a:solidFill>
                  <a:prstClr val="black"/>
                </a:solidFill>
              </a:rPr>
              <a:pPr eaLnBrk="1" hangingPunct="1"/>
              <a:t>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La necessità di denervazione renale ha trovato già negli anni venti come pioneri chirurghi spinti ad effettuare tecniche di denervazione , partendo da modelli animali in cui si dimostarvano netti risulati di riduzione della PA.Smithwick fu il primo ad eseguire la splanctectomia e la simpaticectomai renale, partendo dai risultai di altri studi preliminari che dimostrarono riduzione della PA e delle complicanze ad essa correlate.</a:t>
            </a:r>
          </a:p>
        </p:txBody>
      </p:sp>
    </p:spTree>
    <p:extLst>
      <p:ext uri="{BB962C8B-B14F-4D97-AF65-F5344CB8AC3E}">
        <p14:creationId xmlns:p14="http://schemas.microsoft.com/office/powerpoint/2010/main" val="139431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>
              <a:spcBef>
                <a:spcPct val="0"/>
              </a:spcBef>
            </a:pPr>
            <a:endParaRPr lang="en-AU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fld id="{19F767C2-390D-604A-8DE9-349D1B20DD0A}" type="slidenum">
              <a:rPr lang="en-US" sz="1300">
                <a:solidFill>
                  <a:prstClr val="black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300">
              <a:solidFill>
                <a:prstClr val="black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0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fld id="{7F30690B-68AD-4FEE-B0ED-7453842FB098}" type="slidenum">
              <a:rPr lang="ar-SA" altLang="it-IT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eaLnBrk="1"/>
              <a:t>11</a:t>
            </a:fld>
            <a:endParaRPr lang="en-US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8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95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165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D84F6A6-F4D5-4B30-B42E-E90A1B866E7E}" type="slidenum">
              <a:rPr lang="it-IT" altLang="it-IT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31</a:t>
            </a:fld>
            <a:endParaRPr lang="it-IT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20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 smtClean="0"/>
              <a:t>According to the laws governing fluid dynamics, a fluid’s velocity must increase as it passes through a stricture to satisfy the conservation of mass, while its pressure must decrease to satisfythe conservation of energy</a:t>
            </a:r>
          </a:p>
        </p:txBody>
      </p:sp>
    </p:spTree>
    <p:extLst>
      <p:ext uri="{BB962C8B-B14F-4D97-AF65-F5344CB8AC3E}">
        <p14:creationId xmlns:p14="http://schemas.microsoft.com/office/powerpoint/2010/main" val="297721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B5217-431E-4435-A488-E5D54C437A3C}" type="slidenum">
              <a:rPr lang="it-IT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28675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4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B100A-2DA1-4B6C-8F64-651DC19DBD9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447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F2DD-5BD5-49E1-AAE3-05B150EEFFF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8704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8A55-0B94-4A9D-AAA0-23CCAEB3120A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8889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499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2499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44A0-AAE8-4883-8152-B6A3C47D4083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18316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753E3-6324-4772-B99F-7E8B06FCCC77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6016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E1C9D-7767-45E8-B7BD-A57E0F459D1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23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6241A-94F0-46B1-8ABB-8C41E617B5D5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8249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8EC4F-3A68-49EE-82C8-1230A4370E5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5745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DE5B0-1251-4D2C-B6D1-5F7E1B028DD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2713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ED4E-5889-48CE-A9C3-48F8B8E6BE5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68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BBB6-3F38-4762-B6B7-696954DFA046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451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B100A-2DA1-4B6C-8F64-651DC19DBD9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7424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F2DD-5BD5-49E1-AAE3-05B150EEFFF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7235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8A55-0B94-4A9D-AAA0-23CCAEB3120A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8276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499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2499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44A0-AAE8-4883-8152-B6A3C47D4083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9034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753E3-6324-4772-B99F-7E8B06FCCC77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7215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E1C9D-7767-45E8-B7BD-A57E0F459D1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3319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6241A-94F0-46B1-8ABB-8C41E617B5D5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943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8EC4F-3A68-49EE-82C8-1230A4370E5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359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DE5B0-1251-4D2C-B6D1-5F7E1B028DD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268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07279" y="1426463"/>
            <a:ext cx="3611879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7966" y="1667378"/>
            <a:ext cx="3861435" cy="435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F16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5258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ED4E-5889-48CE-A9C3-48F8B8E6BE5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0793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BBB6-3F38-4762-B6B7-696954DFA046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957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B100A-2DA1-4B6C-8F64-651DC19DBD9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3413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F2DD-5BD5-49E1-AAE3-05B150EEFFF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5216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8A55-0B94-4A9D-AAA0-23CCAEB3120A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5793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14C90-C540-48B3-AABE-11105EC30BB4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70B82-3EE0-4D76-AC35-8D113AE3F5DB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594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14EE9-C808-4EF6-B3C3-237A2ACBDB1C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9F05-1373-4724-A22A-C26E17539133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67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110-FD12-471B-9FDA-71611FEC28BA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FB131-52FA-4360-BE7A-D94078588DFD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604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A85-D0A8-4744-A233-325586819029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33CE-C343-4C99-B2FB-F9E2D73AA929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40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1556-596E-421A-B7A5-1605338BE3CA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9E4D0-9701-45B4-9BED-4E74159878F8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A618F0-6933-4183-B6F9-E9F29E3643C9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D09F9-2D78-43C5-8E5E-A84B15C394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59803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5982-499C-4C3B-827C-AA1E988F1456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B1454-FB3D-4E64-BF2D-E0569BF35190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5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44BB2-0D89-4FEB-BC51-E8B0B72E1CEF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8C9F-0725-43C4-ACC3-57CF1E2BB7A0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397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60CA-2A8D-4C65-9BEA-2B5BAFCC58B5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839FF-DE15-4337-B600-910E6EAD0FBF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33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19B4B-8CF8-49F1-913C-836721FB2D4C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19AE6-0195-4262-AB2D-72D24FD2F236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911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6BA6-190B-4EE9-9DF5-99914CB57E38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82B9-51EE-469E-9FBD-11EC9663DE83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476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5B59-9F92-4167-B3E2-A4AAAEBD8C6E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49901-7941-4DD5-8669-CDB591B6E6AD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26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AF629-9846-43A3-B4D3-4AF625FC9B35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9DCF-10C1-4801-A76F-0B086AED49BD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286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99F0-B00B-4C80-ADF1-4C885A216F47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155D-F126-4F99-8644-1FD09E671399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949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9117-85C2-4FB7-95E3-2463BF95BCDC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EDB8A-B9FD-4E99-A75F-DFD15CC2C1E1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59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625A-26AE-4D85-ADD8-52948261042D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8C4A2-D2AC-45BF-B3FF-F623EF05A638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6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2EDFCB-994A-46D5-BBE4-F63BD185ADE7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5B2C-17D9-43D6-8C80-1C940188DD7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74374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5B3FB-E4AB-4E56-8B8D-B9E5905CA5FA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42A3C-D30F-4F94-9266-29FF67434ABC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06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A024-063D-4C3B-BD67-C0C2A76E28D5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0AF35-AB61-4726-BBAF-9DA193F5D3BF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72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82C76-F483-4A56-BD24-FF39BC2D93B0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0E41-DF0A-40A7-99DB-6D65F2FDD37E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891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FAC1-3803-48D8-B97C-CA526C661191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0FF84-5E91-4D4C-BAAF-35830C848C82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15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3F8D-1B84-4BEA-B4EB-0F2E8B43FDB4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C120A-52B7-4E89-8F63-1DF05AAE0069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634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FDAB-0860-4D16-83FF-3F65D05BA511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A8A0-283E-41AE-8FE0-08E231B84F6E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568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EF764-41D7-4EBC-B692-10103387E069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BE4B-1EB4-4B50-BD36-662422DAAE9F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53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572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742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7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36ACD-67D5-4B18-B235-12B759E17833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6309B-FB34-41D0-8E9A-56D365C9C9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8872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30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242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344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542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103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308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766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065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D35E3-FAD1-47D4-B9CE-F4AFC986F1D3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035D-8E3E-425C-AAEB-3DA338482912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868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C8A1F-2464-4E1B-8391-E38FF42FC5EF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4AC30-2BC8-42B8-B0D9-DA8099CCB9EE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4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D70324-4C62-4D77-B79B-7BAC3D46B831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24BC4-9757-4D36-8E86-42A3F0A689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48178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490D3-1D19-4184-A441-D646298506A0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4897-A6EC-4F5D-BFD9-35C24B3AC27A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948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6D40-E131-42CD-B87E-0D3D36373BAC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48D7-0E24-4685-814B-DD441B562512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381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7FA08-B15F-403F-81AD-0ED3920BCA36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47969-705B-492F-BDD1-2033B361F569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054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DB954-0F37-455F-A7CF-D263F472E355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3083F-5947-4FEA-A871-04B9E0065698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536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8B57-0B06-4473-9D0C-D3D2CF0D58A0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5074-A7F6-4786-84D6-F999EF1CF97B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31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ED74-907A-4338-AC83-D2EE685F8F69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3457C-1122-4A3F-99C6-962599592B8F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58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78584-E23A-459C-ADA6-ED006904557B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DD4C0-AB59-4E5E-8E1C-6E8B2F7D2C84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601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E3142-9842-4438-9E56-4CD13AE7BE3E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080E9-5E31-46CD-A836-9105091C33C9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2101-B3FD-4688-8362-278BB323CEBD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B1C8-B569-4CC9-A8D3-BA19DCB45DCB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138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85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83B29C-6000-4F5F-B42D-C8C55F279335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1CF9F-611B-4350-92DB-DFC70C88A0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919011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425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293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888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4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756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426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800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051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711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78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C21AE7-99D6-4EBB-AD3F-252DC3523DC7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C26D5-71EB-4952-9460-B5682FD05B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01014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728F1B-896A-4AAE-AF72-9793461B9AEA}" type="slidenum">
              <a:rPr lang="it-IT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84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917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531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842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9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5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858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944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730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4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302D43-9DBC-4ED4-A624-2CD676FC2671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9D26B-FB4D-4BC1-BBF8-00039EAD68C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35219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590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89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690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15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7489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273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54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330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97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7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80E9F-91D1-440C-A403-2FD1398AA372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3624D-1B31-4AA1-8A32-113D4A1F6F0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15449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886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288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59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900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43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777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038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4183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008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2AE03-C83F-4FBF-8CC8-5A9F30CD3AB8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46C76-E89C-4ACE-9D8E-1C33DE409A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8016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502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008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002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3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7299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8217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973169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5507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9517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650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D403B6-A8E6-4096-AC50-319E3396DDE3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C14A-3044-4186-AE6D-2A756B0B80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11924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2594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2043118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96362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1119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9872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6793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19252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8535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4914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46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26713-555A-4F15-A429-AD20F3B31E6F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D846B-4CE7-4F1A-AD93-9D90B2DC206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2133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04C2A-0215-4FA6-8524-80EB0D19239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233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EC23-F124-4FFF-89C2-A64F5FF7A8F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8062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00D19-F7A9-4174-88AD-C973EF09820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50148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2231E-1650-493C-AB91-3A27494DA50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037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9CEB-4796-4403-AFC0-8FE65863F89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86098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34EC-81F8-4823-A974-15859249A0F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424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18FA-2437-4A4C-9E56-4995EC13E96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8236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5E15-F6A3-4064-A0E9-DBEDD298CEC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5969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7B09-03B0-4A40-8D4C-DC38B916FF3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200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F0CA-F906-4EAF-A5E6-6E27456287E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425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buFont typeface="Times New Roman" charset="0"/>
              <a:buNone/>
              <a:defRPr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E1724D-8833-4FB2-BDF1-B1169D28C6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069169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1114D-CE6A-4CCC-A4DF-AA4C5583BCC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0038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F1620-0744-4DED-9A71-7474B1C2745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8103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73538"/>
            <a:ext cx="3806825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4173538"/>
            <a:ext cx="3808413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37C3-2610-4017-A74C-9F158A5BF7B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4197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73538"/>
            <a:ext cx="3808413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FFB5-06D6-4270-BB82-CD7E3349441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9401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67638" cy="42338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AEEC1-51C5-4F38-94AB-A20F6258FCE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8229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685800" y="4173538"/>
            <a:ext cx="7767638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6D55E-D87A-42E7-97A3-377F038D960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0320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5025" y="1981200"/>
            <a:ext cx="3808413" cy="42338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B17C-0A47-43BC-AA16-C27FC88D702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22908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35FC-2032-40F1-A8ED-35E0220173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66397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DA1F-A987-4FD3-A335-82991BF44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1030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04C2A-0215-4FA6-8524-80EB0D19239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79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A618F0-6933-4183-B6F9-E9F29E3643C9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D09F9-2D78-43C5-8E5E-A84B15C394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67763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EC23-F124-4FFF-89C2-A64F5FF7A8F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6229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00D19-F7A9-4174-88AD-C973EF09820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5148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2231E-1650-493C-AB91-3A27494DA50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4033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9CEB-4796-4403-AFC0-8FE65863F89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19552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34EC-81F8-4823-A974-15859249A0F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49570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18FA-2437-4A4C-9E56-4995EC13E96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3446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5E15-F6A3-4064-A0E9-DBEDD298CEC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1377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7B09-03B0-4A40-8D4C-DC38B916FF3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1992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F0CA-F906-4EAF-A5E6-6E27456287E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16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1114D-CE6A-4CCC-A4DF-AA4C5583BCC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05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2EDFCB-994A-46D5-BBE4-F63BD185ADE7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5B2C-17D9-43D6-8C80-1C940188DD7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910595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F1620-0744-4DED-9A71-7474B1C2745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4463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73538"/>
            <a:ext cx="3806825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4173538"/>
            <a:ext cx="3808413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37C3-2610-4017-A74C-9F158A5BF7B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0309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73538"/>
            <a:ext cx="3808413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FFB5-06D6-4270-BB82-CD7E3349441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3482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67638" cy="42338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AEEC1-51C5-4F38-94AB-A20F6258FCE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73982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685800" y="4173538"/>
            <a:ext cx="7767638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6D55E-D87A-42E7-97A3-377F038D960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827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5025" y="1981200"/>
            <a:ext cx="3808413" cy="42338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B17C-0A47-43BC-AA16-C27FC88D702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7992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35FC-2032-40F1-A8ED-35E0220173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9213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DA1F-A987-4FD3-A335-82991BF44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3419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94F5E4-C7C1-4F0E-B501-C9152808B87F}" type="slidenum">
              <a:rPr lang="ar-SA"/>
              <a:pPr>
                <a:defRPr/>
              </a:pPr>
              <a:t>‹N›</a:t>
            </a:fld>
            <a:fld id="{A8F0BB62-9A0A-4F51-8C18-26C304B5BB51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8538329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C5B389-5B88-45C6-AD69-A605460CDB76}" type="slidenum">
              <a:rPr lang="ar-SA"/>
              <a:pPr>
                <a:defRPr/>
              </a:pPr>
              <a:t>‹N›</a:t>
            </a:fld>
            <a:fld id="{4CC812B0-2C7D-402D-9A2C-EE44B553BDF5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54219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36ACD-67D5-4B18-B235-12B759E17833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6309B-FB34-41D0-8E9A-56D365C9C9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0731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D373E-1607-4766-AF5B-7F1C91FE8A90}" type="slidenum">
              <a:rPr lang="ar-SA"/>
              <a:pPr>
                <a:defRPr/>
              </a:pPr>
              <a:t>‹N›</a:t>
            </a:fld>
            <a:fld id="{1F03F49D-915B-46FD-90BA-30ED9FB1B7F5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064647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2FBA2C-4F17-42D4-A310-9604DED9BBC5}" type="slidenum">
              <a:rPr lang="ar-SA"/>
              <a:pPr>
                <a:defRPr/>
              </a:pPr>
              <a:t>‹N›</a:t>
            </a:fld>
            <a:fld id="{54B01683-DD81-45E0-8E44-95AD32FE9A8C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9756008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CE2631-CF85-4AF1-B06F-D66F7279F9B5}" type="slidenum">
              <a:rPr lang="ar-SA"/>
              <a:pPr>
                <a:defRPr/>
              </a:pPr>
              <a:t>‹N›</a:t>
            </a:fld>
            <a:fld id="{14CE971A-D029-473E-B84E-A45E1077DB71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3492846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34DEA6-7220-4787-A5F8-89AB75FC92C7}" type="slidenum">
              <a:rPr lang="ar-SA"/>
              <a:pPr>
                <a:defRPr/>
              </a:pPr>
              <a:t>‹N›</a:t>
            </a:fld>
            <a:fld id="{1FBAEDDF-A8D9-4D31-93F8-68D7574FB0CF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4467118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9B3028-26BB-4476-8A07-2606E7DCC470}" type="slidenum">
              <a:rPr lang="ar-SA"/>
              <a:pPr>
                <a:defRPr/>
              </a:pPr>
              <a:t>‹N›</a:t>
            </a:fld>
            <a:fld id="{CAC5C3D6-933D-4A72-8CBA-5E75F87D945A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0338936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626F32-E548-423C-A54E-3E60A100E15F}" type="slidenum">
              <a:rPr lang="ar-SA"/>
              <a:pPr>
                <a:defRPr/>
              </a:pPr>
              <a:t>‹N›</a:t>
            </a:fld>
            <a:fld id="{6BADA1AF-D559-4B74-B9A4-17B7A0830012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4492361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D2C36C-F143-466B-9298-9953E48A1C73}" type="slidenum">
              <a:rPr lang="ar-SA"/>
              <a:pPr>
                <a:defRPr/>
              </a:pPr>
              <a:t>‹N›</a:t>
            </a:fld>
            <a:fld id="{063EDAB7-B074-475C-98CC-66E855E6E5D0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626740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6573FB-43AF-4F15-9A9F-056844159650}" type="slidenum">
              <a:rPr lang="ar-SA"/>
              <a:pPr>
                <a:defRPr/>
              </a:pPr>
              <a:t>‹N›</a:t>
            </a:fld>
            <a:fld id="{05C44C1E-03D0-4A5B-A182-16A638FCA5CC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3098629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3BE9B5-4F64-4BFE-A608-C5B1D2AE0814}" type="slidenum">
              <a:rPr lang="ar-SA"/>
              <a:pPr>
                <a:defRPr/>
              </a:pPr>
              <a:t>‹N›</a:t>
            </a:fld>
            <a:fld id="{145090AF-DE3D-4BAF-9E54-30E768DB0914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595886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4157A5-7725-43BF-A801-85FAD709C2C7}" type="slidenum">
              <a:rPr lang="ar-SA"/>
              <a:pPr>
                <a:defRPr/>
              </a:pPr>
              <a:t>‹N›</a:t>
            </a:fld>
            <a:fld id="{EC416885-5949-459D-BA0F-A5AF494C5235}" type="slidenum">
              <a:rPr lang="ar-SA"/>
              <a:pPr>
                <a:defRPr/>
              </a:pPr>
              <a:t>‹N›</a:t>
            </a:fld>
            <a:endParaRPr lang="en-US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5386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D70324-4C62-4D77-B79B-7BAC3D46B831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24BC4-9757-4D36-8E86-42A3F0A689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431659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91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711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73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586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886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7033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307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66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9556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10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83B29C-6000-4F5F-B42D-C8C55F279335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1CF9F-611B-4350-92DB-DFC70C88A0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89292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C21AE7-99D6-4EBB-AD3F-252DC3523DC7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C26D5-71EB-4952-9460-B5682FD05B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2355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302D43-9DBC-4ED4-A624-2CD676FC2671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9D26B-FB4D-4BC1-BBF8-00039EAD68C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2497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80E9F-91D1-440C-A403-2FD1398AA372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3624D-1B31-4AA1-8A32-113D4A1F6F0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5989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2AE03-C83F-4FBF-8CC8-5A9F30CD3AB8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46C76-E89C-4ACE-9D8E-1C33DE409A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759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D403B6-A8E6-4096-AC50-319E3396DDE3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C14A-3044-4186-AE6D-2A756B0B80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2774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26713-555A-4F15-A429-AD20F3B31E6F}" type="datetimeFigureOut">
              <a:rPr lang="it-IT" altLang="it-IT"/>
              <a:pPr/>
              <a:t>12/10/2018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D846B-4CE7-4F1A-AD93-9D90B2DC206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3671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buFont typeface="Times New Roman" charset="0"/>
              <a:buNone/>
              <a:defRPr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E1724D-8833-4FB2-BDF1-B1169D28C6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4680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6C7-8A0B-3745-8B25-F043870310C6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CA0F-6542-2744-A4DB-CD49880E1D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773731"/>
      </p:ext>
    </p:extLst>
  </p:cSld>
  <p:clrMapOvr>
    <a:masterClrMapping/>
  </p:clrMapOvr>
  <p:transition spd="slow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CC0B-AC5F-AC4B-A758-DD3817DD8AB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390F-A509-334C-8154-AF26738791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600165"/>
      </p:ext>
    </p:extLst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FB83-605A-AC4F-BAA7-80C1202B187A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6DB37-E347-7A49-8811-0CF2737F2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65069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1DF3-28F5-1343-ABEB-07CF71928EAD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9EBFC-9784-E449-A5DA-117C04B576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88286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994-DA34-004A-8DC6-6D077547FE72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5696-FA29-BD4D-9037-3CA33AFE0F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72101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24D2-873F-AA43-9857-20C4AB17E59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A5763-EF71-8347-BE83-BE9297FF8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382853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BE9D-8CDC-9D4E-9982-770878FF11E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4C-4A44-4144-8D94-9A61FEEA88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760491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F09F8-4767-C54E-B870-D1E44FF24A27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E35C-99BE-3C40-BB31-8366F356A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694330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5EFB-2EDF-0146-A3C3-99C7A35B991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CDC8-A967-0B4C-9AAE-D10F798C8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899855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C078-1A22-0A47-9FE8-9E1DFF8202B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4E76-396F-A649-96B2-819B75DE08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602756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0B86-2C53-604B-AD98-C117F4422AB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F072-29CD-1D47-8A4C-5D245F7FD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511901"/>
      </p:ext>
    </p:extLst>
  </p:cSld>
  <p:clrMapOvr>
    <a:masterClrMapping/>
  </p:clrMapOvr>
  <p:transition spd="slow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6C7-8A0B-3745-8B25-F043870310C6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CA0F-6542-2744-A4DB-CD49880E1D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729684"/>
      </p:ext>
    </p:extLst>
  </p:cSld>
  <p:clrMapOvr>
    <a:masterClrMapping/>
  </p:clrMapOvr>
  <p:transition spd="slow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CC0B-AC5F-AC4B-A758-DD3817DD8AB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390F-A509-334C-8154-AF26738791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276245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FB83-605A-AC4F-BAA7-80C1202B187A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6DB37-E347-7A49-8811-0CF2737F2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856092"/>
      </p:ext>
    </p:extLst>
  </p:cSld>
  <p:clrMapOvr>
    <a:masterClrMapping/>
  </p:clrMapOvr>
  <p:transition spd="slow"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1DF3-28F5-1343-ABEB-07CF71928EAD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9EBFC-9784-E449-A5DA-117C04B576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80163"/>
      </p:ext>
    </p:extLst>
  </p:cSld>
  <p:clrMapOvr>
    <a:masterClrMapping/>
  </p:clrMapOvr>
  <p:transition spd="slow"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994-DA34-004A-8DC6-6D077547FE72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5696-FA29-BD4D-9037-3CA33AFE0F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852363"/>
      </p:ext>
    </p:extLst>
  </p:cSld>
  <p:clrMapOvr>
    <a:masterClrMapping/>
  </p:clrMapOvr>
  <p:transition spd="slow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24D2-873F-AA43-9857-20C4AB17E59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A5763-EF71-8347-BE83-BE9297FF8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088397"/>
      </p:ext>
    </p:extLst>
  </p:cSld>
  <p:clrMapOvr>
    <a:masterClrMapping/>
  </p:clrMapOvr>
  <p:transition spd="slow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BE9D-8CDC-9D4E-9982-770878FF11E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4C-4A44-4144-8D94-9A61FEEA88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062512"/>
      </p:ext>
    </p:extLst>
  </p:cSld>
  <p:clrMapOvr>
    <a:masterClrMapping/>
  </p:clrMapOvr>
  <p:transition spd="slow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F09F8-4767-C54E-B870-D1E44FF24A27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E35C-99BE-3C40-BB31-8366F356A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26224"/>
      </p:ext>
    </p:extLst>
  </p:cSld>
  <p:clrMapOvr>
    <a:masterClrMapping/>
  </p:clrMapOvr>
  <p:transition spd="slow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5EFB-2EDF-0146-A3C3-99C7A35B991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CDC8-A967-0B4C-9AAE-D10F798C8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572641"/>
      </p:ext>
    </p:extLst>
  </p:cSld>
  <p:clrMapOvr>
    <a:masterClrMapping/>
  </p:clrMapOvr>
  <p:transition spd="slow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C078-1A22-0A47-9FE8-9E1DFF8202B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4E76-396F-A649-96B2-819B75DE08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208320"/>
      </p:ext>
    </p:extLst>
  </p:cSld>
  <p:clrMapOvr>
    <a:masterClrMapping/>
  </p:clrMapOvr>
  <p:transition spd="slow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0B86-2C53-604B-AD98-C117F4422AB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F072-29CD-1D47-8A4C-5D245F7FD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123612"/>
      </p:ext>
    </p:extLst>
  </p:cSld>
  <p:clrMapOvr>
    <a:masterClrMapping/>
  </p:clrMapOvr>
  <p:transition spd="slow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6C7-8A0B-3745-8B25-F043870310C6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CA0F-6542-2744-A4DB-CD49880E1D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476637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CC0B-AC5F-AC4B-A758-DD3817DD8AB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390F-A509-334C-8154-AF26738791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077172"/>
      </p:ext>
    </p:extLst>
  </p:cSld>
  <p:clrMapOvr>
    <a:masterClrMapping/>
  </p:clrMapOvr>
  <p:transition spd="slow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FB83-605A-AC4F-BAA7-80C1202B187A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6DB37-E347-7A49-8811-0CF2737F2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004809"/>
      </p:ext>
    </p:extLst>
  </p:cSld>
  <p:clrMapOvr>
    <a:masterClrMapping/>
  </p:clrMapOvr>
  <p:transition spd="slow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1DF3-28F5-1343-ABEB-07CF71928EAD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9EBFC-9784-E449-A5DA-117C04B576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414182"/>
      </p:ext>
    </p:extLst>
  </p:cSld>
  <p:clrMapOvr>
    <a:masterClrMapping/>
  </p:clrMapOvr>
  <p:transition spd="slow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994-DA34-004A-8DC6-6D077547FE72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5696-FA29-BD4D-9037-3CA33AFE0F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684795"/>
      </p:ext>
    </p:extLst>
  </p:cSld>
  <p:clrMapOvr>
    <a:masterClrMapping/>
  </p:clrMapOvr>
  <p:transition spd="slow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24D2-873F-AA43-9857-20C4AB17E59F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A5763-EF71-8347-BE83-BE9297FF8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296218"/>
      </p:ext>
    </p:extLst>
  </p:cSld>
  <p:clrMapOvr>
    <a:masterClrMapping/>
  </p:clrMapOvr>
  <p:transition spd="slow"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BE9D-8CDC-9D4E-9982-770878FF11E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4C-4A44-4144-8D94-9A61FEEA88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18913"/>
      </p:ext>
    </p:extLst>
  </p:cSld>
  <p:clrMapOvr>
    <a:masterClrMapping/>
  </p:clrMapOvr>
  <p:transition spd="slow"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F09F8-4767-C54E-B870-D1E44FF24A27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E35C-99BE-3C40-BB31-8366F356A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064152"/>
      </p:ext>
    </p:extLst>
  </p:cSld>
  <p:clrMapOvr>
    <a:masterClrMapping/>
  </p:clrMapOvr>
  <p:transition spd="slow"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5EFB-2EDF-0146-A3C3-99C7A35B991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CDC8-A967-0B4C-9AAE-D10F798C8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4463"/>
      </p:ext>
    </p:extLst>
  </p:cSld>
  <p:clrMapOvr>
    <a:masterClrMapping/>
  </p:clrMapOvr>
  <p:transition spd="slow"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C078-1A22-0A47-9FE8-9E1DFF8202B9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4E76-396F-A649-96B2-819B75DE08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566451"/>
      </p:ext>
    </p:extLst>
  </p:cSld>
  <p:clrMapOvr>
    <a:masterClrMapping/>
  </p:clrMapOvr>
  <p:transition spd="slow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0B86-2C53-604B-AD98-C117F4422AB4}" type="datetime1">
              <a:rPr lang="it-IT"/>
              <a:pPr>
                <a:defRPr/>
              </a:pPr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F072-29CD-1D47-8A4C-5D245F7FD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650943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E0E16-8FD6-4010-A79E-B73FBE016CC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116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BC3B4-81B0-40D2-9DA0-0B84E1818E2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19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CE25F-FA70-4513-B581-08601B62F6A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570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7F917-F223-43AC-8605-8CBD4DC3618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71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F9091-35DE-4AFD-AD66-E77E1D1D2C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679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5E42-7260-4FC2-9F30-18F932EEE10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2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B8CC9-CC00-4DD6-9153-16F5FD3B003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89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56488-D818-4FA9-9A4D-E3E04B39BAA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58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76A62-68A7-472C-82CA-94F49E017CD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00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8A150-2B4C-4406-A3AC-DD9A7D25D1A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2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34FD3-00B4-4F73-A641-15B6C6C7DA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0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E0E16-8FD6-4010-A79E-B73FBE016CC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15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BC3B4-81B0-40D2-9DA0-0B84E1818E2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921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CE25F-FA70-4513-B581-08601B62F6A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93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7F917-F223-43AC-8605-8CBD4DC3618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93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F9091-35DE-4AFD-AD66-E77E1D1D2C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99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5E42-7260-4FC2-9F30-18F932EEE10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60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B8CC9-CC00-4DD6-9153-16F5FD3B003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17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56488-D818-4FA9-9A4D-E3E04B39BAA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4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76A62-68A7-472C-82CA-94F49E017CD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8A150-2B4C-4406-A3AC-DD9A7D25D1A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95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34FD3-00B4-4F73-A641-15B6C6C7DA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844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499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2499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44A0-AAE8-4883-8152-B6A3C47D4083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6238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753E3-6324-4772-B99F-7E8B06FCCC77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788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E1C9D-7767-45E8-B7BD-A57E0F459D1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817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6241A-94F0-46B1-8ABB-8C41E617B5D5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4309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8EC4F-3A68-49EE-82C8-1230A4370E54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1330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DE5B0-1251-4D2C-B6D1-5F7E1B028DDB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2154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ED4E-5889-48CE-A9C3-48F8B8E6BE59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8607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BBB6-3F38-4762-B6B7-696954DFA046}" type="slidenum">
              <a:rPr lang="it-IT">
                <a:solidFill>
                  <a:srgbClr val="EAEAEA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0176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theme" Target="../theme/theme2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2390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83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2393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2395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2395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12396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7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397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397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61F3E-07E2-4A77-B5DA-C508C5EDB53F}" type="slidenum">
              <a:rPr lang="it-IT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35907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2390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83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2393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2395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2395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12396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7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397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397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61F3E-07E2-4A77-B5DA-C508C5EDB53F}" type="slidenum">
              <a:rPr lang="it-IT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95594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GB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GB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0A1A9A-6076-4D25-8C8F-7B034353646B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F7E16-1D89-470F-A0C1-1CB0240884FA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31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GB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GB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E65809-E8EB-4902-BFE4-A564D70640A5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C093B-C335-45CE-832D-0DC93E4D2D27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83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0EB5A-9395-476D-8538-BC08EF0ADA52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A557B-812C-433D-9A31-E025759599B7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69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GB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GB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5C021B-36DC-44DD-90CB-A0C67D672C0A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12/10/2018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E3AA83-1465-48E7-AECC-1B6D2D4C5FBD}" type="slidenum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2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FB55E-5F2C-4715-A2FB-5E1488D68F1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FB27-4D6C-414C-B5B7-F878CCA92B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47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9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226A4-C2C3-40AB-82D3-277FA454A6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8042-400E-4F8B-A598-F8C673C841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stile</a:t>
            </a:r>
            <a:endParaRPr lang="it-IT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  <a:endParaRPr lang="it-IT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0E88BB1-9DDA-43E9-9B90-FBBA3ABECF96}" type="datetimeFigureOut">
              <a:rPr lang="it-IT" altLang="it-IT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12/10/2018</a:t>
            </a:fld>
            <a:endParaRPr lang="it-IT" altLang="it-IT" smtClean="0"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7F6C8EB-5853-4A75-AC18-61BD7B6E331D}" type="slidenum">
              <a:rPr lang="it-IT" altLang="it-IT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6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5882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326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4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3"/>
            </a:gs>
            <a:gs pos="100000">
              <a:srgbClr val="0000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345EA500-8DBE-4E26-8D0E-917DE68D6098}" type="slidenum">
              <a:rPr lang="en-GB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53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</p:sldLayoutIdLst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3"/>
            </a:gs>
            <a:gs pos="100000">
              <a:srgbClr val="0000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345EA500-8DBE-4E26-8D0E-917DE68D6098}" type="slidenum">
              <a:rPr lang="en-GB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57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</p:sldLayoutIdLst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5720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>
                <a:solidFill>
                  <a:srgbClr val="8B8B8B"/>
                </a:solidFill>
                <a:ea typeface="Arial Unicode MS" pitchFamily="34" charset="-128"/>
              </a:rPr>
              <a:t>Click to edit Master subtitle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/>
              <a:t>1/23/11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8A7C6656-DA39-4469-8DB9-7DA33CAC8DD8}" type="slidenum">
              <a:rPr lang="ar-SA"/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‹N›</a:t>
            </a:fld>
            <a:fld id="{2A40DF40-925C-47E1-A288-78392E324F41}" type="slidenum">
              <a:rPr lang="ar-SA"/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‹N›</a:t>
            </a:fld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  <a:p>
            <a:pPr lvl="4"/>
            <a:r>
              <a:rPr lang="en-GB" altLang="it-IT" smtClean="0"/>
              <a:t>Eighth Outline Level</a:t>
            </a:r>
          </a:p>
          <a:p>
            <a:pPr lvl="4"/>
            <a:r>
              <a:rPr lang="en-GB" altLang="it-IT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655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hf sldNum="0" hdr="0" ftr="0"/>
  <p:txStyles>
    <p:titleStyle>
      <a:lvl1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2pPr>
      <a:lvl3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3pPr>
      <a:lvl4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4pPr>
      <a:lvl5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57200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57200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57200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57200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530BD-39A6-4214-87CF-7354DDC71D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86DC-B310-4AA4-9676-0F216E6E5D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14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stile</a:t>
            </a:r>
            <a:endParaRPr lang="it-IT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  <a:endParaRPr lang="it-IT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0E88BB1-9DDA-43E9-9B90-FBBA3ABECF96}" type="datetimeFigureOut">
              <a:rPr lang="it-IT" altLang="it-IT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12/10/2018</a:t>
            </a:fld>
            <a:endParaRPr lang="it-IT" altLang="it-IT" smtClean="0"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7F6C8EB-5853-4A75-AC18-61BD7B6E331D}" type="slidenum">
              <a:rPr lang="it-IT" altLang="it-IT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25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96A4E03-56E0-2049-A54F-0B95538035D8}" type="datetime1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12/10/2018</a:t>
            </a:fld>
            <a:endParaRPr lang="it-IT">
              <a:ea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29F5472-912F-2647-860B-1B9CCA71B462}" type="slidenum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6911975" y="6610350"/>
            <a:ext cx="22320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Vittorio Ambrosini, MD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650875" y="6610350"/>
            <a:ext cx="6324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Interventional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Cardiology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Center Casa di Cura Privata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Montevergine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- Mercogliano (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Av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)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Italy</a:t>
            </a:r>
            <a:endParaRPr lang="it-IT" sz="1000" b="1" dirty="0">
              <a:solidFill>
                <a:prstClr val="black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pic>
        <p:nvPicPr>
          <p:cNvPr id="1033" name="Picture 7" descr="DO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6715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9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circl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96A4E03-56E0-2049-A54F-0B95538035D8}" type="datetime1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12/10/2018</a:t>
            </a:fld>
            <a:endParaRPr lang="it-IT">
              <a:ea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29F5472-912F-2647-860B-1B9CCA71B462}" type="slidenum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6911975" y="6610350"/>
            <a:ext cx="22320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Vittorio Ambrosini, MD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650875" y="6610350"/>
            <a:ext cx="6324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Interventional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Cardiology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Center Casa di Cura Privata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Montevergine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- Mercogliano (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Av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)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Italy</a:t>
            </a:r>
            <a:endParaRPr lang="it-IT" sz="1000" b="1" dirty="0">
              <a:solidFill>
                <a:prstClr val="black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pic>
        <p:nvPicPr>
          <p:cNvPr id="1033" name="Picture 7" descr="DO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6715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20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circl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96A4E03-56E0-2049-A54F-0B95538035D8}" type="datetime1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12/10/2018</a:t>
            </a:fld>
            <a:endParaRPr lang="it-IT">
              <a:ea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29F5472-912F-2647-860B-1B9CCA71B462}" type="slidenum">
              <a:rPr lang="it-IT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6911975" y="6610350"/>
            <a:ext cx="22320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Vittorio Ambrosini, MD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650875" y="6610350"/>
            <a:ext cx="6324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Interventional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Cardiology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Center Casa di Cura Privata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Montevergine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 - Mercogliano (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Av</a:t>
            </a:r>
            <a:r>
              <a:rPr lang="it-IT" sz="1000" b="1" dirty="0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) </a:t>
            </a:r>
            <a:r>
              <a:rPr lang="it-IT" sz="1000" b="1" dirty="0" err="1">
                <a:solidFill>
                  <a:prstClr val="black"/>
                </a:solidFill>
                <a:latin typeface="Century Gothic" charset="0"/>
                <a:ea typeface="Osaka" charset="0"/>
                <a:cs typeface="Osaka" charset="0"/>
              </a:rPr>
              <a:t>Italy</a:t>
            </a:r>
            <a:endParaRPr lang="it-IT" sz="1000" b="1" dirty="0">
              <a:solidFill>
                <a:prstClr val="black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pic>
        <p:nvPicPr>
          <p:cNvPr id="1033" name="Picture 7" descr="DO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6715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2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circl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2C57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B81879-83E0-4E75-A926-61B89EC2BCC4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6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2C57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B81879-83E0-4E75-A926-61B89EC2BCC4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4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2390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83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2393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3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4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2395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208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2395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5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2396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12396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6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7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397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397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61F3E-07E2-4A77-B5DA-C508C5EDB53F}" type="slidenum">
              <a:rPr lang="it-IT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EAEAEA"/>
              </a:solidFill>
            </a:endParaRPr>
          </a:p>
        </p:txBody>
      </p:sp>
      <p:sp>
        <p:nvSpPr>
          <p:cNvPr id="12397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835236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1.wm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jpeg"/><Relationship Id="rId5" Type="http://schemas.openxmlformats.org/officeDocument/2006/relationships/image" Target="../media/image79.wmf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3.emf"/><Relationship Id="rId4" Type="http://schemas.openxmlformats.org/officeDocument/2006/relationships/package" Target="../embeddings/Documento_di_Microsoft_Word1.docx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8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8.emf"/><Relationship Id="rId4" Type="http://schemas.openxmlformats.org/officeDocument/2006/relationships/package" Target="../embeddings/Presentazione_di_Microsoft_PowerPoint2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690" name="Rectangle 4"/>
          <p:cNvSpPr>
            <a:spLocks noChangeArrowheads="1"/>
          </p:cNvSpPr>
          <p:nvPr/>
        </p:nvSpPr>
        <p:spPr bwMode="auto">
          <a:xfrm>
            <a:off x="179388" y="2492375"/>
            <a:ext cx="8777287" cy="4176713"/>
          </a:xfrm>
          <a:prstGeom prst="rect">
            <a:avLst/>
          </a:prstGeom>
          <a:gradFill rotWithShape="1">
            <a:gsLst>
              <a:gs pos="0">
                <a:srgbClr val="3366FF">
                  <a:alpha val="14998"/>
                </a:srgbClr>
              </a:gs>
              <a:gs pos="100000">
                <a:srgbClr val="081028"/>
              </a:gs>
            </a:gsLst>
            <a:path path="rect">
              <a:fillToRect l="100000" b="100000"/>
            </a:path>
          </a:gra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200" b="1">
              <a:solidFill>
                <a:srgbClr val="00DEA4"/>
              </a:solidFill>
              <a:latin typeface="Comic Sans MS" pitchFamily="66" charset="0"/>
            </a:endParaRPr>
          </a:p>
        </p:txBody>
      </p:sp>
      <p:pic>
        <p:nvPicPr>
          <p:cNvPr id="3442692" name="Picture 1" descr="C:\Users\Admin\Desktop\GISE febbraio 2014\immagini\CaravaggioJeromeMeditatio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721" t="6667" r="5405"/>
          <a:stretch>
            <a:fillRect/>
          </a:stretch>
        </p:blipFill>
        <p:spPr bwMode="auto">
          <a:xfrm>
            <a:off x="238125" y="2565400"/>
            <a:ext cx="2743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7501" name="Rectangle 13"/>
          <p:cNvSpPr>
            <a:spLocks noChangeArrowheads="1"/>
          </p:cNvSpPr>
          <p:nvPr/>
        </p:nvSpPr>
        <p:spPr bwMode="auto">
          <a:xfrm>
            <a:off x="2975247" y="3212976"/>
            <a:ext cx="598936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Great </a:t>
            </a: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expectations</a:t>
            </a: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poor</a:t>
            </a: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results.History</a:t>
            </a:r>
            <a:endParaRPr lang="it-IT" sz="4000" b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>
              <a:defRPr/>
            </a:pP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of </a:t>
            </a: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failures</a:t>
            </a: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in </a:t>
            </a: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endovascular</a:t>
            </a:r>
            <a:r>
              <a:rPr lang="it-IT" sz="40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it-IT" sz="4000" b="1" dirty="0" err="1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therapy</a:t>
            </a:r>
            <a:endParaRPr lang="it-IT" sz="3200" b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>
              <a:defRPr/>
            </a:pPr>
            <a:endParaRPr lang="it-IT" sz="200" b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287504" name="Rectangle 16"/>
          <p:cNvSpPr>
            <a:spLocks noChangeArrowheads="1"/>
          </p:cNvSpPr>
          <p:nvPr/>
        </p:nvSpPr>
        <p:spPr bwMode="auto">
          <a:xfrm>
            <a:off x="82592" y="908720"/>
            <a:ext cx="340990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Prof. Luigi Inglese</a:t>
            </a:r>
          </a:p>
        </p:txBody>
      </p:sp>
      <p:sp>
        <p:nvSpPr>
          <p:cNvPr id="4287494" name="Text Box 6"/>
          <p:cNvSpPr txBox="1">
            <a:spLocks noChangeArrowheads="1"/>
          </p:cNvSpPr>
          <p:nvPr/>
        </p:nvSpPr>
        <p:spPr bwMode="auto">
          <a:xfrm>
            <a:off x="-38100" y="1431939"/>
            <a:ext cx="353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DIRETTORE MEDICO</a:t>
            </a:r>
          </a:p>
          <a:p>
            <a:pPr algn="ctr" eaLnBrk="0" hangingPunct="0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DIPARTIMENTO MALATTIE CARDIOVASCOLARI</a:t>
            </a:r>
          </a:p>
          <a:p>
            <a:pPr algn="ctr" eaLnBrk="0" hangingPunct="0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MARIA PIA HOSPITAL TORINO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50825" y="2565400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"La complessità delle malattie in età adulta"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3492500" y="188913"/>
            <a:ext cx="5616575" cy="446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Incontri Pitagorici Cardiologia 2018</a:t>
            </a:r>
            <a:endParaRPr lang="it-IT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50825" y="230188"/>
            <a:ext cx="1041400" cy="3683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Crotone</a:t>
            </a:r>
          </a:p>
        </p:txBody>
      </p:sp>
      <p:pic>
        <p:nvPicPr>
          <p:cNvPr id="3442700" name="Picture 4" descr="http://upload.wikimedia.org/wikipedia/commons/thumb/8/86/Piazza_Duomo_%28Crotone%29.jpg/800px-Piazza_Duomo_%28Crotone%29.jpg"/>
          <p:cNvPicPr>
            <a:picLocks noChangeAspect="1" noChangeArrowheads="1"/>
          </p:cNvPicPr>
          <p:nvPr/>
        </p:nvPicPr>
        <p:blipFill>
          <a:blip r:embed="rId4"/>
          <a:srcRect b="29440"/>
          <a:stretch>
            <a:fillRect/>
          </a:stretch>
        </p:blipFill>
        <p:spPr bwMode="auto">
          <a:xfrm>
            <a:off x="3563938" y="620713"/>
            <a:ext cx="35290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2701" name="Picture 6" descr="http://www.ilmetropolitano.it/wp-content/uploads/2014/03/Capo-Colon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620713"/>
            <a:ext cx="18002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31913" y="114498"/>
            <a:ext cx="2303462" cy="61555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it-IT" sz="1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12-13 ottobre 2018</a:t>
            </a:r>
            <a:endParaRPr lang="it-IT" sz="17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442704" name="Picture 16" descr="MPH_po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5949950"/>
            <a:ext cx="1152525" cy="71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8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560839" cy="65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3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1/23/11</a:t>
            </a:r>
          </a:p>
        </p:txBody>
      </p:sp>
      <p:sp>
        <p:nvSpPr>
          <p:cNvPr id="2765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3645024"/>
            <a:ext cx="8280920" cy="3168352"/>
          </a:xfrm>
        </p:spPr>
        <p:txBody>
          <a:bodyPr tIns="69695"/>
          <a:lstStyle/>
          <a:p>
            <a:pPr algn="ctr" eaLnBrk="1" hangingPunct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Hypothesis by </a:t>
            </a:r>
            <a:r>
              <a:rPr lang="en-US" altLang="it-IT" sz="2400" b="1" i="1" dirty="0" err="1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P.Zamboni</a:t>
            </a:r>
            <a: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 :</a:t>
            </a:r>
            <a:b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CCSVI is responsible of  clinical MS progression and of its </a:t>
            </a:r>
            <a:r>
              <a:rPr lang="en-US" altLang="it-IT" sz="2400" b="1" i="1" dirty="0" err="1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sypmtoms</a:t>
            </a:r>
            <a:r>
              <a:rPr lang="en-US" altLang="it-IT" sz="2400" b="1" i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 . PTA of  stenotic venous valves should ameliorate symptoms and delay its progression.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533400" y="762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57200" eaLnBrk="1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it-IT" sz="2800" b="1" dirty="0" smtClean="0">
              <a:solidFill>
                <a:srgbClr val="B2B2B2"/>
              </a:solidFill>
              <a:latin typeface="Calibri" pitchFamily="34" charset="0"/>
            </a:endParaRPr>
          </a:p>
          <a:p>
            <a:pPr algn="ctr" defTabSz="457200" eaLnBrk="1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it-IT" sz="2800" b="1" dirty="0" smtClean="0">
                <a:solidFill>
                  <a:srgbClr val="FF6600"/>
                </a:solidFill>
                <a:latin typeface="Calibri" pitchFamily="34" charset="0"/>
              </a:rPr>
              <a:t>Chronic </a:t>
            </a:r>
            <a:r>
              <a:rPr lang="en-US" altLang="it-IT" sz="2800" b="1" dirty="0" err="1" smtClean="0">
                <a:solidFill>
                  <a:srgbClr val="FF6600"/>
                </a:solidFill>
                <a:latin typeface="Calibri" pitchFamily="34" charset="0"/>
              </a:rPr>
              <a:t>Cerebro</a:t>
            </a:r>
            <a:r>
              <a:rPr lang="en-US" altLang="it-IT" sz="2800" b="1" dirty="0" smtClean="0">
                <a:solidFill>
                  <a:srgbClr val="FF6600"/>
                </a:solidFill>
                <a:latin typeface="Calibri" pitchFamily="34" charset="0"/>
              </a:rPr>
              <a:t>-spinal Venous Insufficiency</a:t>
            </a:r>
          </a:p>
        </p:txBody>
      </p: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457200" y="1556792"/>
            <a:ext cx="838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57200" eaLnBrk="1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it-IT" sz="4400" b="1" u="sng" dirty="0" smtClean="0">
                <a:solidFill>
                  <a:srgbClr val="FFFF00"/>
                </a:solidFill>
                <a:latin typeface="Calibri" pitchFamily="34" charset="0"/>
              </a:rPr>
              <a:t>Chronic </a:t>
            </a:r>
            <a:r>
              <a:rPr lang="en-US" altLang="it-IT" sz="4400" b="1" u="sng" dirty="0" err="1" smtClean="0">
                <a:solidFill>
                  <a:srgbClr val="FFFF00"/>
                </a:solidFill>
                <a:latin typeface="Calibri" pitchFamily="34" charset="0"/>
              </a:rPr>
              <a:t>Cerebro</a:t>
            </a:r>
            <a:r>
              <a:rPr lang="en-US" altLang="it-IT" sz="4400" b="1" u="sng" dirty="0" smtClean="0">
                <a:solidFill>
                  <a:srgbClr val="FFFF00"/>
                </a:solidFill>
                <a:latin typeface="Calibri" pitchFamily="34" charset="0"/>
              </a:rPr>
              <a:t>-spinal Venous Insufficiency </a:t>
            </a:r>
            <a:r>
              <a:rPr lang="en-US" altLang="it-IT" sz="4400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altLang="it-IT" sz="4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altLang="it-IT" sz="4400" b="1" u="sng" dirty="0" smtClean="0">
                <a:solidFill>
                  <a:srgbClr val="FFFF00"/>
                </a:solidFill>
                <a:latin typeface="Calibri" pitchFamily="34" charset="0"/>
              </a:rPr>
              <a:t>(CCSVI) &amp; MS</a:t>
            </a:r>
          </a:p>
        </p:txBody>
      </p:sp>
    </p:spTree>
    <p:extLst>
      <p:ext uri="{BB962C8B-B14F-4D97-AF65-F5344CB8AC3E}">
        <p14:creationId xmlns:p14="http://schemas.microsoft.com/office/powerpoint/2010/main" val="3314211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nglesel\Desktop\MEETING CCSVI TORINO\inglese\brai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9213"/>
            <a:ext cx="9191626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032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"/>
          <a:stretch>
            <a:fillRect/>
          </a:stretch>
        </p:blipFill>
        <p:spPr bwMode="auto">
          <a:xfrm>
            <a:off x="7408863" y="266700"/>
            <a:ext cx="1195387" cy="654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 flipH="1" flipV="1">
            <a:off x="4572000" y="2565400"/>
            <a:ext cx="1368425" cy="15113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2268538" y="1412875"/>
            <a:ext cx="1871662" cy="7207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2339975" y="1268413"/>
            <a:ext cx="2592388" cy="8651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59" name="AutoShape 7"/>
          <p:cNvSpPr>
            <a:spLocks/>
          </p:cNvSpPr>
          <p:nvPr/>
        </p:nvSpPr>
        <p:spPr bwMode="auto">
          <a:xfrm>
            <a:off x="7443788" y="620713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0" name="AutoShape 8"/>
          <p:cNvSpPr>
            <a:spLocks/>
          </p:cNvSpPr>
          <p:nvPr/>
        </p:nvSpPr>
        <p:spPr bwMode="auto">
          <a:xfrm>
            <a:off x="7380288" y="1700213"/>
            <a:ext cx="223837" cy="3024187"/>
          </a:xfrm>
          <a:prstGeom prst="leftBrace">
            <a:avLst>
              <a:gd name="adj1" fmla="val 11258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1" name="AutoShape 9"/>
          <p:cNvSpPr>
            <a:spLocks/>
          </p:cNvSpPr>
          <p:nvPr/>
        </p:nvSpPr>
        <p:spPr bwMode="auto">
          <a:xfrm>
            <a:off x="7451725" y="4797425"/>
            <a:ext cx="80963" cy="698500"/>
          </a:xfrm>
          <a:prstGeom prst="leftBrace">
            <a:avLst>
              <a:gd name="adj1" fmla="val 7189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2" name="AutoShape 10"/>
          <p:cNvSpPr>
            <a:spLocks/>
          </p:cNvSpPr>
          <p:nvPr/>
        </p:nvSpPr>
        <p:spPr bwMode="auto">
          <a:xfrm>
            <a:off x="7451725" y="5876925"/>
            <a:ext cx="80963" cy="647700"/>
          </a:xfrm>
          <a:prstGeom prst="leftBrace">
            <a:avLst>
              <a:gd name="adj1" fmla="val 6666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 flipV="1">
            <a:off x="6372225" y="2997200"/>
            <a:ext cx="10795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>
            <a:off x="6516688" y="5157788"/>
            <a:ext cx="935037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H="1" flipV="1">
            <a:off x="6227763" y="6021388"/>
            <a:ext cx="1223962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867400" y="4011613"/>
            <a:ext cx="1800225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9900"/>
                </a:solidFill>
                <a:latin typeface="Comic Sans MS" pitchFamily="66" charset="0"/>
              </a:rPr>
              <a:t>Extravertebral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9900"/>
                </a:solidFill>
                <a:latin typeface="Comic Sans MS" pitchFamily="66" charset="0"/>
              </a:rPr>
              <a:t>main pathways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156200" y="2781300"/>
            <a:ext cx="1225550" cy="254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1000" b="1" u="sng" smtClean="0">
                <a:solidFill>
                  <a:srgbClr val="FF0000"/>
                </a:solidFill>
              </a:rPr>
              <a:t>Intercostal veins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780088" y="5632450"/>
            <a:ext cx="8080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800" smtClean="0">
                <a:solidFill>
                  <a:srgbClr val="000000"/>
                </a:solidFill>
              </a:rPr>
              <a:t>Ileo-lumbar v</a:t>
            </a:r>
            <a:endParaRPr lang="it-IT" altLang="it-IT" sz="800" b="1" smtClean="0">
              <a:solidFill>
                <a:srgbClr val="000000"/>
              </a:solidFill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148263" y="5157788"/>
            <a:ext cx="1360487" cy="254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1000" b="1" u="sng" smtClean="0">
                <a:solidFill>
                  <a:srgbClr val="FF0000"/>
                </a:solidFill>
              </a:rPr>
              <a:t>Ascend. Lumbar  v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5670550" y="3716338"/>
            <a:ext cx="989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800" smtClean="0">
                <a:solidFill>
                  <a:srgbClr val="000000"/>
                </a:solidFill>
              </a:rPr>
              <a:t>Reno-azy-lumb v</a:t>
            </a:r>
            <a:endParaRPr lang="it-IT" altLang="it-IT" sz="800" b="1" smtClean="0">
              <a:solidFill>
                <a:srgbClr val="000000"/>
              </a:solidFill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H="1" flipV="1">
            <a:off x="5148263" y="5013325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H="1">
            <a:off x="5148263" y="5805488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4787900" y="29972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flipH="1">
            <a:off x="4284663" y="2997200"/>
            <a:ext cx="10795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5219700" y="3429000"/>
            <a:ext cx="882650" cy="303213"/>
          </a:xfrm>
          <a:prstGeom prst="rect">
            <a:avLst/>
          </a:prstGeom>
          <a:solidFill>
            <a:srgbClr val="E4E4E4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1200" b="1" smtClean="0">
                <a:solidFill>
                  <a:srgbClr val="FF3300"/>
                </a:solidFill>
              </a:rPr>
              <a:t>Azygous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751513" y="3141663"/>
            <a:ext cx="836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800" smtClean="0">
                <a:solidFill>
                  <a:srgbClr val="000000"/>
                </a:solidFill>
              </a:rPr>
              <a:t>Hemiazygous</a:t>
            </a:r>
            <a:endParaRPr lang="it-IT" altLang="it-IT" sz="800" b="1" smtClean="0">
              <a:solidFill>
                <a:srgbClr val="000000"/>
              </a:solidFill>
            </a:endParaRP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5540375" y="2349500"/>
            <a:ext cx="104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800" smtClean="0">
                <a:solidFill>
                  <a:srgbClr val="000000"/>
                </a:solidFill>
              </a:rPr>
              <a:t>Acc</a:t>
            </a:r>
            <a:r>
              <a:rPr lang="it-IT" altLang="it-IT" sz="800" b="1" smtClean="0">
                <a:solidFill>
                  <a:srgbClr val="000000"/>
                </a:solidFill>
              </a:rPr>
              <a:t>. </a:t>
            </a:r>
            <a:r>
              <a:rPr lang="it-IT" altLang="it-IT" sz="800" smtClean="0">
                <a:solidFill>
                  <a:srgbClr val="000000"/>
                </a:solidFill>
              </a:rPr>
              <a:t>hemiazygous</a:t>
            </a:r>
            <a:endParaRPr lang="it-IT" altLang="it-IT" sz="800" b="1" smtClean="0">
              <a:solidFill>
                <a:srgbClr val="000000"/>
              </a:solidFill>
            </a:endParaRP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5483225" y="2085975"/>
            <a:ext cx="1104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800" b="1" smtClean="0">
                <a:solidFill>
                  <a:srgbClr val="000000"/>
                </a:solidFill>
              </a:rPr>
              <a:t> </a:t>
            </a:r>
            <a:r>
              <a:rPr lang="it-IT" altLang="it-IT" sz="800" smtClean="0">
                <a:solidFill>
                  <a:srgbClr val="000000"/>
                </a:solidFill>
              </a:rPr>
              <a:t>Sup. intercost veins</a:t>
            </a:r>
            <a:endParaRPr lang="it-IT" altLang="it-IT" sz="800" b="1" smtClean="0">
              <a:solidFill>
                <a:srgbClr val="000000"/>
              </a:solidFill>
            </a:endParaRPr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flipH="1">
            <a:off x="4572000" y="2205038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 flipH="1">
            <a:off x="4787900" y="2565400"/>
            <a:ext cx="7921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flipH="1">
            <a:off x="4932363" y="3284538"/>
            <a:ext cx="9350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 flipH="1">
            <a:off x="5148263" y="3933825"/>
            <a:ext cx="5762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5291138" y="836613"/>
            <a:ext cx="1233487" cy="254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1000" b="1" u="sng" smtClean="0">
                <a:solidFill>
                  <a:srgbClr val="FF0000"/>
                </a:solidFill>
              </a:rPr>
              <a:t>Vert. Art.  plexus</a:t>
            </a: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H="1">
            <a:off x="4643438" y="981075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5292725" y="5876925"/>
            <a:ext cx="963613" cy="254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000000"/>
                </a:solidFill>
              </a:rPr>
              <a:t> </a:t>
            </a:r>
            <a:r>
              <a:rPr lang="it-IT" altLang="it-IT" sz="1000" b="1" u="sng" smtClean="0">
                <a:solidFill>
                  <a:srgbClr val="FF0000"/>
                </a:solidFill>
              </a:rPr>
              <a:t>Sacral veins</a:t>
            </a:r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 flipV="1">
            <a:off x="4859338" y="6092825"/>
            <a:ext cx="8651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7" name="Line 35"/>
          <p:cNvSpPr>
            <a:spLocks noChangeShapeType="1"/>
          </p:cNvSpPr>
          <p:nvPr/>
        </p:nvSpPr>
        <p:spPr bwMode="auto">
          <a:xfrm flipV="1">
            <a:off x="5219700" y="2997200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7380288" y="115888"/>
            <a:ext cx="1295400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800" b="1" smtClean="0">
                <a:solidFill>
                  <a:srgbClr val="000000"/>
                </a:solidFill>
              </a:rPr>
              <a:t>Int. Vertebral plexus</a:t>
            </a: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7451725" y="90805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7451725" y="30686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3591" name="Text Box 39"/>
          <p:cNvSpPr txBox="1">
            <a:spLocks noChangeArrowheads="1"/>
          </p:cNvSpPr>
          <p:nvPr/>
        </p:nvSpPr>
        <p:spPr bwMode="auto">
          <a:xfrm>
            <a:off x="7451725" y="49339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7451725" y="60213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23593" name="Line 41"/>
          <p:cNvSpPr>
            <a:spLocks noChangeShapeType="1"/>
          </p:cNvSpPr>
          <p:nvPr/>
        </p:nvSpPr>
        <p:spPr bwMode="auto">
          <a:xfrm flipH="1">
            <a:off x="4859338" y="29972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94" name="Line 42"/>
          <p:cNvSpPr>
            <a:spLocks noChangeShapeType="1"/>
          </p:cNvSpPr>
          <p:nvPr/>
        </p:nvSpPr>
        <p:spPr bwMode="auto">
          <a:xfrm flipH="1" flipV="1">
            <a:off x="4787900" y="1989138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pic>
        <p:nvPicPr>
          <p:cNvPr id="23595" name="Picture 43" descr="m2b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1301750" cy="19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3132138" y="1628775"/>
            <a:ext cx="560387" cy="303213"/>
          </a:xfrm>
          <a:prstGeom prst="rect">
            <a:avLst/>
          </a:prstGeom>
          <a:solidFill>
            <a:srgbClr val="E4E4E4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FF3300"/>
                </a:solidFill>
              </a:rPr>
              <a:t> </a:t>
            </a:r>
            <a:r>
              <a:rPr lang="it-IT" altLang="it-IT" sz="1200" b="1" smtClean="0">
                <a:solidFill>
                  <a:srgbClr val="FF3300"/>
                </a:solidFill>
              </a:rPr>
              <a:t>IJVs</a:t>
            </a:r>
          </a:p>
        </p:txBody>
      </p:sp>
      <p:sp>
        <p:nvSpPr>
          <p:cNvPr id="23597" name="Line 45"/>
          <p:cNvSpPr>
            <a:spLocks noChangeShapeType="1"/>
          </p:cNvSpPr>
          <p:nvPr/>
        </p:nvSpPr>
        <p:spPr bwMode="auto">
          <a:xfrm flipV="1">
            <a:off x="2051050" y="1196975"/>
            <a:ext cx="1944688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598" name="Text Box 46"/>
          <p:cNvSpPr txBox="1">
            <a:spLocks noChangeArrowheads="1"/>
          </p:cNvSpPr>
          <p:nvPr/>
        </p:nvSpPr>
        <p:spPr bwMode="auto">
          <a:xfrm>
            <a:off x="179388" y="1916113"/>
            <a:ext cx="2117725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9900"/>
                </a:solidFill>
                <a:latin typeface="Comic Sans MS" pitchFamily="66" charset="0"/>
              </a:rPr>
              <a:t>Extracranial main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9900"/>
                </a:solidFill>
                <a:latin typeface="Comic Sans MS" pitchFamily="66" charset="0"/>
              </a:rPr>
              <a:t>pathways</a:t>
            </a:r>
          </a:p>
        </p:txBody>
      </p:sp>
      <p:sp>
        <p:nvSpPr>
          <p:cNvPr id="23600" name="Line 48"/>
          <p:cNvSpPr>
            <a:spLocks noChangeShapeType="1"/>
          </p:cNvSpPr>
          <p:nvPr/>
        </p:nvSpPr>
        <p:spPr bwMode="auto">
          <a:xfrm flipH="1" flipV="1">
            <a:off x="6443663" y="981075"/>
            <a:ext cx="1008062" cy="714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323850" y="5187950"/>
            <a:ext cx="319405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 smtClean="0">
                <a:solidFill>
                  <a:srgbClr val="FF9900"/>
                </a:solidFill>
              </a:rPr>
              <a:t>ANATOMIA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smtClean="0">
                <a:solidFill>
                  <a:srgbClr val="FF9900"/>
                </a:solidFill>
              </a:rPr>
              <a:t>(dove?)</a:t>
            </a:r>
          </a:p>
        </p:txBody>
      </p:sp>
      <p:pic>
        <p:nvPicPr>
          <p:cNvPr id="23602" name="Picture 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606425" cy="865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3305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5236" name="Text Box 12"/>
          <p:cNvSpPr txBox="1">
            <a:spLocks noChangeArrowheads="1"/>
          </p:cNvSpPr>
          <p:nvPr/>
        </p:nvSpPr>
        <p:spPr bwMode="auto">
          <a:xfrm>
            <a:off x="7488238" y="3500438"/>
            <a:ext cx="53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95241" name="Picture 9" descr="IM_007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3592513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2" name="Picture 10" descr="IM_007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35718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3" name="Text Box 12"/>
          <p:cNvSpPr txBox="1">
            <a:spLocks noChangeArrowheads="1"/>
          </p:cNvSpPr>
          <p:nvPr/>
        </p:nvSpPr>
        <p:spPr bwMode="auto">
          <a:xfrm>
            <a:off x="3419475" y="1916113"/>
            <a:ext cx="53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95244" name="Picture 12" descr="IM_007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28775"/>
            <a:ext cx="36131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227763" y="1909763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</a:rPr>
              <a:t>post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203575" y="6045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 u="sng" smtClean="0">
                <a:solidFill>
                  <a:srgbClr val="FFFF00"/>
                </a:solidFill>
                <a:latin typeface="Comic Sans MS" pitchFamily="66" charset="0"/>
              </a:rPr>
              <a:t>Obliqua 50°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7599363" y="6045200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 u="sng" smtClean="0">
                <a:solidFill>
                  <a:srgbClr val="FFFF00"/>
                </a:solidFill>
                <a:latin typeface="Comic Sans MS" pitchFamily="66" charset="0"/>
              </a:rPr>
              <a:t>Obliqua 50°</a:t>
            </a: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1979613" y="579438"/>
            <a:ext cx="56515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400" smtClean="0">
                <a:solidFill>
                  <a:srgbClr val="FF9900"/>
                </a:solidFill>
              </a:rPr>
              <a:t>ANGIODILATAZIONE</a:t>
            </a: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539750" y="188913"/>
            <a:ext cx="7920038" cy="4984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b="1" smtClean="0">
                <a:solidFill>
                  <a:srgbClr val="FFFFFF"/>
                </a:solidFill>
              </a:rPr>
              <a:t>La PTA nel trattamento della CCSVI: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smtClean="0">
                <a:solidFill>
                  <a:srgbClr val="FF3300"/>
                </a:solidFill>
              </a:rPr>
              <a:t>come ?</a:t>
            </a:r>
          </a:p>
        </p:txBody>
      </p:sp>
      <p:pic>
        <p:nvPicPr>
          <p:cNvPr id="95250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606425" cy="865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4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6" grpId="0"/>
      <p:bldP spid="95243" grpId="0"/>
      <p:bldP spid="95245" grpId="0"/>
      <p:bldP spid="1127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4762"/>
            <a:ext cx="507682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4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309383" cy="45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2" descr="mm om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96838"/>
            <a:ext cx="4043362" cy="3005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Immagine 3" descr="mm om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62" y="3548063"/>
            <a:ext cx="4044950" cy="3182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Immagine 4" descr="mm omo red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590925"/>
            <a:ext cx="4043362" cy="3140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Immagine 5" descr="screenshot_7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708" b="18983"/>
          <a:stretch>
            <a:fillRect/>
          </a:stretch>
        </p:blipFill>
        <p:spPr bwMode="auto">
          <a:xfrm>
            <a:off x="236537" y="96838"/>
            <a:ext cx="4116387" cy="3114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19672" y="3112393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Courtesy</a:t>
            </a:r>
            <a:r>
              <a:rPr lang="it-IT" sz="2800" dirty="0" smtClean="0">
                <a:solidFill>
                  <a:srgbClr val="FFFF00"/>
                </a:solidFill>
              </a:rPr>
              <a:t> by Salvatore Spagnolo, MD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6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 descr="IMG_17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876675"/>
            <a:ext cx="3503613" cy="2628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Immagine 2" descr="IMG_17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884613"/>
            <a:ext cx="3770312" cy="2619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Immagine 4" descr="IMG_23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r="25835" b="8888"/>
          <a:stretch>
            <a:fillRect/>
          </a:stretch>
        </p:blipFill>
        <p:spPr bwMode="auto">
          <a:xfrm>
            <a:off x="974725" y="1119188"/>
            <a:ext cx="3503613" cy="2679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2" descr="C:\Users\spagnolo\Desktop\sclero\IMG_53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24303" r="32687" b="35417"/>
          <a:stretch>
            <a:fillRect/>
          </a:stretch>
        </p:blipFill>
        <p:spPr bwMode="auto">
          <a:xfrm>
            <a:off x="4564063" y="1119188"/>
            <a:ext cx="3770312" cy="2679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CasellaDiTesto 6"/>
          <p:cNvSpPr txBox="1">
            <a:spLocks noChangeArrowheads="1"/>
          </p:cNvSpPr>
          <p:nvPr/>
        </p:nvSpPr>
        <p:spPr bwMode="auto">
          <a:xfrm>
            <a:off x="1622425" y="196850"/>
            <a:ext cx="5875338" cy="646113"/>
          </a:xfrm>
          <a:prstGeom prst="rect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FFFFFF"/>
                </a:solidFill>
                <a:latin typeface="Chalkduster"/>
                <a:ea typeface="Chalkduster"/>
                <a:cs typeface="Chalkduster"/>
              </a:rPr>
              <a:t>Trattamento chirurgico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FFFFFF"/>
                </a:solidFill>
                <a:latin typeface="Chalkduster"/>
                <a:ea typeface="Chalkduster"/>
                <a:cs typeface="Chalkduster"/>
              </a:rPr>
              <a:t>della stenosi delle vene giugulari</a:t>
            </a:r>
          </a:p>
        </p:txBody>
      </p:sp>
    </p:spTree>
    <p:extLst>
      <p:ext uri="{BB962C8B-B14F-4D97-AF65-F5344CB8AC3E}">
        <p14:creationId xmlns:p14="http://schemas.microsoft.com/office/powerpoint/2010/main" val="5815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nglesel\Desktop\MEETING CCSVI TORINO\inglese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128000" cy="513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CasellaDiTesto 3"/>
          <p:cNvSpPr txBox="1">
            <a:spLocks noChangeArrowheads="1"/>
          </p:cNvSpPr>
          <p:nvPr/>
        </p:nvSpPr>
        <p:spPr bwMode="auto">
          <a:xfrm>
            <a:off x="395288" y="549275"/>
            <a:ext cx="8562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smtClean="0">
                <a:solidFill>
                  <a:prstClr val="white"/>
                </a:solidFill>
                <a:cs typeface="Arial" pitchFamily="34" charset="0"/>
              </a:rPr>
              <a:t>PROGRAMMA SCIENTIFICO  VEINLAND    - 	ALBARELLA  16-05-2014</a:t>
            </a:r>
          </a:p>
        </p:txBody>
      </p:sp>
    </p:spTree>
    <p:extLst>
      <p:ext uri="{BB962C8B-B14F-4D97-AF65-F5344CB8AC3E}">
        <p14:creationId xmlns:p14="http://schemas.microsoft.com/office/powerpoint/2010/main" val="421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45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8913"/>
            <a:ext cx="78486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76700"/>
            <a:ext cx="3429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40200"/>
            <a:ext cx="4505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2315">
              <a:lnSpc>
                <a:spcPct val="100000"/>
              </a:lnSpc>
            </a:pPr>
            <a:r>
              <a:rPr spc="-260" dirty="0"/>
              <a:t>T</a:t>
            </a:r>
            <a:r>
              <a:rPr spc="-170" dirty="0"/>
              <a:t>A</a:t>
            </a:r>
            <a:r>
              <a:rPr spc="-35" dirty="0"/>
              <a:t>V</a:t>
            </a:r>
            <a:r>
              <a:rPr spc="-5" dirty="0"/>
              <a:t>I</a:t>
            </a:r>
            <a:r>
              <a:rPr spc="-10" dirty="0"/>
              <a:t>: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" dirty="0"/>
              <a:t>E</a:t>
            </a:r>
            <a:r>
              <a:rPr spc="-10" dirty="0"/>
              <a:t>x</a:t>
            </a:r>
            <a:r>
              <a:rPr spc="-25" dirty="0"/>
              <a:t>pec</a:t>
            </a:r>
            <a:r>
              <a:rPr spc="-30" dirty="0"/>
              <a:t>t</a:t>
            </a:r>
            <a:r>
              <a:rPr spc="-20" dirty="0"/>
              <a:t>ed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185" dirty="0"/>
              <a:t>W</a:t>
            </a:r>
            <a:r>
              <a:rPr spc="-25" dirty="0"/>
              <a:t>o</a:t>
            </a:r>
            <a:r>
              <a:rPr spc="-30" dirty="0"/>
              <a:t>r</a:t>
            </a:r>
            <a:r>
              <a:rPr dirty="0"/>
              <a:t>l</a:t>
            </a:r>
            <a:r>
              <a:rPr spc="-15" dirty="0"/>
              <a:t>d</a:t>
            </a:r>
            <a:r>
              <a:rPr spc="-20" dirty="0"/>
              <a:t>wi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5" dirty="0"/>
              <a:t>G</a:t>
            </a:r>
            <a:r>
              <a:rPr spc="-75" dirty="0"/>
              <a:t>r</a:t>
            </a:r>
            <a:r>
              <a:rPr spc="-50" dirty="0"/>
              <a:t>o</a:t>
            </a:r>
            <a:r>
              <a:rPr spc="-20" dirty="0"/>
              <a:t>wth</a:t>
            </a:r>
          </a:p>
        </p:txBody>
      </p:sp>
      <p:sp>
        <p:nvSpPr>
          <p:cNvPr id="3" name="object 3"/>
          <p:cNvSpPr/>
          <p:nvPr/>
        </p:nvSpPr>
        <p:spPr>
          <a:xfrm>
            <a:off x="185928" y="1133855"/>
            <a:ext cx="8958072" cy="4626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047" y="1331975"/>
            <a:ext cx="8436864" cy="403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1904" y="3849623"/>
            <a:ext cx="637031" cy="1591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9816" y="3883152"/>
            <a:ext cx="521334" cy="1475740"/>
          </a:xfrm>
          <a:custGeom>
            <a:avLst/>
            <a:gdLst/>
            <a:ahLst/>
            <a:cxnLst/>
            <a:rect l="l" t="t" r="r" b="b"/>
            <a:pathLst>
              <a:path w="521335" h="1475739">
                <a:moveTo>
                  <a:pt x="0" y="86867"/>
                </a:moveTo>
                <a:lnTo>
                  <a:pt x="10327" y="45728"/>
                </a:lnTo>
                <a:lnTo>
                  <a:pt x="37762" y="15183"/>
                </a:lnTo>
                <a:lnTo>
                  <a:pt x="76987" y="554"/>
                </a:lnTo>
                <a:lnTo>
                  <a:pt x="434339" y="0"/>
                </a:lnTo>
                <a:lnTo>
                  <a:pt x="448902" y="1213"/>
                </a:lnTo>
                <a:lnTo>
                  <a:pt x="487101" y="17834"/>
                </a:lnTo>
                <a:lnTo>
                  <a:pt x="512931" y="49790"/>
                </a:lnTo>
                <a:lnTo>
                  <a:pt x="521207" y="1388363"/>
                </a:lnTo>
                <a:lnTo>
                  <a:pt x="519994" y="1402926"/>
                </a:lnTo>
                <a:lnTo>
                  <a:pt x="503373" y="1441125"/>
                </a:lnTo>
                <a:lnTo>
                  <a:pt x="471417" y="1466955"/>
                </a:lnTo>
                <a:lnTo>
                  <a:pt x="86867" y="1475231"/>
                </a:lnTo>
                <a:lnTo>
                  <a:pt x="72305" y="1474018"/>
                </a:lnTo>
                <a:lnTo>
                  <a:pt x="34106" y="1457397"/>
                </a:lnTo>
                <a:lnTo>
                  <a:pt x="8276" y="1425441"/>
                </a:lnTo>
                <a:lnTo>
                  <a:pt x="0" y="86867"/>
                </a:lnTo>
                <a:close/>
              </a:path>
            </a:pathLst>
          </a:custGeom>
          <a:ln w="243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8704" y="1700783"/>
            <a:ext cx="637031" cy="3749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6615" y="1734312"/>
            <a:ext cx="521334" cy="3633470"/>
          </a:xfrm>
          <a:custGeom>
            <a:avLst/>
            <a:gdLst/>
            <a:ahLst/>
            <a:cxnLst/>
            <a:rect l="l" t="t" r="r" b="b"/>
            <a:pathLst>
              <a:path w="521334" h="3633470">
                <a:moveTo>
                  <a:pt x="0" y="86867"/>
                </a:moveTo>
                <a:lnTo>
                  <a:pt x="10327" y="45728"/>
                </a:lnTo>
                <a:lnTo>
                  <a:pt x="37762" y="15183"/>
                </a:lnTo>
                <a:lnTo>
                  <a:pt x="76987" y="554"/>
                </a:lnTo>
                <a:lnTo>
                  <a:pt x="434339" y="0"/>
                </a:lnTo>
                <a:lnTo>
                  <a:pt x="448902" y="1213"/>
                </a:lnTo>
                <a:lnTo>
                  <a:pt x="487101" y="17834"/>
                </a:lnTo>
                <a:lnTo>
                  <a:pt x="512931" y="49790"/>
                </a:lnTo>
                <a:lnTo>
                  <a:pt x="521207" y="3546347"/>
                </a:lnTo>
                <a:lnTo>
                  <a:pt x="519994" y="3560910"/>
                </a:lnTo>
                <a:lnTo>
                  <a:pt x="503373" y="3599109"/>
                </a:lnTo>
                <a:lnTo>
                  <a:pt x="471417" y="3624939"/>
                </a:lnTo>
                <a:lnTo>
                  <a:pt x="86867" y="3633215"/>
                </a:lnTo>
                <a:lnTo>
                  <a:pt x="72305" y="3632002"/>
                </a:lnTo>
                <a:lnTo>
                  <a:pt x="34106" y="3615381"/>
                </a:lnTo>
                <a:lnTo>
                  <a:pt x="8276" y="3583425"/>
                </a:lnTo>
                <a:lnTo>
                  <a:pt x="0" y="86867"/>
                </a:lnTo>
                <a:close/>
              </a:path>
            </a:pathLst>
          </a:custGeom>
          <a:ln w="243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1302" y="5505703"/>
            <a:ext cx="8178165" cy="913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u</a:t>
            </a:r>
            <a:r>
              <a:rPr sz="1200" b="1" spc="-2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ce</a:t>
            </a:r>
            <a:r>
              <a:rPr sz="1200" b="1" dirty="0">
                <a:latin typeface="Calibri"/>
                <a:cs typeface="Calibri"/>
              </a:rPr>
              <a:t>:</a:t>
            </a:r>
            <a:r>
              <a:rPr sz="1200" b="1" spc="-60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spc="-2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d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u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sse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95" dirty="0">
                <a:latin typeface="Calibri"/>
                <a:cs typeface="Calibri"/>
              </a:rPr>
              <a:t>T</a:t>
            </a:r>
            <a:r>
              <a:rPr sz="1200" b="1" spc="-90" dirty="0">
                <a:latin typeface="Calibri"/>
                <a:cs typeface="Calibri"/>
              </a:rPr>
              <a:t>A</a:t>
            </a:r>
            <a:r>
              <a:rPr sz="1200" b="1" spc="5" dirty="0">
                <a:latin typeface="Calibri"/>
                <a:cs typeface="Calibri"/>
              </a:rPr>
              <a:t>V</a:t>
            </a:r>
            <a:r>
              <a:rPr sz="1200" b="1" spc="-5" dirty="0">
                <a:latin typeface="Calibri"/>
                <a:cs typeface="Calibri"/>
              </a:rPr>
              <a:t>I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10" dirty="0">
                <a:latin typeface="Calibri"/>
                <a:cs typeface="Calibri"/>
              </a:rPr>
              <a:t>m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nt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J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nu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r</a:t>
            </a:r>
            <a:r>
              <a:rPr sz="1200" b="1" spc="-10" dirty="0">
                <a:latin typeface="Calibri"/>
                <a:cs typeface="Calibri"/>
              </a:rPr>
              <a:t>y</a:t>
            </a:r>
            <a:r>
              <a:rPr sz="1200" b="1" spc="-5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8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2015</a:t>
            </a:r>
            <a:r>
              <a:rPr sz="1200" b="1" dirty="0">
                <a:latin typeface="Calibri"/>
                <a:cs typeface="Calibri"/>
              </a:rPr>
              <a:t>.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A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dirty="0">
                <a:latin typeface="Calibri"/>
                <a:cs typeface="Calibri"/>
              </a:rPr>
              <a:t>P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assu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15" dirty="0">
                <a:latin typeface="Calibri"/>
                <a:cs typeface="Calibri"/>
              </a:rPr>
              <a:t>ti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f</a:t>
            </a:r>
            <a:r>
              <a:rPr sz="1200" b="1" dirty="0">
                <a:latin typeface="Calibri"/>
                <a:cs typeface="Calibri"/>
              </a:rPr>
              <a:t>or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4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nd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5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b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sed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n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5" dirty="0">
                <a:latin typeface="Calibri"/>
                <a:cs typeface="Calibri"/>
              </a:rPr>
              <a:t>l</a:t>
            </a:r>
            <a:r>
              <a:rPr sz="1200" b="1" spc="-5" dirty="0">
                <a:latin typeface="Calibri"/>
                <a:cs typeface="Calibri"/>
              </a:rPr>
              <a:t>y</a:t>
            </a:r>
            <a:r>
              <a:rPr sz="1200" b="1" spc="-30" dirty="0">
                <a:latin typeface="Calibri"/>
                <a:cs typeface="Calibri"/>
              </a:rPr>
              <a:t>s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spc="-70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de</a:t>
            </a:r>
            <a:r>
              <a:rPr sz="1200" b="1" spc="-1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.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40" dirty="0">
                <a:latin typeface="Calibri"/>
                <a:cs typeface="Calibri"/>
              </a:rPr>
              <a:t>R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5" dirty="0">
                <a:latin typeface="Calibri"/>
                <a:cs typeface="Calibri"/>
              </a:rPr>
              <a:t>v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spc="-10" dirty="0">
                <a:latin typeface="Calibri"/>
                <a:cs typeface="Calibri"/>
              </a:rPr>
              <a:t>nu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sp</a:t>
            </a:r>
            <a:r>
              <a:rPr sz="1200" b="1" spc="-15" dirty="0">
                <a:latin typeface="Calibri"/>
                <a:cs typeface="Calibri"/>
              </a:rPr>
              <a:t>li</a:t>
            </a:r>
            <a:r>
              <a:rPr sz="1200" b="1" spc="-5" dirty="0">
                <a:latin typeface="Calibri"/>
                <a:cs typeface="Calibri"/>
              </a:rPr>
              <a:t>t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assu</a:t>
            </a:r>
            <a:r>
              <a:rPr sz="1200" b="1" spc="5" dirty="0">
                <a:latin typeface="Calibri"/>
                <a:cs typeface="Calibri"/>
              </a:rPr>
              <a:t>m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15" dirty="0">
                <a:latin typeface="Calibri"/>
                <a:cs typeface="Calibri"/>
              </a:rPr>
              <a:t>ti</a:t>
            </a:r>
            <a:r>
              <a:rPr sz="1200" b="1" spc="-10" dirty="0">
                <a:latin typeface="Calibri"/>
                <a:cs typeface="Calibri"/>
              </a:rPr>
              <a:t>on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10" dirty="0">
                <a:latin typeface="Calibri"/>
                <a:cs typeface="Calibri"/>
              </a:rPr>
              <a:t>n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202</a:t>
            </a:r>
            <a:r>
              <a:rPr sz="1200" b="1" spc="-10" dirty="0">
                <a:latin typeface="Calibri"/>
                <a:cs typeface="Calibri"/>
              </a:rPr>
              <a:t>5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45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30" dirty="0">
                <a:latin typeface="Calibri"/>
                <a:cs typeface="Calibri"/>
              </a:rPr>
              <a:t>U</a:t>
            </a:r>
            <a:r>
              <a:rPr sz="1200" b="1" spc="-10" dirty="0">
                <a:latin typeface="Calibri"/>
                <a:cs typeface="Calibri"/>
              </a:rPr>
              <a:t>.</a:t>
            </a:r>
            <a:r>
              <a:rPr sz="1200" b="1" spc="-5" dirty="0">
                <a:latin typeface="Calibri"/>
                <a:cs typeface="Calibri"/>
              </a:rPr>
              <a:t>S</a:t>
            </a:r>
            <a:r>
              <a:rPr sz="1200" b="1" spc="-10" dirty="0">
                <a:latin typeface="Calibri"/>
                <a:cs typeface="Calibri"/>
              </a:rPr>
              <a:t>.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35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E</a:t>
            </a:r>
            <a:r>
              <a:rPr sz="1200" b="1" spc="-30" dirty="0">
                <a:latin typeface="Calibri"/>
                <a:cs typeface="Calibri"/>
              </a:rPr>
              <a:t>U</a:t>
            </a:r>
            <a:r>
              <a:rPr sz="1200" b="1" spc="-5" dirty="0">
                <a:latin typeface="Calibri"/>
                <a:cs typeface="Calibri"/>
              </a:rPr>
              <a:t>,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10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Calibri"/>
                <a:cs typeface="Calibri"/>
              </a:rPr>
              <a:t>J</a:t>
            </a:r>
            <a:r>
              <a:rPr sz="1200" b="1" spc="-5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p</a:t>
            </a:r>
            <a:r>
              <a:rPr sz="1200" b="1" spc="-5" dirty="0">
                <a:latin typeface="Calibri"/>
                <a:cs typeface="Calibri"/>
              </a:rPr>
              <a:t>an,</a:t>
            </a:r>
            <a:r>
              <a:rPr sz="1200" b="1" spc="-60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10</a:t>
            </a:r>
            <a:r>
              <a:rPr sz="1200" b="1" dirty="0">
                <a:latin typeface="Calibri"/>
                <a:cs typeface="Calibri"/>
              </a:rPr>
              <a:t>%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R</a:t>
            </a:r>
            <a:r>
              <a:rPr sz="1200" b="1" spc="-20" dirty="0">
                <a:latin typeface="Calibri"/>
                <a:cs typeface="Calibri"/>
              </a:rPr>
              <a:t>O</a:t>
            </a:r>
            <a:r>
              <a:rPr sz="1200" b="1" dirty="0">
                <a:latin typeface="Calibri"/>
                <a:cs typeface="Calibri"/>
              </a:rPr>
              <a:t>W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200">
              <a:latin typeface="Times New Roman"/>
              <a:cs typeface="Times New Roman"/>
            </a:endParaRPr>
          </a:p>
          <a:p>
            <a:pPr marL="389255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6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y</a:t>
            </a:r>
            <a:r>
              <a:rPr sz="2400" spc="-15" dirty="0">
                <a:latin typeface="Calibri"/>
                <a:cs typeface="Calibri"/>
              </a:rPr>
              <a:t>ea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90" dirty="0">
                <a:latin typeface="Calibri"/>
                <a:cs typeface="Calibri"/>
              </a:rPr>
              <a:t>T</a:t>
            </a:r>
            <a:r>
              <a:rPr sz="2400" spc="-1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ec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ease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x4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820911" y="-225963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1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3679" y="462235"/>
            <a:ext cx="6745605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15" dirty="0">
                <a:latin typeface="Arial"/>
                <a:cs typeface="Arial"/>
              </a:rPr>
              <a:t>Th</a:t>
            </a:r>
            <a:r>
              <a:rPr sz="2800" b="1" dirty="0">
                <a:latin typeface="Arial"/>
                <a:cs typeface="Arial"/>
              </a:rPr>
              <a:t>e</a:t>
            </a:r>
            <a:r>
              <a:rPr sz="2800" b="1" spc="8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Ed</a:t>
            </a:r>
            <a:r>
              <a:rPr sz="2800" b="1" spc="60" dirty="0">
                <a:latin typeface="Arial"/>
                <a:cs typeface="Arial"/>
              </a:rPr>
              <a:t>w</a:t>
            </a:r>
            <a:r>
              <a:rPr sz="2800" b="1" spc="-5" dirty="0">
                <a:latin typeface="Arial"/>
                <a:cs typeface="Arial"/>
              </a:rPr>
              <a:t>a</a:t>
            </a:r>
            <a:r>
              <a:rPr sz="2800" b="1" spc="-20" dirty="0">
                <a:latin typeface="Arial"/>
                <a:cs typeface="Arial"/>
              </a:rPr>
              <a:t>r</a:t>
            </a:r>
            <a:r>
              <a:rPr sz="2800" b="1" spc="-15" dirty="0">
                <a:latin typeface="Arial"/>
                <a:cs typeface="Arial"/>
              </a:rPr>
              <a:t>d</a:t>
            </a:r>
            <a:r>
              <a:rPr sz="2800" b="1" dirty="0">
                <a:latin typeface="Arial"/>
                <a:cs typeface="Arial"/>
              </a:rPr>
              <a:t>s</a:t>
            </a:r>
            <a:r>
              <a:rPr sz="2800" b="1" spc="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S</a:t>
            </a:r>
            <a:r>
              <a:rPr sz="2800" b="1" spc="-90" dirty="0">
                <a:latin typeface="Arial"/>
                <a:cs typeface="Arial"/>
              </a:rPr>
              <a:t>A</a:t>
            </a:r>
            <a:r>
              <a:rPr sz="2800" b="1" dirty="0">
                <a:latin typeface="Arial"/>
                <a:cs typeface="Arial"/>
              </a:rPr>
              <a:t>PIEN</a:t>
            </a:r>
            <a:r>
              <a:rPr sz="2800" b="1" spc="10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3</a:t>
            </a:r>
            <a:r>
              <a:rPr sz="2800" b="1" spc="6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Arial"/>
                <a:cs typeface="Arial"/>
              </a:rPr>
              <a:t>U</a:t>
            </a:r>
            <a:r>
              <a:rPr sz="2800" b="1" spc="5" dirty="0">
                <a:latin typeface="Arial"/>
                <a:cs typeface="Arial"/>
              </a:rPr>
              <a:t>l</a:t>
            </a:r>
            <a:r>
              <a:rPr sz="2800" b="1" dirty="0">
                <a:latin typeface="Arial"/>
                <a:cs typeface="Arial"/>
              </a:rPr>
              <a:t>t</a:t>
            </a:r>
            <a:r>
              <a:rPr sz="2800" b="1" spc="5" dirty="0">
                <a:latin typeface="Arial"/>
                <a:cs typeface="Arial"/>
              </a:rPr>
              <a:t>r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6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S</a:t>
            </a:r>
            <a:r>
              <a:rPr sz="2800" b="1" spc="-105" dirty="0">
                <a:latin typeface="Arial"/>
                <a:cs typeface="Arial"/>
              </a:rPr>
              <a:t>y</a:t>
            </a:r>
            <a:r>
              <a:rPr sz="2800" b="1" spc="-5" dirty="0">
                <a:latin typeface="Arial"/>
                <a:cs typeface="Arial"/>
              </a:rPr>
              <a:t>stem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>
                <a:latin typeface="Arial"/>
                <a:cs typeface="Arial"/>
              </a:rPr>
              <a:t>Fu</a:t>
            </a:r>
            <a:r>
              <a:rPr sz="2800" b="1" spc="10" dirty="0">
                <a:latin typeface="Arial"/>
                <a:cs typeface="Arial"/>
              </a:rPr>
              <a:t>r</a:t>
            </a:r>
            <a:r>
              <a:rPr sz="2800" b="1" dirty="0">
                <a:latin typeface="Arial"/>
                <a:cs typeface="Arial"/>
              </a:rPr>
              <a:t>ther</a:t>
            </a:r>
            <a:r>
              <a:rPr sz="2800" b="1" spc="7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St</a:t>
            </a:r>
            <a:r>
              <a:rPr sz="2800" b="1" spc="15" dirty="0">
                <a:latin typeface="Arial"/>
                <a:cs typeface="Arial"/>
              </a:rPr>
              <a:t>r</a:t>
            </a:r>
            <a:r>
              <a:rPr sz="2800" b="1" spc="-5" dirty="0">
                <a:latin typeface="Arial"/>
                <a:cs typeface="Arial"/>
              </a:rPr>
              <a:t>eam</a:t>
            </a:r>
            <a:r>
              <a:rPr sz="2800" b="1" spc="10" dirty="0">
                <a:latin typeface="Arial"/>
                <a:cs typeface="Arial"/>
              </a:rPr>
              <a:t>li</a:t>
            </a:r>
            <a:r>
              <a:rPr sz="2800" b="1" spc="-10" dirty="0">
                <a:latin typeface="Arial"/>
                <a:cs typeface="Arial"/>
              </a:rPr>
              <a:t>n</a:t>
            </a:r>
            <a:r>
              <a:rPr sz="2800" b="1" spc="-5" dirty="0">
                <a:latin typeface="Arial"/>
                <a:cs typeface="Arial"/>
              </a:rPr>
              <a:t>e</a:t>
            </a:r>
            <a:r>
              <a:rPr sz="2800" b="1" dirty="0">
                <a:latin typeface="Arial"/>
                <a:cs typeface="Arial"/>
              </a:rPr>
              <a:t>s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85" dirty="0">
                <a:latin typeface="Times New Roman"/>
                <a:cs typeface="Times New Roman"/>
              </a:rPr>
              <a:t> </a:t>
            </a:r>
            <a:r>
              <a:rPr sz="2800" b="1" spc="-225" dirty="0">
                <a:latin typeface="Arial"/>
                <a:cs typeface="Arial"/>
              </a:rPr>
              <a:t>T</a:t>
            </a:r>
            <a:r>
              <a:rPr sz="2800" b="1" spc="-300" dirty="0">
                <a:latin typeface="Arial"/>
                <a:cs typeface="Arial"/>
              </a:rPr>
              <a:t>A</a:t>
            </a:r>
            <a:r>
              <a:rPr sz="2800" b="1" dirty="0">
                <a:latin typeface="Arial"/>
                <a:cs typeface="Arial"/>
              </a:rPr>
              <a:t>VI</a:t>
            </a:r>
            <a:r>
              <a:rPr sz="2800" b="1" spc="17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P</a:t>
            </a:r>
            <a:r>
              <a:rPr sz="2800" b="1" spc="10" dirty="0">
                <a:latin typeface="Arial"/>
                <a:cs typeface="Arial"/>
              </a:rPr>
              <a:t>r</a:t>
            </a:r>
            <a:r>
              <a:rPr sz="2800" b="1" spc="-10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ced</a:t>
            </a:r>
            <a:r>
              <a:rPr sz="2800" b="1" spc="-20" dirty="0">
                <a:latin typeface="Arial"/>
                <a:cs typeface="Arial"/>
              </a:rPr>
              <a:t>u</a:t>
            </a:r>
            <a:r>
              <a:rPr sz="2800" b="1" spc="10" dirty="0">
                <a:latin typeface="Arial"/>
                <a:cs typeface="Arial"/>
              </a:rPr>
              <a:t>r</a:t>
            </a:r>
            <a:r>
              <a:rPr sz="2800" b="1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721608"/>
            <a:ext cx="3407664" cy="1261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1604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1604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6176" y="3243072"/>
            <a:ext cx="1950720" cy="518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551" y="3517391"/>
            <a:ext cx="1965959" cy="518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40156" y="3345994"/>
            <a:ext cx="1678305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SAPIEN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Ul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ery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56603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56603" y="3296411"/>
            <a:ext cx="1884045" cy="597535"/>
          </a:xfrm>
          <a:custGeom>
            <a:avLst/>
            <a:gdLst/>
            <a:ahLst/>
            <a:cxnLst/>
            <a:rect l="l" t="t" r="r" b="b"/>
            <a:pathLst>
              <a:path w="1884045" h="597535">
                <a:moveTo>
                  <a:pt x="0" y="597407"/>
                </a:moveTo>
                <a:lnTo>
                  <a:pt x="1883663" y="597407"/>
                </a:lnTo>
                <a:lnTo>
                  <a:pt x="1883663" y="0"/>
                </a:lnTo>
                <a:lnTo>
                  <a:pt x="0" y="0"/>
                </a:lnTo>
                <a:lnTo>
                  <a:pt x="0" y="59740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67855" y="3380232"/>
            <a:ext cx="1673352" cy="518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03243" y="3482907"/>
            <a:ext cx="13881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5935" y="1417319"/>
            <a:ext cx="4139184" cy="3276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8164" y="1455420"/>
            <a:ext cx="2009139" cy="536575"/>
          </a:xfrm>
          <a:custGeom>
            <a:avLst/>
            <a:gdLst/>
            <a:ahLst/>
            <a:cxnLst/>
            <a:rect l="l" t="t" r="r" b="b"/>
            <a:pathLst>
              <a:path w="2009139" h="536575">
                <a:moveTo>
                  <a:pt x="0" y="536447"/>
                </a:moveTo>
                <a:lnTo>
                  <a:pt x="2008631" y="536447"/>
                </a:lnTo>
                <a:lnTo>
                  <a:pt x="2008631" y="0"/>
                </a:lnTo>
                <a:lnTo>
                  <a:pt x="0" y="0"/>
                </a:lnTo>
                <a:lnTo>
                  <a:pt x="0" y="53644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8164" y="1455420"/>
            <a:ext cx="2009139" cy="536575"/>
          </a:xfrm>
          <a:custGeom>
            <a:avLst/>
            <a:gdLst/>
            <a:ahLst/>
            <a:cxnLst/>
            <a:rect l="l" t="t" r="r" b="b"/>
            <a:pathLst>
              <a:path w="2009139" h="536575">
                <a:moveTo>
                  <a:pt x="0" y="536447"/>
                </a:moveTo>
                <a:lnTo>
                  <a:pt x="2008631" y="536447"/>
                </a:lnTo>
                <a:lnTo>
                  <a:pt x="2008631" y="0"/>
                </a:lnTo>
                <a:lnTo>
                  <a:pt x="0" y="0"/>
                </a:lnTo>
                <a:lnTo>
                  <a:pt x="0" y="536447"/>
                </a:lnTo>
                <a:close/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3215" y="1508760"/>
            <a:ext cx="1956815" cy="518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765934" y="1611045"/>
            <a:ext cx="16700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SAPIEN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45023" y="3645408"/>
            <a:ext cx="3886200" cy="697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0746" y="4798969"/>
            <a:ext cx="4161154" cy="599440"/>
          </a:xfrm>
          <a:custGeom>
            <a:avLst/>
            <a:gdLst/>
            <a:ahLst/>
            <a:cxnLst/>
            <a:rect l="l" t="t" r="r" b="b"/>
            <a:pathLst>
              <a:path w="4161154" h="599439">
                <a:moveTo>
                  <a:pt x="0" y="599419"/>
                </a:moveTo>
                <a:lnTo>
                  <a:pt x="4161159" y="599419"/>
                </a:lnTo>
                <a:lnTo>
                  <a:pt x="4161159" y="0"/>
                </a:lnTo>
                <a:lnTo>
                  <a:pt x="0" y="0"/>
                </a:lnTo>
                <a:lnTo>
                  <a:pt x="0" y="599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01839" y="4798969"/>
            <a:ext cx="4161154" cy="599440"/>
          </a:xfrm>
          <a:custGeom>
            <a:avLst/>
            <a:gdLst/>
            <a:ahLst/>
            <a:cxnLst/>
            <a:rect l="l" t="t" r="r" b="b"/>
            <a:pathLst>
              <a:path w="4161154" h="599439">
                <a:moveTo>
                  <a:pt x="0" y="599419"/>
                </a:moveTo>
                <a:lnTo>
                  <a:pt x="4161159" y="599419"/>
                </a:lnTo>
                <a:lnTo>
                  <a:pt x="4161159" y="0"/>
                </a:lnTo>
                <a:lnTo>
                  <a:pt x="0" y="0"/>
                </a:lnTo>
                <a:lnTo>
                  <a:pt x="0" y="599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0746" y="5398389"/>
            <a:ext cx="4161154" cy="738505"/>
          </a:xfrm>
          <a:custGeom>
            <a:avLst/>
            <a:gdLst/>
            <a:ahLst/>
            <a:cxnLst/>
            <a:rect l="l" t="t" r="r" b="b"/>
            <a:pathLst>
              <a:path w="4161154" h="738504">
                <a:moveTo>
                  <a:pt x="0" y="738438"/>
                </a:moveTo>
                <a:lnTo>
                  <a:pt x="4161159" y="738438"/>
                </a:lnTo>
                <a:lnTo>
                  <a:pt x="4161159" y="0"/>
                </a:lnTo>
                <a:lnTo>
                  <a:pt x="0" y="0"/>
                </a:lnTo>
                <a:lnTo>
                  <a:pt x="0" y="7384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01839" y="5398389"/>
            <a:ext cx="4161154" cy="738505"/>
          </a:xfrm>
          <a:custGeom>
            <a:avLst/>
            <a:gdLst/>
            <a:ahLst/>
            <a:cxnLst/>
            <a:rect l="l" t="t" r="r" b="b"/>
            <a:pathLst>
              <a:path w="4161154" h="738504">
                <a:moveTo>
                  <a:pt x="0" y="738438"/>
                </a:moveTo>
                <a:lnTo>
                  <a:pt x="4161159" y="738438"/>
                </a:lnTo>
                <a:lnTo>
                  <a:pt x="4161159" y="0"/>
                </a:lnTo>
                <a:lnTo>
                  <a:pt x="0" y="0"/>
                </a:lnTo>
                <a:lnTo>
                  <a:pt x="0" y="7384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01839" y="4798945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0"/>
                </a:moveTo>
                <a:lnTo>
                  <a:pt x="0" y="133788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9783" y="4876927"/>
            <a:ext cx="344932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spc="-5" dirty="0">
                <a:latin typeface="Arial"/>
                <a:cs typeface="Arial"/>
              </a:rPr>
              <a:t>O</a:t>
            </a:r>
            <a:r>
              <a:rPr sz="1600" spc="-10" dirty="0">
                <a:latin typeface="Arial"/>
                <a:cs typeface="Arial"/>
              </a:rPr>
              <a:t>n-ba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</a:t>
            </a:r>
            <a:r>
              <a:rPr sz="1600" dirty="0">
                <a:latin typeface="Arial"/>
                <a:cs typeface="Arial"/>
              </a:rPr>
              <a:t>n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ig</a:t>
            </a:r>
            <a:r>
              <a:rPr sz="1600" dirty="0">
                <a:latin typeface="Arial"/>
                <a:cs typeface="Arial"/>
              </a:rPr>
              <a:t>n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-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re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v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gn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10" dirty="0">
                <a:latin typeface="Arial"/>
                <a:cs typeface="Arial"/>
              </a:rPr>
              <a:t>en</a:t>
            </a:r>
            <a:r>
              <a:rPr sz="1600" dirty="0">
                <a:latin typeface="Arial"/>
                <a:cs typeface="Arial"/>
              </a:rPr>
              <a:t>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st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p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82112" y="4876927"/>
            <a:ext cx="3306445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latin typeface="Arial"/>
                <a:cs typeface="Arial"/>
              </a:rPr>
              <a:t>14</a:t>
            </a:r>
            <a:r>
              <a:rPr sz="1600" dirty="0">
                <a:latin typeface="Arial"/>
                <a:cs typeface="Arial"/>
              </a:rPr>
              <a:t>F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10" dirty="0">
                <a:latin typeface="Arial"/>
                <a:cs typeface="Arial"/>
              </a:rPr>
              <a:t>pa</a:t>
            </a:r>
            <a:r>
              <a:rPr sz="1600" spc="5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ibl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r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v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ze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5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lu</a:t>
            </a:r>
            <a:r>
              <a:rPr sz="1600" spc="-10" dirty="0">
                <a:latin typeface="Arial"/>
                <a:cs typeface="Arial"/>
              </a:rPr>
              <a:t>d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dirty="0">
                <a:latin typeface="Arial"/>
                <a:cs typeface="Arial"/>
              </a:rPr>
              <a:t>g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t</a:t>
            </a:r>
            <a:r>
              <a:rPr sz="1600" spc="-10" dirty="0">
                <a:latin typeface="Arial"/>
                <a:cs typeface="Arial"/>
              </a:rPr>
              <a:t>h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29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dirty="0">
                <a:latin typeface="Arial"/>
                <a:cs typeface="Arial"/>
              </a:rPr>
              <a:t>m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9783" y="5546273"/>
            <a:ext cx="3385820" cy="473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spc="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u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he</a:t>
            </a:r>
            <a:r>
              <a:rPr sz="1600" dirty="0">
                <a:latin typeface="Arial"/>
                <a:cs typeface="Arial"/>
              </a:rPr>
              <a:t>r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5" dirty="0">
                <a:latin typeface="Arial"/>
                <a:cs typeface="Arial"/>
              </a:rPr>
              <a:t>t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-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redu</a:t>
            </a:r>
            <a:r>
              <a:rPr sz="1600" spc="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st</a:t>
            </a:r>
            <a:r>
              <a:rPr sz="1600" spc="-10" dirty="0">
                <a:latin typeface="Arial"/>
                <a:cs typeface="Arial"/>
              </a:rPr>
              <a:t>ep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requ</a:t>
            </a:r>
            <a:r>
              <a:rPr sz="1600" spc="-5" dirty="0">
                <a:latin typeface="Arial"/>
                <a:cs typeface="Arial"/>
              </a:rPr>
              <a:t>ir</a:t>
            </a:r>
            <a:r>
              <a:rPr sz="1600" spc="-1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dur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dirty="0">
                <a:latin typeface="Arial"/>
                <a:cs typeface="Arial"/>
              </a:rPr>
              <a:t>g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dep</a:t>
            </a:r>
            <a:r>
              <a:rPr sz="1600" spc="-5" dirty="0">
                <a:latin typeface="Arial"/>
                <a:cs typeface="Arial"/>
              </a:rPr>
              <a:t>lo</a:t>
            </a:r>
            <a:r>
              <a:rPr sz="1600" spc="-15" dirty="0">
                <a:latin typeface="Arial"/>
                <a:cs typeface="Arial"/>
              </a:rPr>
              <a:t>y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10" dirty="0">
                <a:latin typeface="Arial"/>
                <a:cs typeface="Arial"/>
              </a:rPr>
              <a:t>en</a:t>
            </a:r>
            <a:r>
              <a:rPr sz="1600" dirty="0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82112" y="5668193"/>
            <a:ext cx="2528570" cy="22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ea</a:t>
            </a:r>
            <a:r>
              <a:rPr sz="1600" spc="25" dirty="0">
                <a:latin typeface="Arial"/>
                <a:cs typeface="Arial"/>
              </a:rPr>
              <a:t>m</a:t>
            </a:r>
            <a:r>
              <a:rPr sz="1600" spc="-5" dirty="0">
                <a:latin typeface="Arial"/>
                <a:cs typeface="Arial"/>
              </a:rPr>
              <a:t>le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hea</a:t>
            </a:r>
            <a:r>
              <a:rPr sz="1600" spc="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h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5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ign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3483" y="6152388"/>
            <a:ext cx="8321040" cy="347980"/>
          </a:xfrm>
          <a:custGeom>
            <a:avLst/>
            <a:gdLst/>
            <a:ahLst/>
            <a:cxnLst/>
            <a:rect l="l" t="t" r="r" b="b"/>
            <a:pathLst>
              <a:path w="8321040" h="347979">
                <a:moveTo>
                  <a:pt x="0" y="347471"/>
                </a:moveTo>
                <a:lnTo>
                  <a:pt x="8321039" y="347471"/>
                </a:lnTo>
                <a:lnTo>
                  <a:pt x="8321039" y="0"/>
                </a:lnTo>
                <a:lnTo>
                  <a:pt x="0" y="0"/>
                </a:lnTo>
                <a:lnTo>
                  <a:pt x="0" y="347471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3483" y="6152388"/>
            <a:ext cx="8321040" cy="347980"/>
          </a:xfrm>
          <a:custGeom>
            <a:avLst/>
            <a:gdLst/>
            <a:ahLst/>
            <a:cxnLst/>
            <a:rect l="l" t="t" r="r" b="b"/>
            <a:pathLst>
              <a:path w="8321040" h="347979">
                <a:moveTo>
                  <a:pt x="0" y="347471"/>
                </a:moveTo>
                <a:lnTo>
                  <a:pt x="8321039" y="347471"/>
                </a:lnTo>
                <a:lnTo>
                  <a:pt x="8321039" y="0"/>
                </a:lnTo>
                <a:lnTo>
                  <a:pt x="0" y="0"/>
                </a:lnTo>
                <a:lnTo>
                  <a:pt x="0" y="347471"/>
                </a:lnTo>
                <a:close/>
              </a:path>
            </a:pathLst>
          </a:custGeom>
          <a:ln w="27431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87751" y="6132576"/>
            <a:ext cx="3276600" cy="4632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83935" y="6132576"/>
            <a:ext cx="1048512" cy="4632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705864" y="6225111"/>
            <a:ext cx="3791585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6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rov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201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55063" y="6681469"/>
            <a:ext cx="243967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AP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700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7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Ult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700" spc="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7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Sh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700" spc="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pp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700" spc="-1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7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700" spc="-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7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700" spc="-2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7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4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549"/>
            <a:ext cx="9144000" cy="49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39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60" dirty="0"/>
              <a:t>K</a:t>
            </a:r>
            <a:r>
              <a:rPr spc="-35" dirty="0"/>
              <a:t>e</a:t>
            </a:r>
            <a:r>
              <a:rPr spc="-15" dirty="0"/>
              <a:t>y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40" dirty="0"/>
              <a:t>f</a:t>
            </a:r>
            <a:r>
              <a:rPr spc="-10" dirty="0"/>
              <a:t>e</a:t>
            </a:r>
            <a:r>
              <a:rPr spc="-50" dirty="0"/>
              <a:t>a</a:t>
            </a:r>
            <a:r>
              <a:rPr spc="-10" dirty="0"/>
              <a:t>t</a:t>
            </a:r>
            <a:r>
              <a:rPr spc="-5" dirty="0"/>
              <a:t>u</a:t>
            </a:r>
            <a:r>
              <a:rPr spc="-15" dirty="0"/>
              <a:t>r</a:t>
            </a:r>
            <a:r>
              <a:rPr spc="-10" dirty="0"/>
              <a:t>es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/>
              <a:t>of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10" dirty="0"/>
              <a:t>t</a:t>
            </a:r>
            <a:r>
              <a:rPr spc="-5" dirty="0"/>
              <a:t>h</a:t>
            </a:r>
            <a:r>
              <a:rPr dirty="0"/>
              <a:t>e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25" dirty="0"/>
              <a:t>L</a:t>
            </a:r>
            <a:r>
              <a:rPr spc="-15" dirty="0"/>
              <a:t>o</a:t>
            </a:r>
            <a:r>
              <a:rPr dirty="0"/>
              <a:t>t</a:t>
            </a:r>
            <a:r>
              <a:rPr spc="-10" dirty="0"/>
              <a:t>us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50" dirty="0"/>
              <a:t>V</a:t>
            </a:r>
            <a:r>
              <a:rPr spc="-25" dirty="0"/>
              <a:t>a</a:t>
            </a:r>
            <a:r>
              <a:rPr spc="-5" dirty="0"/>
              <a:t>l</a:t>
            </a:r>
            <a:r>
              <a:rPr spc="-35" dirty="0"/>
              <a:t>v</a:t>
            </a:r>
            <a:r>
              <a:rPr dirty="0"/>
              <a:t>e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5" dirty="0"/>
              <a:t>a</a:t>
            </a:r>
            <a:r>
              <a:rPr spc="-15" dirty="0"/>
              <a:t>r</a:t>
            </a:r>
            <a:r>
              <a:rPr dirty="0"/>
              <a:t>e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/>
              <a:t>c</a:t>
            </a:r>
            <a:r>
              <a:rPr spc="5" dirty="0"/>
              <a:t>o</a:t>
            </a:r>
            <a:r>
              <a:rPr spc="-10" dirty="0"/>
              <a:t>n</a:t>
            </a:r>
            <a:r>
              <a:rPr dirty="0"/>
              <a:t>se</a:t>
            </a:r>
            <a:r>
              <a:rPr spc="25" dirty="0"/>
              <a:t>r</a:t>
            </a:r>
            <a:r>
              <a:rPr spc="-35" dirty="0"/>
              <a:t>v</a:t>
            </a:r>
            <a:r>
              <a:rPr spc="-10" dirty="0"/>
              <a:t>e</a:t>
            </a:r>
            <a:r>
              <a:rPr spc="-15" dirty="0"/>
              <a:t>d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5" dirty="0"/>
              <a:t>inc</a:t>
            </a:r>
            <a:r>
              <a:rPr spc="10" dirty="0"/>
              <a:t>l</a:t>
            </a:r>
            <a:r>
              <a:rPr spc="-10" dirty="0"/>
              <a:t>uding: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ll</a:t>
            </a:r>
            <a:r>
              <a:rPr b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7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pos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iti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1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ll</a:t>
            </a:r>
            <a:r>
              <a:rPr b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7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ri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4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pt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Sea</a:t>
            </a:r>
            <a:r>
              <a:rPr b="0" spc="2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2400" b="0" baseline="24305" dirty="0">
                <a:solidFill>
                  <a:srgbClr val="000000"/>
                </a:solidFill>
                <a:latin typeface="Calibri"/>
                <a:cs typeface="Calibri"/>
              </a:rPr>
              <a:t>™</a:t>
            </a:r>
            <a:endParaRPr sz="2400" baseline="24305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/>
              <a:t>N</a:t>
            </a:r>
            <a:r>
              <a:rPr spc="-10" dirty="0"/>
              <a:t>e</a:t>
            </a:r>
            <a:r>
              <a:rPr dirty="0"/>
              <a:t>w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" dirty="0"/>
              <a:t>F</a:t>
            </a:r>
            <a:r>
              <a:rPr spc="-10" dirty="0"/>
              <a:t>e</a:t>
            </a:r>
            <a:r>
              <a:rPr spc="-35" dirty="0"/>
              <a:t>a</a:t>
            </a:r>
            <a:r>
              <a:rPr dirty="0"/>
              <a:t>t</a:t>
            </a:r>
            <a:r>
              <a:rPr spc="10" dirty="0"/>
              <a:t>u</a:t>
            </a:r>
            <a:r>
              <a:rPr spc="-15" dirty="0"/>
              <a:t>r</a:t>
            </a:r>
            <a:r>
              <a:rPr spc="-10" dirty="0"/>
              <a:t>e</a:t>
            </a:r>
            <a:r>
              <a:rPr dirty="0"/>
              <a:t>s</a:t>
            </a:r>
          </a:p>
          <a:p>
            <a:pPr marL="814069" marR="168275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ea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se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b="0" spc="-60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70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b="0" spc="-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ac</a:t>
            </a:r>
            <a:r>
              <a:rPr b="0" spc="-70" dirty="0">
                <a:solidFill>
                  <a:srgbClr val="000000"/>
                </a:solidFill>
                <a:latin typeface="Calibri"/>
                <a:cs typeface="Calibri"/>
              </a:rPr>
              <a:t>k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ili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b="0" spc="-17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b="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-3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ial</a:t>
            </a:r>
            <a:r>
              <a:rPr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alig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ment</a:t>
            </a:r>
          </a:p>
          <a:p>
            <a:pPr marL="814069" indent="-344170">
              <a:lnSpc>
                <a:spcPct val="100000"/>
              </a:lnSpc>
              <a:buFont typeface="Arial"/>
              <a:buChar char="•"/>
              <a:tabLst>
                <a:tab pos="814705" algn="l"/>
              </a:tabLst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ed</a:t>
            </a:r>
            <a:r>
              <a:rPr b="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eli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ery</a:t>
            </a:r>
            <a:r>
              <a:rPr b="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  <a:p>
            <a:pPr marL="814069">
              <a:lnSpc>
                <a:spcPct val="100000"/>
              </a:lnSpc>
            </a:pPr>
            <a:r>
              <a:rPr b="0" spc="5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yme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722375" y="1453896"/>
            <a:ext cx="7787640" cy="5087620"/>
          </a:xfrm>
          <a:custGeom>
            <a:avLst/>
            <a:gdLst/>
            <a:ahLst/>
            <a:cxnLst/>
            <a:rect l="l" t="t" r="r" b="b"/>
            <a:pathLst>
              <a:path w="7787640" h="5087620">
                <a:moveTo>
                  <a:pt x="0" y="5087111"/>
                </a:moveTo>
                <a:lnTo>
                  <a:pt x="7787639" y="5087111"/>
                </a:lnTo>
                <a:lnTo>
                  <a:pt x="7787639" y="0"/>
                </a:lnTo>
                <a:lnTo>
                  <a:pt x="0" y="0"/>
                </a:lnTo>
                <a:lnTo>
                  <a:pt x="0" y="5087111"/>
                </a:lnTo>
                <a:close/>
              </a:path>
            </a:pathLst>
          </a:custGeom>
          <a:ln w="24383">
            <a:solidFill>
              <a:srgbClr val="97B5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41802" y="1578885"/>
            <a:ext cx="126238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40" dirty="0">
                <a:solidFill>
                  <a:srgbClr val="3F165B"/>
                </a:solidFill>
                <a:latin typeface="Calibri"/>
                <a:cs typeface="Calibri"/>
              </a:rPr>
              <a:t>L</a:t>
            </a:r>
            <a:r>
              <a:rPr sz="2000" b="1" spc="-70" dirty="0">
                <a:solidFill>
                  <a:srgbClr val="3F165B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3F165B"/>
                </a:solidFill>
                <a:latin typeface="Calibri"/>
                <a:cs typeface="Calibri"/>
              </a:rPr>
              <a:t>T</a:t>
            </a:r>
            <a:r>
              <a:rPr sz="2000" b="1" spc="-25" dirty="0">
                <a:solidFill>
                  <a:srgbClr val="3F165B"/>
                </a:solidFill>
                <a:latin typeface="Calibri"/>
                <a:cs typeface="Calibri"/>
              </a:rPr>
              <a:t>U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r>
              <a:rPr sz="2000" b="1" spc="-30" dirty="0">
                <a:solidFill>
                  <a:srgbClr val="3F165B"/>
                </a:solidFill>
                <a:latin typeface="Times New Roman"/>
                <a:cs typeface="Times New Roman"/>
              </a:rPr>
              <a:t> </a:t>
            </a:r>
            <a:r>
              <a:rPr sz="2000" b="1" spc="-5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d</a:t>
            </a:r>
            <a:r>
              <a:rPr sz="2000" b="1" spc="-45" dirty="0">
                <a:solidFill>
                  <a:srgbClr val="3F165B"/>
                </a:solidFill>
                <a:latin typeface="Calibri"/>
                <a:cs typeface="Calibri"/>
              </a:rPr>
              <a:t>g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8302" y="5312916"/>
            <a:ext cx="59563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Lo</a:t>
            </a:r>
            <a:r>
              <a:rPr sz="2000" b="1" spc="-5" dirty="0">
                <a:solidFill>
                  <a:srgbClr val="3F165B"/>
                </a:solidFill>
                <a:latin typeface="Calibri"/>
                <a:cs typeface="Calibri"/>
              </a:rPr>
              <a:t>tu</a:t>
            </a:r>
            <a:r>
              <a:rPr sz="2000" b="1" spc="-10" dirty="0">
                <a:solidFill>
                  <a:srgbClr val="3F165B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147" y="88538"/>
            <a:ext cx="4257040" cy="85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b="1" spc="-85" dirty="0">
                <a:solidFill>
                  <a:srgbClr val="350E52"/>
                </a:solidFill>
                <a:latin typeface="Calibri"/>
                <a:cs typeface="Calibri"/>
              </a:rPr>
              <a:t>LO</a:t>
            </a:r>
            <a:r>
              <a:rPr sz="3600" b="1" spc="-5" dirty="0">
                <a:solidFill>
                  <a:srgbClr val="350E52"/>
                </a:solidFill>
                <a:latin typeface="Calibri"/>
                <a:cs typeface="Calibri"/>
              </a:rPr>
              <a:t>TU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5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3600" b="1" spc="-45" dirty="0">
                <a:solidFill>
                  <a:srgbClr val="350E52"/>
                </a:solidFill>
                <a:latin typeface="Calibri"/>
                <a:cs typeface="Calibri"/>
              </a:rPr>
              <a:t>g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spc="-70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3600" b="1" spc="-70" dirty="0">
                <a:solidFill>
                  <a:srgbClr val="350E52"/>
                </a:solidFill>
                <a:latin typeface="Calibri"/>
                <a:cs typeface="Calibri"/>
              </a:rPr>
              <a:t>S</a:t>
            </a:r>
            <a:r>
              <a:rPr sz="3600" b="1" spc="-50" dirty="0">
                <a:solidFill>
                  <a:srgbClr val="350E52"/>
                </a:solidFill>
                <a:latin typeface="Calibri"/>
                <a:cs typeface="Calibri"/>
              </a:rPr>
              <a:t>ys</a:t>
            </a:r>
            <a:r>
              <a:rPr sz="3600" b="1" spc="-6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350E52"/>
                </a:solidFill>
                <a:latin typeface="Calibri"/>
                <a:cs typeface="Calibri"/>
              </a:rPr>
              <a:t>m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es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ed</a:t>
            </a:r>
            <a:r>
              <a:rPr sz="2400" spc="-7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o</a:t>
            </a:r>
            <a:r>
              <a:rPr sz="2400" spc="-90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im</a:t>
            </a:r>
            <a:r>
              <a:rPr sz="2400" spc="10" dirty="0">
                <a:solidFill>
                  <a:srgbClr val="350E52"/>
                </a:solidFill>
                <a:latin typeface="Calibri"/>
                <a:cs typeface="Calibri"/>
              </a:rPr>
              <a:t>p</a:t>
            </a:r>
            <a:r>
              <a:rPr sz="2400" spc="-55" dirty="0">
                <a:solidFill>
                  <a:srgbClr val="350E52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350E52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350E52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eli</a:t>
            </a:r>
            <a:r>
              <a:rPr sz="2400" spc="-40" dirty="0">
                <a:solidFill>
                  <a:srgbClr val="350E52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e</a:t>
            </a:r>
            <a:r>
              <a:rPr sz="2400" spc="-50" dirty="0">
                <a:solidFill>
                  <a:srgbClr val="350E52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a</a:t>
            </a:r>
            <a:r>
              <a:rPr sz="2400" spc="10" dirty="0">
                <a:solidFill>
                  <a:srgbClr val="350E52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350E52"/>
                </a:solidFill>
                <a:latin typeface="Calibri"/>
                <a:cs typeface="Calibri"/>
              </a:rPr>
              <a:t>ili</a:t>
            </a:r>
            <a:r>
              <a:rPr sz="2400" spc="-5" dirty="0">
                <a:solidFill>
                  <a:srgbClr val="350E52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350E52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0" y="51815"/>
            <a:ext cx="2203704" cy="1057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4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703"/>
            <a:ext cx="8352928" cy="67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3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" y="260648"/>
            <a:ext cx="798151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6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78" y="0"/>
            <a:ext cx="5230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63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" y="188640"/>
            <a:ext cx="8487796" cy="455272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flipH="1">
            <a:off x="940307" y="5048250"/>
            <a:ext cx="730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F. Giannini &amp; </a:t>
            </a:r>
            <a:r>
              <a:rPr lang="it-IT" dirty="0" err="1" smtClean="0"/>
              <a:t>Coll</a:t>
            </a:r>
            <a:r>
              <a:rPr lang="it-IT" dirty="0" smtClean="0"/>
              <a:t>. JACC </a:t>
            </a:r>
            <a:r>
              <a:rPr lang="it-IT" dirty="0" err="1" smtClean="0"/>
              <a:t>Cardiovascular</a:t>
            </a:r>
            <a:r>
              <a:rPr lang="it-IT" dirty="0" smtClean="0"/>
              <a:t> </a:t>
            </a:r>
            <a:r>
              <a:rPr lang="it-IT" dirty="0" err="1" smtClean="0"/>
              <a:t>Interventions</a:t>
            </a:r>
            <a:r>
              <a:rPr lang="it-IT" dirty="0" smtClean="0"/>
              <a:t>  Vol11, 8 , Apr.2018</a:t>
            </a:r>
          </a:p>
          <a:p>
            <a:r>
              <a:rPr lang="it-IT" dirty="0" smtClean="0"/>
              <a:t>Seattle Angina </a:t>
            </a:r>
            <a:r>
              <a:rPr lang="it-IT" dirty="0" err="1" smtClean="0"/>
              <a:t>Questionaire</a:t>
            </a:r>
            <a:r>
              <a:rPr lang="it-IT" dirty="0" smtClean="0"/>
              <a:t> (SAQ) </a:t>
            </a:r>
            <a:r>
              <a:rPr lang="it-IT" dirty="0" err="1" smtClean="0"/>
              <a:t>reflects</a:t>
            </a:r>
            <a:r>
              <a:rPr lang="it-IT" dirty="0" smtClean="0"/>
              <a:t> for best </a:t>
            </a:r>
            <a:r>
              <a:rPr lang="it-IT" dirty="0" err="1" smtClean="0"/>
              <a:t>results</a:t>
            </a:r>
            <a:r>
              <a:rPr lang="it-IT" dirty="0" smtClean="0"/>
              <a:t> the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presence</a:t>
            </a:r>
            <a:r>
              <a:rPr lang="it-IT" dirty="0" smtClean="0"/>
              <a:t> of a placebo </a:t>
            </a:r>
            <a:r>
              <a:rPr lang="it-IT" dirty="0" err="1" smtClean="0"/>
              <a:t>effect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66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" y="476672"/>
            <a:ext cx="7832900" cy="61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0" name="Picture 2" descr="ORO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0413"/>
            <a:ext cx="8748713" cy="6124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3171" name="Text Box 3"/>
          <p:cNvSpPr txBox="1">
            <a:spLocks noChangeArrowheads="1"/>
          </p:cNvSpPr>
          <p:nvPr/>
        </p:nvSpPr>
        <p:spPr bwMode="auto">
          <a:xfrm>
            <a:off x="688975" y="41275"/>
            <a:ext cx="3780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 dirty="0" smtClean="0">
                <a:solidFill>
                  <a:srgbClr val="FFFFFF"/>
                </a:solidFill>
              </a:rPr>
              <a:t>Nuove indicazioni </a:t>
            </a:r>
          </a:p>
        </p:txBody>
      </p:sp>
      <p:sp>
        <p:nvSpPr>
          <p:cNvPr id="903172" name="Text Box 4"/>
          <p:cNvSpPr txBox="1">
            <a:spLocks noChangeArrowheads="1"/>
          </p:cNvSpPr>
          <p:nvPr/>
        </p:nvSpPr>
        <p:spPr bwMode="auto">
          <a:xfrm>
            <a:off x="5508104" y="47030"/>
            <a:ext cx="2278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 dirty="0" smtClean="0">
                <a:solidFill>
                  <a:srgbClr val="FFFFFF"/>
                </a:solidFill>
              </a:rPr>
              <a:t>Insuccessi</a:t>
            </a:r>
          </a:p>
        </p:txBody>
      </p:sp>
    </p:spTree>
    <p:extLst>
      <p:ext uri="{BB962C8B-B14F-4D97-AF65-F5344CB8AC3E}">
        <p14:creationId xmlns:p14="http://schemas.microsoft.com/office/powerpoint/2010/main" val="2470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91131"/>
            <a:ext cx="8280920" cy="51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4453" r="8138" b="14722"/>
          <a:stretch>
            <a:fillRect/>
          </a:stretch>
        </p:blipFill>
        <p:spPr bwMode="auto">
          <a:xfrm>
            <a:off x="0" y="1109663"/>
            <a:ext cx="36464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30994" b="32260"/>
          <a:stretch>
            <a:fillRect/>
          </a:stretch>
        </p:blipFill>
        <p:spPr bwMode="auto">
          <a:xfrm>
            <a:off x="0" y="2354263"/>
            <a:ext cx="15986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810000" y="1673225"/>
            <a:ext cx="5124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7200" rIns="0" bIns="0" anchor="ctr"/>
          <a:lstStyle>
            <a:lvl1pPr marL="2857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E9E31A"/>
              </a:buClr>
              <a:buFont typeface="Wingdings" pitchFamily="2" charset="2"/>
              <a:buChar char="§"/>
            </a:pPr>
            <a:r>
              <a:rPr lang="it-IT" altLang="it-IT" sz="1800" smtClean="0">
                <a:solidFill>
                  <a:srgbClr val="FFFFFF"/>
                </a:solidFill>
                <a:latin typeface="Gill Sans" pitchFamily="1" charset="0"/>
              </a:rPr>
              <a:t>It is a bare self-expandable device with a three-dimensional scheletal mesh made of metallic cobalt alloy wires interconnected in multiple layers</a:t>
            </a:r>
          </a:p>
          <a:p>
            <a:pPr defTabSz="457200" eaLnBrk="1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E9E31A"/>
              </a:buClr>
              <a:buFont typeface="Wingdings" pitchFamily="2" charset="2"/>
              <a:buChar char="§"/>
            </a:pPr>
            <a:endParaRPr lang="it-IT" altLang="it-IT" sz="1800" smtClean="0">
              <a:solidFill>
                <a:srgbClr val="FFFFFF"/>
              </a:solidFill>
              <a:latin typeface="Gill Sans" pitchFamily="1" charset="0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685800" y="244475"/>
            <a:ext cx="79486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r>
              <a:rPr lang="it-IT" sz="2800" b="1" dirty="0" err="1" smtClean="0">
                <a:solidFill>
                  <a:srgbClr val="E9E31A"/>
                </a:solidFill>
                <a:latin typeface="Calibri"/>
                <a:cs typeface="Arial Unicode MS" charset="0"/>
              </a:rPr>
              <a:t>Cardiatis</a:t>
            </a:r>
            <a:r>
              <a:rPr lang="it-IT" sz="2800" b="1" dirty="0" smtClean="0">
                <a:solidFill>
                  <a:srgbClr val="E9E31A"/>
                </a:solidFill>
                <a:latin typeface="Calibri"/>
                <a:cs typeface="Arial Unicode MS" charset="0"/>
              </a:rPr>
              <a:t> </a:t>
            </a:r>
            <a:r>
              <a:rPr lang="it-IT" sz="2800" b="1" dirty="0" err="1" smtClean="0">
                <a:solidFill>
                  <a:srgbClr val="E9E31A"/>
                </a:solidFill>
                <a:latin typeface="Calibri"/>
                <a:cs typeface="Arial Unicode MS" charset="0"/>
              </a:rPr>
              <a:t>Multilayer</a:t>
            </a:r>
            <a:r>
              <a:rPr lang="it-IT" sz="2800" b="1" dirty="0" smtClean="0">
                <a:solidFill>
                  <a:srgbClr val="E9E31A"/>
                </a:solidFill>
                <a:latin typeface="Calibri"/>
                <a:cs typeface="Arial Unicode MS" charset="0"/>
              </a:rPr>
              <a:t> Flow </a:t>
            </a:r>
            <a:r>
              <a:rPr lang="it-IT" sz="2800" b="1" dirty="0">
                <a:solidFill>
                  <a:srgbClr val="E9E31A"/>
                </a:solidFill>
                <a:latin typeface="Calibri"/>
                <a:cs typeface="Arial Unicode MS" charset="0"/>
              </a:rPr>
              <a:t>M</a:t>
            </a:r>
            <a:r>
              <a:rPr lang="it-IT" sz="2800" b="1" dirty="0" smtClean="0">
                <a:solidFill>
                  <a:srgbClr val="E9E31A"/>
                </a:solidFill>
                <a:latin typeface="Calibri"/>
                <a:cs typeface="Arial Unicode MS" charset="0"/>
              </a:rPr>
              <a:t>odulator </a:t>
            </a:r>
          </a:p>
        </p:txBody>
      </p:sp>
      <p:sp>
        <p:nvSpPr>
          <p:cNvPr id="18437" name="CasellaDiTesto 5"/>
          <p:cNvSpPr txBox="1">
            <a:spLocks noChangeArrowheads="1"/>
          </p:cNvSpPr>
          <p:nvPr/>
        </p:nvSpPr>
        <p:spPr bwMode="auto">
          <a:xfrm>
            <a:off x="3697288" y="3209925"/>
            <a:ext cx="5446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2EC18"/>
              </a:buClr>
              <a:buFont typeface="Wingdings" pitchFamily="2" charset="2"/>
              <a:buChar char="§"/>
            </a:pPr>
            <a:r>
              <a:rPr lang="it-IT" altLang="it-IT" sz="1800" smtClean="0">
                <a:solidFill>
                  <a:srgbClr val="FFFFFF"/>
                </a:solidFill>
              </a:rPr>
              <a:t>designed to reduce velocity and pressure of flow vortex  within the aneurysm improving  laminar flow in the main artery and surrounding vital branches</a:t>
            </a:r>
          </a:p>
        </p:txBody>
      </p:sp>
      <p:sp>
        <p:nvSpPr>
          <p:cNvPr id="18438" name="CasellaDiTesto 6"/>
          <p:cNvSpPr txBox="1">
            <a:spLocks noChangeArrowheads="1"/>
          </p:cNvSpPr>
          <p:nvPr/>
        </p:nvSpPr>
        <p:spPr bwMode="auto">
          <a:xfrm>
            <a:off x="3765550" y="4495800"/>
            <a:ext cx="384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2EC18"/>
              </a:buClr>
              <a:buFont typeface="Wingdings" pitchFamily="2" charset="2"/>
              <a:buChar char="§"/>
            </a:pPr>
            <a:r>
              <a:rPr lang="it-IT" altLang="it-IT" sz="1800" smtClean="0">
                <a:solidFill>
                  <a:srgbClr val="FFFFFF"/>
                </a:solidFill>
              </a:rPr>
              <a:t>it allows flow stasis and formation of an organized thrombus</a:t>
            </a:r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979738"/>
            <a:ext cx="30749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7232" y="4277519"/>
            <a:ext cx="1784350" cy="30749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Image 3" descr="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4694238"/>
            <a:ext cx="1466850" cy="2012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48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11977" t="14453" r="8138" b="5994"/>
          <a:stretch>
            <a:fillRect/>
          </a:stretch>
        </p:blipFill>
        <p:spPr bwMode="auto">
          <a:xfrm>
            <a:off x="457200" y="1314450"/>
            <a:ext cx="3265488" cy="179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33538"/>
            <a:ext cx="1468438" cy="129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 l="10724" t="30994" b="32260"/>
          <a:stretch>
            <a:fillRect/>
          </a:stretch>
        </p:blipFill>
        <p:spPr bwMode="auto">
          <a:xfrm>
            <a:off x="3494088" y="3265488"/>
            <a:ext cx="4735512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435600" y="1412777"/>
            <a:ext cx="3544888" cy="1393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7314" rIns="0" bIns="0" anchor="ctr"/>
          <a:lstStyle/>
          <a:p>
            <a:pPr defTabSz="407988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Cardiatis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Multilayer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Stent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self-expandable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device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with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tridimensional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mesh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made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of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metallic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cobalt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alloy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wires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interconnected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in multiple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layers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: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this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structure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allows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the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mesh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layers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number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to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adapt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to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diameter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,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morphology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,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dimension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and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course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of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the target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artery</a:t>
            </a:r>
            <a:endParaRPr lang="it-IT" sz="1500" dirty="0">
              <a:solidFill>
                <a:prstClr val="white"/>
              </a:solidFill>
              <a:latin typeface="Gill Sans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79388" y="5516563"/>
            <a:ext cx="8964612" cy="105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7314" rIns="0" bIns="0" anchor="ctr"/>
          <a:lstStyle/>
          <a:p>
            <a:pPr defTabSz="407988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The delivery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consists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of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guided-catheter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with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minimally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traumatic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soft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tip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0.018” (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maximum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0.025”)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compatible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.</a:t>
            </a:r>
          </a:p>
          <a:p>
            <a:pPr defTabSz="407988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it-IT" sz="1500" dirty="0">
              <a:solidFill>
                <a:prstClr val="white"/>
              </a:solidFill>
              <a:latin typeface="Gill Sans" charset="0"/>
            </a:endParaRPr>
          </a:p>
          <a:p>
            <a:pPr defTabSz="407988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The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sheath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connected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by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hemostatic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Y valve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to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the delivery: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when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the valve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closed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, the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sheath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is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fixed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to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the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support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,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as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a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safety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Gill Sans" charset="0"/>
              </a:rPr>
              <a:t>lock</a:t>
            </a:r>
            <a:r>
              <a:rPr lang="it-IT" sz="1500" dirty="0">
                <a:solidFill>
                  <a:prstClr val="white"/>
                </a:solidFill>
                <a:latin typeface="Gill Sans" charset="0"/>
              </a:rPr>
              <a:t>.</a:t>
            </a:r>
          </a:p>
          <a:p>
            <a:pPr defTabSz="407988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it-IT" sz="1500" dirty="0">
              <a:solidFill>
                <a:prstClr val="black"/>
              </a:solidFill>
              <a:latin typeface="Gill Sans" charset="0"/>
            </a:endParaRPr>
          </a:p>
        </p:txBody>
      </p:sp>
      <p:pic>
        <p:nvPicPr>
          <p:cNvPr id="27655" name="Picture 7" descr="DSC_0014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17374" t="12326" r="16547" b="12326"/>
          <a:stretch>
            <a:fillRect/>
          </a:stretch>
        </p:blipFill>
        <p:spPr bwMode="auto">
          <a:xfrm>
            <a:off x="827088" y="3213100"/>
            <a:ext cx="2479675" cy="1898650"/>
          </a:xfrm>
          <a:prstGeom prst="rect">
            <a:avLst/>
          </a:prstGeom>
          <a:noFill/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908175" y="284163"/>
            <a:ext cx="5029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prstClr val="white"/>
                </a:solidFill>
              </a:rPr>
              <a:t>A </a:t>
            </a:r>
            <a:r>
              <a:rPr lang="it-IT" sz="3600" dirty="0" err="1">
                <a:solidFill>
                  <a:prstClr val="white"/>
                </a:solidFill>
              </a:rPr>
              <a:t>theoretical</a:t>
            </a:r>
            <a:r>
              <a:rPr lang="it-IT" sz="3600" dirty="0">
                <a:solidFill>
                  <a:prstClr val="white"/>
                </a:solidFill>
              </a:rPr>
              <a:t> </a:t>
            </a:r>
            <a:r>
              <a:rPr lang="it-IT" sz="3600" dirty="0" smtClean="0">
                <a:solidFill>
                  <a:prstClr val="white"/>
                </a:solidFill>
              </a:rPr>
              <a:t> new  </a:t>
            </a:r>
            <a:r>
              <a:rPr lang="it-IT" sz="3600" dirty="0">
                <a:solidFill>
                  <a:prstClr val="white"/>
                </a:solidFill>
              </a:rPr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273217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4"/>
          <p:cNvSpPr txBox="1">
            <a:spLocks noChangeArrowheads="1"/>
          </p:cNvSpPr>
          <p:nvPr/>
        </p:nvSpPr>
        <p:spPr bwMode="auto">
          <a:xfrm>
            <a:off x="90488" y="282575"/>
            <a:ext cx="852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i="1" smtClean="0">
                <a:solidFill>
                  <a:srgbClr val="FDE25E"/>
                </a:solidFill>
              </a:rPr>
              <a:t>CARDIATIS MULTILAYER FLOW MODULATOR  </a:t>
            </a:r>
            <a:r>
              <a:rPr lang="it-IT" altLang="it-IT" b="1" i="1" smtClean="0">
                <a:solidFill>
                  <a:prstClr val="white"/>
                </a:solidFill>
              </a:rPr>
              <a:t>= “</a:t>
            </a:r>
            <a:r>
              <a:rPr lang="it-IT" altLang="ja-JP" b="1" i="1" smtClean="0">
                <a:solidFill>
                  <a:prstClr val="white"/>
                </a:solidFill>
              </a:rPr>
              <a:t>dynamic</a:t>
            </a:r>
            <a:r>
              <a:rPr lang="it-IT" altLang="it-IT" b="1" i="1" smtClean="0">
                <a:solidFill>
                  <a:prstClr val="white"/>
                </a:solidFill>
              </a:rPr>
              <a:t>”</a:t>
            </a:r>
            <a:r>
              <a:rPr lang="it-IT" altLang="ja-JP" b="1" i="1" smtClean="0">
                <a:solidFill>
                  <a:prstClr val="white"/>
                </a:solidFill>
              </a:rPr>
              <a:t> barrier</a:t>
            </a:r>
            <a:endParaRPr lang="it-IT" altLang="it-IT" b="1" i="1" smtClean="0">
              <a:solidFill>
                <a:prstClr val="white"/>
              </a:solidFill>
            </a:endParaRPr>
          </a:p>
        </p:txBody>
      </p:sp>
      <p:sp>
        <p:nvSpPr>
          <p:cNvPr id="14343" name="Rettangolo 8"/>
          <p:cNvSpPr>
            <a:spLocks noChangeArrowheads="1"/>
          </p:cNvSpPr>
          <p:nvPr/>
        </p:nvSpPr>
        <p:spPr bwMode="auto">
          <a:xfrm>
            <a:off x="2692400" y="1101725"/>
            <a:ext cx="5368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defTabSz="457200">
              <a:buClr>
                <a:srgbClr val="E9E31A"/>
              </a:buClr>
              <a:buFont typeface="Wingdings" charset="2"/>
              <a:buChar char="§"/>
              <a:defRPr/>
            </a:pP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can be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deployed</a:t>
            </a: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covering</a:t>
            </a: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collaterals</a:t>
            </a: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</a:t>
            </a:r>
          </a:p>
          <a:p>
            <a:pPr defTabSz="457200">
              <a:buClr>
                <a:srgbClr val="E9E31A"/>
              </a:buClr>
              <a:defRPr/>
            </a:pP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   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without</a:t>
            </a: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occluding</a:t>
            </a:r>
            <a:r>
              <a:rPr lang="it-IT" sz="2400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it-IT" sz="2400" dirty="0" err="1">
                <a:solidFill>
                  <a:srgbClr val="FFFFFF"/>
                </a:solidFill>
                <a:ea typeface="MS PGothic" pitchFamily="34" charset="-128"/>
              </a:rPr>
              <a:t>them</a:t>
            </a:r>
            <a:endParaRPr lang="it-IT" sz="24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48" name="CasellaDiTesto 10"/>
          <p:cNvSpPr txBox="1">
            <a:spLocks noChangeArrowheads="1"/>
          </p:cNvSpPr>
          <p:nvPr/>
        </p:nvSpPr>
        <p:spPr bwMode="auto">
          <a:xfrm>
            <a:off x="307975" y="3581400"/>
            <a:ext cx="8564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342900" indent="-342900" defTabSz="457200" eaLnBrk="1" hangingPunct="1">
              <a:buClr>
                <a:srgbClr val="E9E31A"/>
              </a:buClr>
              <a:buFont typeface="Wingdings" charset="2"/>
              <a:buChar char="§"/>
              <a:defRPr/>
            </a:pP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can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treat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aneurysms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regardless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of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their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location, with or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without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side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branches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arising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from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sac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or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close</a:t>
            </a:r>
            <a:r>
              <a:rPr lang="it-IT" dirty="0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 to the 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ea typeface="MS PGothic" charset="0"/>
                <a:cs typeface="MS PGothic" charset="0"/>
              </a:rPr>
              <a:t>neck</a:t>
            </a:r>
            <a:endParaRPr lang="it-IT" dirty="0" smtClean="0">
              <a:solidFill>
                <a:srgbClr val="FFFFFF"/>
              </a:solidFill>
              <a:latin typeface="Calibri"/>
              <a:ea typeface="MS PGothic" charset="0"/>
              <a:cs typeface="MS PGothic" charset="0"/>
            </a:endParaRPr>
          </a:p>
        </p:txBody>
      </p:sp>
      <p:pic>
        <p:nvPicPr>
          <p:cNvPr id="2048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00138"/>
            <a:ext cx="20383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20485" name="Connettore 1 13"/>
          <p:cNvCxnSpPr>
            <a:cxnSpLocks noChangeShapeType="1"/>
          </p:cNvCxnSpPr>
          <p:nvPr/>
        </p:nvCxnSpPr>
        <p:spPr bwMode="auto">
          <a:xfrm>
            <a:off x="287338" y="896938"/>
            <a:ext cx="2405062" cy="19986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6" name="Connettore 1 14"/>
          <p:cNvCxnSpPr>
            <a:cxnSpLocks noChangeShapeType="1"/>
          </p:cNvCxnSpPr>
          <p:nvPr/>
        </p:nvCxnSpPr>
        <p:spPr bwMode="auto">
          <a:xfrm flipV="1">
            <a:off x="176213" y="1100138"/>
            <a:ext cx="2516187" cy="16589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7" name="Immagine 1" descr="figure 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2058"/>
          <a:stretch>
            <a:fillRect/>
          </a:stretch>
        </p:blipFill>
        <p:spPr bwMode="auto">
          <a:xfrm>
            <a:off x="2420938" y="4946650"/>
            <a:ext cx="201612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magine 3" descr="ren pre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5679" r="41357" b="24074"/>
          <a:stretch>
            <a:fillRect/>
          </a:stretch>
        </p:blipFill>
        <p:spPr bwMode="auto">
          <a:xfrm>
            <a:off x="4471988" y="4968875"/>
            <a:ext cx="18637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74825"/>
            <a:ext cx="1066800" cy="12446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8" t="31462" r="18449" b="10094"/>
          <a:stretch>
            <a:fillRect/>
          </a:stretch>
        </p:blipFill>
        <p:spPr bwMode="auto">
          <a:xfrm>
            <a:off x="7391400" y="1774825"/>
            <a:ext cx="17526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2" t="35449" r="8081" b="39729"/>
          <a:stretch>
            <a:fillRect/>
          </a:stretch>
        </p:blipFill>
        <p:spPr bwMode="auto">
          <a:xfrm>
            <a:off x="6604000" y="4946650"/>
            <a:ext cx="15748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magine 23" descr="Fig. 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30191" r="19485" b="27065"/>
          <a:stretch>
            <a:fillRect/>
          </a:stretch>
        </p:blipFill>
        <p:spPr bwMode="auto">
          <a:xfrm>
            <a:off x="0" y="4986338"/>
            <a:ext cx="24209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4494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5496" y="0"/>
          <a:ext cx="648072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Documento" r:id="rId4" imgW="6663379" imgH="6434540" progId="Word.Document.12">
                  <p:embed/>
                </p:oleObj>
              </mc:Choice>
              <mc:Fallback>
                <p:oleObj name="Documento" r:id="rId4" imgW="6663379" imgH="64345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0"/>
                        <a:ext cx="6480720" cy="685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4"/>
          <p:cNvSpPr/>
          <p:nvPr/>
        </p:nvSpPr>
        <p:spPr>
          <a:xfrm>
            <a:off x="539552" y="0"/>
            <a:ext cx="1152128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60232" y="483056"/>
            <a:ext cx="24837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2011</a:t>
            </a:r>
          </a:p>
          <a:p>
            <a:r>
              <a:rPr lang="en-US" sz="2000" b="1" dirty="0" smtClean="0">
                <a:solidFill>
                  <a:srgbClr val="FFC000"/>
                </a:solidFill>
              </a:rPr>
              <a:t>Endovascular</a:t>
            </a:r>
            <a:r>
              <a:rPr lang="en-US" sz="2000" dirty="0" smtClean="0">
                <a:solidFill>
                  <a:srgbClr val="FFC000"/>
                </a:solidFill>
              </a:rPr>
              <a:t>: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deployment of two </a:t>
            </a:r>
            <a:r>
              <a:rPr lang="en-US" sz="2000" dirty="0" err="1" smtClean="0">
                <a:solidFill>
                  <a:prstClr val="white"/>
                </a:solidFill>
              </a:rPr>
              <a:t>Cardiatis</a:t>
            </a:r>
            <a:r>
              <a:rPr lang="en-US" sz="2000" dirty="0" smtClean="0">
                <a:solidFill>
                  <a:prstClr val="white"/>
                </a:solidFill>
              </a:rPr>
              <a:t> stents + distal CP stent</a:t>
            </a:r>
          </a:p>
          <a:p>
            <a:endParaRPr lang="en-US" sz="1600" dirty="0" smtClean="0">
              <a:solidFill>
                <a:prstClr val="white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7668344" y="2268735"/>
            <a:ext cx="0" cy="7200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660232" y="2931328"/>
            <a:ext cx="24837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2012</a:t>
            </a:r>
          </a:p>
          <a:p>
            <a:r>
              <a:rPr lang="en-US" sz="2000" b="1" dirty="0" smtClean="0">
                <a:solidFill>
                  <a:srgbClr val="FFC000"/>
                </a:solidFill>
              </a:rPr>
              <a:t>CT control: </a:t>
            </a:r>
            <a:r>
              <a:rPr lang="en-US" dirty="0" smtClean="0">
                <a:solidFill>
                  <a:prstClr val="white"/>
                </a:solidFill>
              </a:rPr>
              <a:t>persistent type I </a:t>
            </a:r>
            <a:r>
              <a:rPr lang="en-US" dirty="0" err="1" smtClean="0">
                <a:solidFill>
                  <a:prstClr val="white"/>
                </a:solidFill>
              </a:rPr>
              <a:t>endoleak</a:t>
            </a:r>
            <a:r>
              <a:rPr lang="en-US" dirty="0" smtClean="0">
                <a:solidFill>
                  <a:prstClr val="white"/>
                </a:solidFill>
              </a:rPr>
              <a:t> with slight increase of aneurysm sac  volume, good patency of visceral vessels</a:t>
            </a:r>
          </a:p>
        </p:txBody>
      </p:sp>
    </p:spTree>
    <p:extLst>
      <p:ext uri="{BB962C8B-B14F-4D97-AF65-F5344CB8AC3E}">
        <p14:creationId xmlns:p14="http://schemas.microsoft.com/office/powerpoint/2010/main" val="39872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-180528" y="116632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Endomed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34-20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43608" y="6021288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Cardiatis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30-150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44216" y="3924345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Cardiatis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40-100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7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8746"/>
            <a:ext cx="9144000" cy="694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ttore 7 23"/>
          <p:cNvCxnSpPr/>
          <p:nvPr/>
        </p:nvCxnSpPr>
        <p:spPr>
          <a:xfrm rot="5400000">
            <a:off x="4067944" y="1916832"/>
            <a:ext cx="1296144" cy="432048"/>
          </a:xfrm>
          <a:prstGeom prst="curvedConnector3">
            <a:avLst>
              <a:gd name="adj1" fmla="val 42651"/>
            </a:avLst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7 33"/>
          <p:cNvCxnSpPr/>
          <p:nvPr/>
        </p:nvCxnSpPr>
        <p:spPr>
          <a:xfrm rot="5400000">
            <a:off x="3239852" y="5193196"/>
            <a:ext cx="1584176" cy="792088"/>
          </a:xfrm>
          <a:prstGeom prst="curved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ccia ad arco 46"/>
          <p:cNvSpPr/>
          <p:nvPr/>
        </p:nvSpPr>
        <p:spPr>
          <a:xfrm rot="5400000">
            <a:off x="3131840" y="2636912"/>
            <a:ext cx="2088232" cy="2232248"/>
          </a:xfrm>
          <a:prstGeom prst="circularArrow">
            <a:avLst>
              <a:gd name="adj1" fmla="val 12500"/>
              <a:gd name="adj2" fmla="val 1931773"/>
              <a:gd name="adj3" fmla="val 20457681"/>
              <a:gd name="adj4" fmla="val 10256157"/>
              <a:gd name="adj5" fmla="val 1969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3" name="Connettore 2 52"/>
          <p:cNvCxnSpPr/>
          <p:nvPr/>
        </p:nvCxnSpPr>
        <p:spPr>
          <a:xfrm flipH="1">
            <a:off x="5724128" y="3717032"/>
            <a:ext cx="21602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H="1">
            <a:off x="5076056" y="4941168"/>
            <a:ext cx="57606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/>
          <p:cNvCxnSpPr/>
          <p:nvPr/>
        </p:nvCxnSpPr>
        <p:spPr>
          <a:xfrm>
            <a:off x="6156176" y="2204864"/>
            <a:ext cx="72008" cy="13681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>
            <a:off x="6460976" y="2204864"/>
            <a:ext cx="72008" cy="13681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5868144" y="2204864"/>
            <a:ext cx="72008" cy="13681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H="1">
            <a:off x="6012160" y="3717032"/>
            <a:ext cx="21602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 flipH="1">
            <a:off x="6300192" y="3717032"/>
            <a:ext cx="21602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flipH="1">
            <a:off x="5364088" y="5013176"/>
            <a:ext cx="57606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/>
          <p:nvPr/>
        </p:nvCxnSpPr>
        <p:spPr>
          <a:xfrm flipH="1">
            <a:off x="5652120" y="5085184"/>
            <a:ext cx="57606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/>
          <p:cNvCxnSpPr/>
          <p:nvPr/>
        </p:nvCxnSpPr>
        <p:spPr>
          <a:xfrm>
            <a:off x="5364088" y="764704"/>
            <a:ext cx="703312" cy="129614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/>
          <p:nvPr/>
        </p:nvCxnSpPr>
        <p:spPr>
          <a:xfrm>
            <a:off x="5652120" y="620688"/>
            <a:ext cx="720080" cy="144016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/>
          <p:cNvCxnSpPr/>
          <p:nvPr/>
        </p:nvCxnSpPr>
        <p:spPr>
          <a:xfrm>
            <a:off x="5148064" y="836712"/>
            <a:ext cx="631304" cy="122413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/>
          <p:cNvSpPr txBox="1"/>
          <p:nvPr/>
        </p:nvSpPr>
        <p:spPr>
          <a:xfrm>
            <a:off x="-252536" y="3668831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endoleak</a:t>
            </a:r>
            <a:endParaRPr lang="it-IT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768752" y="5315724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sym typeface="Symbol"/>
              </a:rPr>
              <a:t>Rx   strategy: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sym typeface="Symbol"/>
              </a:rPr>
              <a:t>Open surgery?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sym typeface="Symbol"/>
              </a:rPr>
              <a:t>Hybrid?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sym typeface="Symbol"/>
              </a:rPr>
              <a:t>Endovascular?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sym typeface="Symbol"/>
              </a:rPr>
              <a:t>Conservative Rx?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7" name="Picture 2" descr="\\ipsd.local\share\User\fcasilli\Desktop\foto 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7106" t="4276" r="18561" b="442"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</p:spPr>
      </p:pic>
      <p:pic>
        <p:nvPicPr>
          <p:cNvPr id="2051" name="Picture 3" descr="\\ipsd.local\share\User\fcasilli\Desktop\foto 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7489" t="1705" r="15014"/>
          <a:stretch>
            <a:fillRect/>
          </a:stretch>
        </p:blipFill>
        <p:spPr bwMode="auto">
          <a:xfrm>
            <a:off x="2483768" y="9896"/>
            <a:ext cx="4032448" cy="6848104"/>
          </a:xfrm>
          <a:prstGeom prst="rect">
            <a:avLst/>
          </a:prstGeom>
          <a:noFill/>
        </p:spPr>
      </p:pic>
      <p:pic>
        <p:nvPicPr>
          <p:cNvPr id="5" name="Picture 3" descr="\\ipsd.local\share\User\fcasilli\Desktop\foto 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2234" t="5457" r="11851" b="618"/>
          <a:stretch>
            <a:fillRect/>
          </a:stretch>
        </p:blipFill>
        <p:spPr bwMode="auto">
          <a:xfrm>
            <a:off x="5004048" y="0"/>
            <a:ext cx="4139952" cy="6858001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0" y="4895289"/>
            <a:ext cx="2555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Sept 29, 2012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CT control: </a:t>
            </a:r>
            <a:r>
              <a:rPr lang="en-US" sz="2000" dirty="0" smtClean="0">
                <a:solidFill>
                  <a:prstClr val="white"/>
                </a:solidFill>
              </a:rPr>
              <a:t>persistent type I endoleak with slight increase of aneurysm sac  volume</a:t>
            </a:r>
          </a:p>
        </p:txBody>
      </p:sp>
    </p:spTree>
    <p:extLst>
      <p:ext uri="{BB962C8B-B14F-4D97-AF65-F5344CB8AC3E}">
        <p14:creationId xmlns:p14="http://schemas.microsoft.com/office/powerpoint/2010/main" val="41417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ome-mainimg-November2012.jpg"/>
          <p:cNvPicPr>
            <a:picLocks noChangeAspect="1"/>
          </p:cNvPicPr>
          <p:nvPr/>
        </p:nvPicPr>
        <p:blipFill>
          <a:blip r:embed="rId2" cstate="print"/>
          <a:srcRect t="4007" b="4200"/>
          <a:stretch>
            <a:fillRect/>
          </a:stretch>
        </p:blipFill>
        <p:spPr>
          <a:xfrm>
            <a:off x="0" y="1"/>
            <a:ext cx="9144000" cy="335699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3284984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50000"/>
                  </a:srgbClr>
                </a:solidFill>
              </a:rPr>
              <a:t>DEBATE</a:t>
            </a: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</a:rPr>
              <a:t>:</a:t>
            </a:r>
            <a:r>
              <a:rPr lang="en-US" sz="3600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F79646">
                    <a:lumMod val="50000"/>
                  </a:srgbClr>
                </a:solidFill>
              </a:rPr>
              <a:t>The Multilayer Stent Is </a:t>
            </a:r>
            <a:r>
              <a:rPr lang="en-US" sz="3600" u="sng" dirty="0" smtClean="0">
                <a:solidFill>
                  <a:srgbClr val="F79646">
                    <a:lumMod val="50000"/>
                  </a:srgbClr>
                </a:solidFill>
              </a:rPr>
              <a:t>Not</a:t>
            </a:r>
            <a:r>
              <a:rPr lang="en-US" sz="3600" dirty="0" smtClean="0">
                <a:solidFill>
                  <a:srgbClr val="F79646">
                    <a:lumMod val="50000"/>
                  </a:srgbClr>
                </a:solidFill>
              </a:rPr>
              <a:t> Going To Work For The Treatment Of Complex Aneurysms: </a:t>
            </a:r>
          </a:p>
          <a:p>
            <a:r>
              <a:rPr lang="en-US" sz="3600" dirty="0" smtClean="0">
                <a:solidFill>
                  <a:srgbClr val="F79646">
                    <a:lumMod val="50000"/>
                  </a:srgbClr>
                </a:solidFill>
              </a:rPr>
              <a:t>Theoretical &amp; Practical Considerations</a:t>
            </a:r>
            <a:r>
              <a:rPr lang="en-US" sz="3200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en-US" sz="4400" dirty="0" smtClean="0">
                <a:solidFill>
                  <a:srgbClr val="F79646">
                    <a:lumMod val="50000"/>
                  </a:srgbClr>
                </a:solidFill>
              </a:rPr>
              <a:t> </a:t>
            </a:r>
          </a:p>
          <a:p>
            <a:pPr algn="ctr"/>
            <a:endParaRPr lang="en-US" sz="2000" i="1" dirty="0" smtClean="0">
              <a:solidFill>
                <a:srgbClr val="F79646">
                  <a:lumMod val="50000"/>
                </a:srgbClr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79646">
                    <a:lumMod val="50000"/>
                  </a:srgbClr>
                </a:solidFill>
              </a:rPr>
              <a:t>Luigi Inglese, M.D.</a:t>
            </a:r>
          </a:p>
          <a:p>
            <a:pPr algn="ctr"/>
            <a:r>
              <a:rPr lang="en-US" sz="2400" i="1" dirty="0" smtClean="0">
                <a:solidFill>
                  <a:srgbClr val="F79646">
                    <a:lumMod val="50000"/>
                  </a:srgbClr>
                </a:solidFill>
              </a:rPr>
              <a:t>Polyclinic San </a:t>
            </a:r>
            <a:r>
              <a:rPr lang="en-US" sz="2400" i="1" dirty="0" err="1" smtClean="0">
                <a:solidFill>
                  <a:srgbClr val="F79646">
                    <a:lumMod val="50000"/>
                  </a:srgbClr>
                </a:solidFill>
              </a:rPr>
              <a:t>Donato</a:t>
            </a:r>
            <a:r>
              <a:rPr lang="en-US" sz="2400" i="1" dirty="0" smtClean="0">
                <a:solidFill>
                  <a:srgbClr val="F79646">
                    <a:lumMod val="50000"/>
                  </a:srgbClr>
                </a:solidFill>
              </a:rPr>
              <a:t> - Milan - Italy</a:t>
            </a:r>
            <a:endParaRPr lang="en-US" sz="2400" i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5" name="Segnaposto contenuto 6" descr="header-image-veith.jpg"/>
          <p:cNvPicPr>
            <a:picLocks noChangeAspect="1"/>
          </p:cNvPicPr>
          <p:nvPr/>
        </p:nvPicPr>
        <p:blipFill>
          <a:blip r:embed="rId3" cstate="print"/>
          <a:srcRect l="126" t="2003" r="57000"/>
          <a:stretch>
            <a:fillRect/>
          </a:stretch>
        </p:blipFill>
        <p:spPr>
          <a:xfrm>
            <a:off x="7308304" y="6259250"/>
            <a:ext cx="1835696" cy="5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81"/>
            <a:ext cx="8668452" cy="683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8395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8138"/>
            <a:ext cx="8135938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99792" y="5157192"/>
            <a:ext cx="5184576" cy="779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Renal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Denervation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for 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Resistant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Hypertension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46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0665"/>
            <a:ext cx="8568951" cy="684733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45224"/>
            <a:ext cx="6438900" cy="10096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5576" y="1340768"/>
            <a:ext cx="61865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TheAbbot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AbsorbBioresorbable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Vascular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Scaffold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 ( BVS )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6454874"/>
            <a:ext cx="53285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84531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54" y="3450026"/>
            <a:ext cx="5006292" cy="332416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2" y="122760"/>
            <a:ext cx="7863475" cy="37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2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9" y="620688"/>
            <a:ext cx="8189034" cy="30620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8712968" cy="13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6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5069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656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126"/>
            <a:ext cx="78486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76700"/>
            <a:ext cx="3429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40200"/>
            <a:ext cx="4505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asellaDiTesto 2"/>
          <p:cNvSpPr txBox="1">
            <a:spLocks noChangeArrowheads="1"/>
          </p:cNvSpPr>
          <p:nvPr/>
        </p:nvSpPr>
        <p:spPr bwMode="auto">
          <a:xfrm>
            <a:off x="1" y="1746251"/>
            <a:ext cx="9143999" cy="1045158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500" dirty="0" smtClean="0">
                <a:solidFill>
                  <a:srgbClr val="FFFFFF"/>
                </a:solidFill>
              </a:rPr>
              <a:t>-La Tecnologia è inarrestabile e entusiasmante</a:t>
            </a:r>
          </a:p>
          <a:p>
            <a:pPr defTabSz="449263" eaLnBrk="1" fontAlgn="base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500" dirty="0" smtClean="0">
                <a:solidFill>
                  <a:srgbClr val="FFFFFF"/>
                </a:solidFill>
              </a:rPr>
              <a:t>-Necessita di verifica clinica accurata e obbiettiva</a:t>
            </a:r>
          </a:p>
        </p:txBody>
      </p:sp>
      <p:sp>
        <p:nvSpPr>
          <p:cNvPr id="66567" name="CasellaDiTesto 6"/>
          <p:cNvSpPr txBox="1">
            <a:spLocks noChangeArrowheads="1"/>
          </p:cNvSpPr>
          <p:nvPr/>
        </p:nvSpPr>
        <p:spPr bwMode="auto">
          <a:xfrm>
            <a:off x="-2654" y="4092575"/>
            <a:ext cx="9144000" cy="152157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600" dirty="0" smtClean="0">
                <a:solidFill>
                  <a:srgbClr val="FFFFFF"/>
                </a:solidFill>
              </a:rPr>
              <a:t>- La tecnologia è sempre progressiva</a:t>
            </a:r>
          </a:p>
          <a:p>
            <a:pPr defTabSz="449263" eaLnBrk="1" fontAlgn="base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600" dirty="0" smtClean="0">
                <a:solidFill>
                  <a:srgbClr val="FFFFFF"/>
                </a:solidFill>
              </a:rPr>
              <a:t>-Ma la clinica qualche volta deve tornare </a:t>
            </a:r>
          </a:p>
          <a:p>
            <a:pPr defTabSz="449263" eaLnBrk="1" fontAlgn="base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600" dirty="0" smtClean="0">
                <a:solidFill>
                  <a:srgbClr val="FFFFFF"/>
                </a:solidFill>
              </a:rPr>
              <a:t>  sui suoi passi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63688" y="554435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CONSIDERAZIONI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16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731394" y="260648"/>
          <a:ext cx="7657030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resentazione" r:id="rId4" imgW="4570501" imgH="3427412" progId="PowerPoint.Show.12">
                  <p:embed/>
                </p:oleObj>
              </mc:Choice>
              <mc:Fallback>
                <p:oleObj name="Presentazione" r:id="rId4" imgW="4570501" imgH="3427412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94" y="260648"/>
                        <a:ext cx="7657030" cy="504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55576" y="558924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Elephant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3264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My brain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484313"/>
            <a:ext cx="2284413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9"/>
          <p:cNvSpPr txBox="1">
            <a:spLocks noChangeArrowheads="1"/>
          </p:cNvSpPr>
          <p:nvPr/>
        </p:nvSpPr>
        <p:spPr bwMode="auto">
          <a:xfrm>
            <a:off x="3560763" y="1416050"/>
            <a:ext cx="20304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Central Sympathetic</a:t>
            </a:r>
            <a:b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</a:br>
            <a: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Nerve Activity</a:t>
            </a:r>
          </a:p>
        </p:txBody>
      </p:sp>
      <p:graphicFrame>
        <p:nvGraphicFramePr>
          <p:cNvPr id="20483" name="Object 12"/>
          <p:cNvGraphicFramePr>
            <a:graphicFrameLocks noChangeAspect="1"/>
          </p:cNvGraphicFramePr>
          <p:nvPr/>
        </p:nvGraphicFramePr>
        <p:xfrm>
          <a:off x="5356225" y="1004888"/>
          <a:ext cx="2925763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SPW 5.0 Graph" r:id="rId4" imgW="6238037" imgH="3386023" progId="">
                  <p:embed/>
                </p:oleObj>
              </mc:Choice>
              <mc:Fallback>
                <p:oleObj name="SPW 5.0 Graph" r:id="rId4" imgW="6238037" imgH="338602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98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225" y="1004888"/>
                        <a:ext cx="2925763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20"/>
          <p:cNvSpPr txBox="1">
            <a:spLocks noChangeArrowheads="1"/>
          </p:cNvSpPr>
          <p:nvPr/>
        </p:nvSpPr>
        <p:spPr bwMode="auto">
          <a:xfrm>
            <a:off x="5810250" y="2500313"/>
            <a:ext cx="2720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Muscle Sympathetic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Nerve Activity (MSNA)</a:t>
            </a:r>
          </a:p>
        </p:txBody>
      </p:sp>
      <p:pic>
        <p:nvPicPr>
          <p:cNvPr id="20485" name="Picture 5" descr="Sympathetic ne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522663"/>
            <a:ext cx="1487488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5959475" y="4124325"/>
            <a:ext cx="193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20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Norepinephrine</a:t>
            </a:r>
            <a:br>
              <a:rPr lang="en-AU" sz="20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</a:br>
            <a:r>
              <a:rPr lang="en-AU" sz="20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Spillover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608138" y="4235450"/>
            <a:ext cx="1905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Renal Sympathetic</a:t>
            </a:r>
            <a:b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</a:br>
            <a:r>
              <a:rPr lang="en-AU" sz="1600">
                <a:solidFill>
                  <a:srgbClr val="3F587D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Nerve Activity</a:t>
            </a: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 rot="-1740897">
            <a:off x="4079875" y="4595813"/>
            <a:ext cx="1889125" cy="1057275"/>
          </a:xfrm>
          <a:prstGeom prst="ellipse">
            <a:avLst/>
          </a:prstGeom>
          <a:noFill/>
          <a:ln w="38100">
            <a:solidFill>
              <a:srgbClr val="F49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0489" name="AutoShape 19"/>
          <p:cNvCxnSpPr>
            <a:cxnSpLocks noChangeShapeType="1"/>
          </p:cNvCxnSpPr>
          <p:nvPr/>
        </p:nvCxnSpPr>
        <p:spPr bwMode="auto">
          <a:xfrm rot="16200000" flipH="1">
            <a:off x="1951832" y="3393281"/>
            <a:ext cx="2228850" cy="2147887"/>
          </a:xfrm>
          <a:prstGeom prst="curvedConnector2">
            <a:avLst/>
          </a:prstGeom>
          <a:noFill/>
          <a:ln w="38100">
            <a:solidFill>
              <a:srgbClr val="F49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0" name="Oval 7"/>
          <p:cNvSpPr>
            <a:spLocks noChangeArrowheads="1"/>
          </p:cNvSpPr>
          <p:nvPr/>
        </p:nvSpPr>
        <p:spPr bwMode="auto">
          <a:xfrm rot="-1740897">
            <a:off x="1573213" y="2373313"/>
            <a:ext cx="447675" cy="1046162"/>
          </a:xfrm>
          <a:prstGeom prst="ellipse">
            <a:avLst/>
          </a:prstGeom>
          <a:noFill/>
          <a:ln w="38100">
            <a:solidFill>
              <a:srgbClr val="F49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0491" name="AutoShape 8"/>
          <p:cNvCxnSpPr>
            <a:cxnSpLocks noChangeShapeType="1"/>
          </p:cNvCxnSpPr>
          <p:nvPr/>
        </p:nvCxnSpPr>
        <p:spPr bwMode="auto">
          <a:xfrm flipV="1">
            <a:off x="1992313" y="1946275"/>
            <a:ext cx="3805237" cy="841375"/>
          </a:xfrm>
          <a:prstGeom prst="curvedConnector3">
            <a:avLst>
              <a:gd name="adj1" fmla="val 23495"/>
            </a:avLst>
          </a:prstGeom>
          <a:noFill/>
          <a:ln w="38100">
            <a:solidFill>
              <a:srgbClr val="F49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2" name="Oval 17"/>
          <p:cNvSpPr>
            <a:spLocks noChangeArrowheads="1"/>
          </p:cNvSpPr>
          <p:nvPr/>
        </p:nvSpPr>
        <p:spPr bwMode="auto">
          <a:xfrm>
            <a:off x="5797550" y="1354138"/>
            <a:ext cx="2647950" cy="1184275"/>
          </a:xfrm>
          <a:prstGeom prst="ellipse">
            <a:avLst/>
          </a:prstGeom>
          <a:noFill/>
          <a:ln w="28575">
            <a:solidFill>
              <a:srgbClr val="F49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966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878388" y="5535613"/>
            <a:ext cx="3390900" cy="469900"/>
          </a:xfrm>
          <a:custGeom>
            <a:avLst/>
            <a:gdLst>
              <a:gd name="connsiteX0" fmla="*/ 0 w 4047109"/>
              <a:gd name="connsiteY0" fmla="*/ 651688 h 651688"/>
              <a:gd name="connsiteX1" fmla="*/ 4047109 w 4047109"/>
              <a:gd name="connsiteY1" fmla="*/ 651688 h 651688"/>
              <a:gd name="connsiteX2" fmla="*/ 4047109 w 4047109"/>
              <a:gd name="connsiteY2" fmla="*/ 0 h 651688"/>
              <a:gd name="connsiteX3" fmla="*/ 0 w 4047109"/>
              <a:gd name="connsiteY3" fmla="*/ 0 h 651688"/>
              <a:gd name="connsiteX4" fmla="*/ 0 w 4047109"/>
              <a:gd name="connsiteY4" fmla="*/ 651688 h 651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47109" h="651688">
                <a:moveTo>
                  <a:pt x="0" y="651688"/>
                </a:moveTo>
                <a:lnTo>
                  <a:pt x="4047109" y="651688"/>
                </a:lnTo>
                <a:lnTo>
                  <a:pt x="4047109" y="0"/>
                </a:lnTo>
                <a:lnTo>
                  <a:pt x="0" y="0"/>
                </a:lnTo>
                <a:lnTo>
                  <a:pt x="0" y="651688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864100" y="3962400"/>
            <a:ext cx="3390900" cy="466725"/>
          </a:xfrm>
          <a:custGeom>
            <a:avLst/>
            <a:gdLst>
              <a:gd name="connsiteX0" fmla="*/ 0 w 4047109"/>
              <a:gd name="connsiteY0" fmla="*/ 648068 h 648068"/>
              <a:gd name="connsiteX1" fmla="*/ 4047109 w 4047109"/>
              <a:gd name="connsiteY1" fmla="*/ 648068 h 648068"/>
              <a:gd name="connsiteX2" fmla="*/ 4047109 w 4047109"/>
              <a:gd name="connsiteY2" fmla="*/ 0 h 648068"/>
              <a:gd name="connsiteX3" fmla="*/ 0 w 4047109"/>
              <a:gd name="connsiteY3" fmla="*/ 0 h 648068"/>
              <a:gd name="connsiteX4" fmla="*/ 0 w 4047109"/>
              <a:gd name="connsiteY4" fmla="*/ 648068 h 6480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47109" h="648068">
                <a:moveTo>
                  <a:pt x="0" y="648068"/>
                </a:moveTo>
                <a:lnTo>
                  <a:pt x="4047109" y="648068"/>
                </a:lnTo>
                <a:lnTo>
                  <a:pt x="4047109" y="0"/>
                </a:lnTo>
                <a:lnTo>
                  <a:pt x="0" y="0"/>
                </a:lnTo>
                <a:lnTo>
                  <a:pt x="0" y="648068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60488"/>
            <a:ext cx="372427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922713"/>
            <a:ext cx="3725863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379538"/>
            <a:ext cx="34274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4451350"/>
            <a:ext cx="34163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1"/>
          <p:cNvSpPr txBox="1">
            <a:spLocks noChangeArrowheads="1"/>
          </p:cNvSpPr>
          <p:nvPr/>
        </p:nvSpPr>
        <p:spPr bwMode="auto">
          <a:xfrm>
            <a:off x="1403350" y="846138"/>
            <a:ext cx="6388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>
                <a:solidFill>
                  <a:srgbClr val="000000"/>
                </a:solidFill>
                <a:latin typeface="Calibri" charset="0"/>
                <a:cs typeface="Calibri" charset="0"/>
              </a:rPr>
              <a:t>Point-by-Point</a:t>
            </a:r>
            <a:r>
              <a:rPr lang="en-US" altLang="zh-CN" sz="2700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700" b="1">
                <a:solidFill>
                  <a:srgbClr val="000000"/>
                </a:solidFill>
                <a:latin typeface="Calibri" charset="0"/>
                <a:cs typeface="Calibri" charset="0"/>
              </a:rPr>
              <a:t>System</a:t>
            </a:r>
            <a:r>
              <a:rPr lang="en-US" altLang="zh-CN" sz="2700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700" b="1">
                <a:solidFill>
                  <a:srgbClr val="000000"/>
                </a:solidFill>
                <a:latin typeface="Calibri" charset="0"/>
                <a:cs typeface="Calibri" charset="0"/>
              </a:rPr>
              <a:t>vs</a:t>
            </a:r>
            <a:r>
              <a:rPr lang="en-US" altLang="zh-CN" sz="2700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700" b="1">
                <a:solidFill>
                  <a:srgbClr val="000000"/>
                </a:solidFill>
                <a:latin typeface="Calibri" charset="0"/>
                <a:cs typeface="Calibri" charset="0"/>
              </a:rPr>
              <a:t>OneShot™</a:t>
            </a:r>
            <a:r>
              <a:rPr lang="en-US" altLang="zh-CN" sz="2700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700" b="1">
                <a:solidFill>
                  <a:srgbClr val="000000"/>
                </a:solidFill>
                <a:latin typeface="Calibri" charset="0"/>
                <a:cs typeface="Calibri" charset="0"/>
              </a:rPr>
              <a:t>System</a:t>
            </a:r>
          </a:p>
        </p:txBody>
      </p:sp>
      <p:sp>
        <p:nvSpPr>
          <p:cNvPr id="53256" name="TextBox 1"/>
          <p:cNvSpPr txBox="1">
            <a:spLocks noChangeArrowheads="1"/>
          </p:cNvSpPr>
          <p:nvPr/>
        </p:nvSpPr>
        <p:spPr bwMode="auto">
          <a:xfrm>
            <a:off x="5056188" y="5627688"/>
            <a:ext cx="3187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 eaLnBrk="0" hangingPunct="0"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342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Calibri" charset="0"/>
                <a:cs typeface="Calibri" charset="0"/>
              </a:rPr>
              <a:t>Helical</a:t>
            </a:r>
            <a:r>
              <a:rPr lang="en-US" altLang="zh-CN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b="1">
                <a:solidFill>
                  <a:srgbClr val="FFFFFF"/>
                </a:solidFill>
                <a:latin typeface="Calibri" charset="0"/>
                <a:cs typeface="Calibri" charset="0"/>
              </a:rPr>
              <a:t>Ablation</a:t>
            </a:r>
            <a:r>
              <a:rPr lang="en-US" altLang="zh-CN">
                <a:solidFill>
                  <a:prstClr val="blac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b="1">
                <a:solidFill>
                  <a:srgbClr val="FFFFFF"/>
                </a:solidFill>
                <a:latin typeface="Calibri" charset="0"/>
                <a:cs typeface="Calibri" charset="0"/>
              </a:rPr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29533849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85750" y="5194300"/>
            <a:ext cx="8001000" cy="9286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1E4164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357188" y="3703638"/>
            <a:ext cx="83740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GB" sz="1600" b="1" u="sng">
                <a:solidFill>
                  <a:srgbClr val="1E4164"/>
                </a:solidFill>
                <a:latin typeface="Arial" charset="0"/>
                <a:ea typeface="ＭＳ Ｐゴシック" charset="0"/>
              </a:rPr>
              <a:t>Initial Cohort – Reported in the </a:t>
            </a:r>
            <a:r>
              <a:rPr lang="en-GB" sz="1600" b="1" i="1" u="sng">
                <a:solidFill>
                  <a:srgbClr val="1E4164"/>
                </a:solidFill>
                <a:latin typeface="Arial" charset="0"/>
                <a:ea typeface="ＭＳ Ｐゴシック" charset="0"/>
              </a:rPr>
              <a:t>Lancet</a:t>
            </a:r>
            <a:r>
              <a:rPr lang="en-GB" sz="1600" b="1" u="sng">
                <a:solidFill>
                  <a:srgbClr val="1E4164"/>
                </a:solidFill>
                <a:latin typeface="Arial" charset="0"/>
                <a:ea typeface="ＭＳ Ｐゴシック" charset="0"/>
              </a:rPr>
              <a:t>, 2009: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FontTx/>
              <a:buChar char="-"/>
            </a:pPr>
            <a:r>
              <a:rPr lang="en-GB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First-in-man, non-randomized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FontTx/>
              <a:buChar char="-"/>
            </a:pPr>
            <a:r>
              <a:rPr lang="en-GB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Cohort of 45 patients with resistant HTN </a:t>
            </a:r>
            <a:r>
              <a:rPr lang="en-US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(SBP ≥160 mmHg on ≥3 anti-HTN drugs, including a diuretic; eGFR </a:t>
            </a:r>
            <a:r>
              <a:rPr lang="en-GB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≥ 45 mL/min</a:t>
            </a:r>
            <a:r>
              <a:rPr lang="en-US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) 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</a:pPr>
            <a:r>
              <a:rPr lang="en-US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- 12-month data</a:t>
            </a:r>
            <a:endParaRPr lang="en-GB" sz="1600">
              <a:solidFill>
                <a:srgbClr val="1E4164"/>
              </a:solidFill>
              <a:latin typeface="Arial" charset="0"/>
              <a:ea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600" b="1">
                <a:solidFill>
                  <a:srgbClr val="1E4164"/>
                </a:solidFill>
                <a:latin typeface="Arial" charset="0"/>
                <a:ea typeface="ＭＳ Ｐゴシック" charset="0"/>
              </a:rPr>
              <a:t>\</a:t>
            </a:r>
            <a:endParaRPr lang="en-US" sz="1200" b="1">
              <a:solidFill>
                <a:srgbClr val="1E4164"/>
              </a:solidFill>
              <a:latin typeface="Arial" charset="0"/>
              <a:ea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1600" b="1" u="sng">
                <a:solidFill>
                  <a:srgbClr val="1E4164"/>
                </a:solidFill>
                <a:latin typeface="Arial" charset="0"/>
                <a:ea typeface="ＭＳ Ｐゴシック" charset="0"/>
              </a:rPr>
              <a:t>Expanded Cohort – This Report (Symplicity HTN-1in the Hypertension, 2011: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FontTx/>
              <a:buChar char="-"/>
            </a:pPr>
            <a:r>
              <a:rPr lang="en-GB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Expanded cohort of patients (n=153)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buFontTx/>
              <a:buChar char="-"/>
            </a:pPr>
            <a:r>
              <a:rPr lang="en-GB" sz="1600">
                <a:solidFill>
                  <a:srgbClr val="1E4164"/>
                </a:solidFill>
                <a:latin typeface="Arial" charset="0"/>
                <a:ea typeface="ＭＳ Ｐゴシック" charset="0"/>
              </a:rPr>
              <a:t>24-month follow-up</a:t>
            </a: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457200" y="1835150"/>
            <a:ext cx="3903663" cy="1801813"/>
            <a:chOff x="457200" y="1462314"/>
            <a:chExt cx="3904368" cy="1801517"/>
          </a:xfrm>
        </p:grpSpPr>
        <p:grpSp>
          <p:nvGrpSpPr>
            <p:cNvPr id="26634" name="Group 7"/>
            <p:cNvGrpSpPr>
              <a:grpSpLocks noChangeAspect="1"/>
            </p:cNvGrpSpPr>
            <p:nvPr/>
          </p:nvGrpSpPr>
          <p:grpSpPr bwMode="auto">
            <a:xfrm>
              <a:off x="457200" y="1462314"/>
              <a:ext cx="3904368" cy="1539502"/>
              <a:chOff x="1323065" y="196139"/>
              <a:chExt cx="6564176" cy="2587862"/>
            </a:xfrm>
          </p:grpSpPr>
          <p:pic>
            <p:nvPicPr>
              <p:cNvPr id="26636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065" y="1403036"/>
                <a:ext cx="6434465" cy="1380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9657" y="196139"/>
                <a:ext cx="6457584" cy="1290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5" name="TextBox 7"/>
            <p:cNvSpPr txBox="1">
              <a:spLocks noChangeArrowheads="1"/>
            </p:cNvSpPr>
            <p:nvPr/>
          </p:nvSpPr>
          <p:spPr bwMode="auto">
            <a:xfrm>
              <a:off x="2504193" y="3017769"/>
              <a:ext cx="18573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prstClr val="black"/>
                  </a:solidFill>
                  <a:latin typeface="Calibri" charset="0"/>
                  <a:ea typeface="ヒラギノ角ゴ Pro W3" charset="0"/>
                  <a:cs typeface="ヒラギノ角ゴ Pro W3" charset="0"/>
                </a:rPr>
                <a:t>Lancet</a:t>
              </a:r>
              <a:r>
                <a:rPr lang="en-US" sz="1000">
                  <a:solidFill>
                    <a:prstClr val="black"/>
                  </a:solidFill>
                  <a:latin typeface="Calibri" charset="0"/>
                  <a:ea typeface="ヒラギノ角ゴ Pro W3" charset="0"/>
                  <a:cs typeface="ヒラギノ角ゴ Pro W3" charset="0"/>
                </a:rPr>
                <a:t>. 2009;373:1275-1281</a:t>
              </a:r>
            </a:p>
          </p:txBody>
        </p:sp>
      </p:grpSp>
      <p:sp>
        <p:nvSpPr>
          <p:cNvPr id="26628" name="TextBox 11"/>
          <p:cNvSpPr txBox="1">
            <a:spLocks noChangeArrowheads="1"/>
          </p:cNvSpPr>
          <p:nvPr/>
        </p:nvSpPr>
        <p:spPr bwMode="auto">
          <a:xfrm>
            <a:off x="8788400" y="6611938"/>
            <a:ext cx="314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fld id="{3EC0C91E-CBDD-E542-A7B8-F3101725915F}" type="slidenum">
              <a:rPr lang="en-US" sz="1000">
                <a:solidFill>
                  <a:prstClr val="black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00">
              <a:solidFill>
                <a:prstClr val="black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6629" name="Title 10"/>
          <p:cNvSpPr>
            <a:spLocks noGrp="1"/>
          </p:cNvSpPr>
          <p:nvPr>
            <p:ph type="title" idx="4294967295"/>
          </p:nvPr>
        </p:nvSpPr>
        <p:spPr>
          <a:xfrm>
            <a:off x="6446838" y="1138238"/>
            <a:ext cx="2697162" cy="558800"/>
          </a:xfrm>
          <a:gradFill rotWithShape="1">
            <a:gsLst>
              <a:gs pos="0">
                <a:srgbClr val="E4F9FF"/>
              </a:gs>
              <a:gs pos="64999">
                <a:srgbClr val="BBEFFF"/>
              </a:gs>
              <a:gs pos="100000">
                <a:srgbClr val="9EEAFF"/>
              </a:gs>
            </a:gsLst>
            <a:lin ang="5400000" scaled="1"/>
          </a:gradFill>
          <a:ln cap="flat">
            <a:solidFill>
              <a:srgbClr val="46AAC5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ea typeface="ヒラギノ角ゴ Pro W3" charset="0"/>
                <a:cs typeface="+mn-cs"/>
              </a:rPr>
              <a:t>Symplicity</a:t>
            </a:r>
            <a:r>
              <a:rPr lang="en-US" sz="2400" dirty="0">
                <a:solidFill>
                  <a:srgbClr val="FF0000"/>
                </a:solidFill>
                <a:ea typeface="ヒラギノ角ゴ Pro W3" charset="0"/>
                <a:cs typeface="+mn-cs"/>
              </a:rPr>
              <a:t> HTN-1</a:t>
            </a:r>
          </a:p>
        </p:txBody>
      </p:sp>
      <p:grpSp>
        <p:nvGrpSpPr>
          <p:cNvPr id="26630" name="Group 4"/>
          <p:cNvGrpSpPr>
            <a:grpSpLocks/>
          </p:cNvGrpSpPr>
          <p:nvPr/>
        </p:nvGrpSpPr>
        <p:grpSpPr bwMode="auto">
          <a:xfrm>
            <a:off x="4914900" y="1776413"/>
            <a:ext cx="3498850" cy="1847850"/>
            <a:chOff x="4914727" y="1417638"/>
            <a:chExt cx="3499023" cy="1848073"/>
          </a:xfrm>
        </p:grpSpPr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380" y="1417638"/>
              <a:ext cx="3271370" cy="869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727" y="2284640"/>
              <a:ext cx="3499023" cy="73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3" name="Rectangle 2"/>
            <p:cNvSpPr>
              <a:spLocks noChangeArrowheads="1"/>
            </p:cNvSpPr>
            <p:nvPr/>
          </p:nvSpPr>
          <p:spPr bwMode="auto">
            <a:xfrm>
              <a:off x="6410372" y="3019490"/>
              <a:ext cx="20033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Hypertension</a:t>
              </a:r>
              <a:r>
                <a:rPr lang="en-US" sz="100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. 2011;57:911-917.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3451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2216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568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5600"/>
            <a:ext cx="83534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208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Griglia sfumata">
  <a:themeElements>
    <a:clrScheme name="Griglia sfumat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Griglia sfuma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riglia sfumat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Griglia sfumata">
  <a:themeElements>
    <a:clrScheme name="Griglia sfumat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Griglia sfuma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riglia sfumat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Struttura predefinita">
  <a:themeElements>
    <a:clrScheme name="">
      <a:dk1>
        <a:srgbClr val="000000"/>
      </a:dk1>
      <a:lt1>
        <a:srgbClr val="FFFFFF"/>
      </a:lt1>
      <a:dk2>
        <a:srgbClr val="04021A"/>
      </a:dk2>
      <a:lt2>
        <a:srgbClr val="FAFD00"/>
      </a:lt2>
      <a:accent1>
        <a:srgbClr val="003E00"/>
      </a:accent1>
      <a:accent2>
        <a:srgbClr val="7FFF00"/>
      </a:accent2>
      <a:accent3>
        <a:srgbClr val="AAAAAB"/>
      </a:accent3>
      <a:accent4>
        <a:srgbClr val="DADADA"/>
      </a:accent4>
      <a:accent5>
        <a:srgbClr val="AAAFAA"/>
      </a:accent5>
      <a:accent6>
        <a:srgbClr val="72E700"/>
      </a:accent6>
      <a:hlink>
        <a:srgbClr val="FE9B03"/>
      </a:hlink>
      <a:folHlink>
        <a:srgbClr val="EAEC5E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Chronic Cerebro-spinal Venous Insufficiency1">
  <a:themeElements>
    <a:clrScheme name="Chronic Cerebro-spinal Venous Insufficienc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hronic Cerebro-spinal Venous Insufficiency1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Chronic Cerebro-spinal Venous Insufficienc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onic Cerebro-spinal Venous Insufficiency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onic Cerebro-spinal Venous Insufficiency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onic Cerebro-spinal Venous Insufficiency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onic Cerebro-spinal Venous Insufficiency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onic Cerebro-spinal Venous Insufficiency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onic Cerebro-spinal Venous Insufficiency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45791" dir="2021404" algn="ctr" rotWithShape="0">
            <a:srgbClr val="9999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45791" dir="2021404" algn="ctr" rotWithShape="0">
            <a:srgbClr val="9999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45791" dir="2021404" algn="ctr" rotWithShape="0">
            <a:srgbClr val="9999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45791" dir="2021404" algn="ctr" rotWithShape="0">
            <a:srgbClr val="9999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riglia sfumata">
  <a:themeElements>
    <a:clrScheme name="Griglia sfumat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Griglia sfuma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riglia sfumat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glia sfumat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896</Words>
  <Application>Microsoft Office PowerPoint</Application>
  <PresentationFormat>Presentazione su schermo (4:3)</PresentationFormat>
  <Paragraphs>155</Paragraphs>
  <Slides>45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24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45</vt:i4>
      </vt:variant>
    </vt:vector>
  </HeadingPairs>
  <TitlesOfParts>
    <vt:vector size="90" baseType="lpstr">
      <vt:lpstr>Arial Unicode MS</vt:lpstr>
      <vt:lpstr>MS PGothic</vt:lpstr>
      <vt:lpstr>MS PGothic</vt:lpstr>
      <vt:lpstr>宋体</vt:lpstr>
      <vt:lpstr>Arial</vt:lpstr>
      <vt:lpstr>Calibri</vt:lpstr>
      <vt:lpstr>Century Gothic</vt:lpstr>
      <vt:lpstr>Chalkduster</vt:lpstr>
      <vt:lpstr>Comic Sans MS</vt:lpstr>
      <vt:lpstr>Elephant</vt:lpstr>
      <vt:lpstr>Georgia</vt:lpstr>
      <vt:lpstr>Gill Sans</vt:lpstr>
      <vt:lpstr>Lucida Sans Unicode</vt:lpstr>
      <vt:lpstr>Osaka</vt:lpstr>
      <vt:lpstr>Symbol</vt:lpstr>
      <vt:lpstr>Times New Roman</vt:lpstr>
      <vt:lpstr>Wingdings</vt:lpstr>
      <vt:lpstr>ヒラギノ角ゴ Pro W3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Struttura predefinita</vt:lpstr>
      <vt:lpstr>1_Struttura predefinita</vt:lpstr>
      <vt:lpstr>Griglia sfumata</vt:lpstr>
      <vt:lpstr>1_Griglia sfumata</vt:lpstr>
      <vt:lpstr>2_Griglia sfumata</vt:lpstr>
      <vt:lpstr>6_Tema di Office</vt:lpstr>
      <vt:lpstr>7_Tema di Office</vt:lpstr>
      <vt:lpstr>8_Tema di Office</vt:lpstr>
      <vt:lpstr>9_Tema di Office</vt:lpstr>
      <vt:lpstr>10_Tema di Office</vt:lpstr>
      <vt:lpstr>11_Tema di Office</vt:lpstr>
      <vt:lpstr>12_Tema di Office</vt:lpstr>
      <vt:lpstr>13_Tema di Office</vt:lpstr>
      <vt:lpstr>2_Struttura predefinita</vt:lpstr>
      <vt:lpstr>3_Struttura predefinita</vt:lpstr>
      <vt:lpstr>4_Struttura predefinita</vt:lpstr>
      <vt:lpstr>Chronic Cerebro-spinal Venous Insufficiency1</vt:lpstr>
      <vt:lpstr>14_Tema di Office</vt:lpstr>
      <vt:lpstr>SPW 5.0 Graph</vt:lpstr>
      <vt:lpstr>Documento</vt:lpstr>
      <vt:lpstr>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Symplicity HTN-1</vt:lpstr>
      <vt:lpstr>Presentazione standard di PowerPoint</vt:lpstr>
      <vt:lpstr>Presentazione standard di PowerPoint</vt:lpstr>
      <vt:lpstr>Presentazione standard di PowerPoint</vt:lpstr>
      <vt:lpstr>Hypothesis by P.Zamboni :  CCSVI is responsible of  clinical MS progression and of its sypmtoms . PTA of  stenotic venous valves should ameliorate symptoms and delay its progression.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TAVI: Expected Worldwide Growth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INGLESEL</dc:creator>
  <cp:lastModifiedBy>Utente Windows</cp:lastModifiedBy>
  <cp:revision>77</cp:revision>
  <dcterms:created xsi:type="dcterms:W3CDTF">2018-09-14T07:05:31Z</dcterms:created>
  <dcterms:modified xsi:type="dcterms:W3CDTF">2018-10-12T13:43:55Z</dcterms:modified>
</cp:coreProperties>
</file>